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4" r:id="rId2"/>
  </p:sldMasterIdLst>
  <p:notesMasterIdLst>
    <p:notesMasterId r:id="rId196"/>
  </p:notesMasterIdLst>
  <p:handoutMasterIdLst>
    <p:handoutMasterId r:id="rId197"/>
  </p:handoutMasterIdLst>
  <p:sldIdLst>
    <p:sldId id="256" r:id="rId3"/>
    <p:sldId id="260" r:id="rId4"/>
    <p:sldId id="313" r:id="rId5"/>
    <p:sldId id="261" r:id="rId6"/>
    <p:sldId id="264" r:id="rId7"/>
    <p:sldId id="265" r:id="rId8"/>
    <p:sldId id="266" r:id="rId9"/>
    <p:sldId id="306" r:id="rId10"/>
    <p:sldId id="308" r:id="rId11"/>
    <p:sldId id="309" r:id="rId12"/>
    <p:sldId id="310" r:id="rId13"/>
    <p:sldId id="311" r:id="rId14"/>
    <p:sldId id="268" r:id="rId15"/>
    <p:sldId id="269" r:id="rId16"/>
    <p:sldId id="273" r:id="rId17"/>
    <p:sldId id="282" r:id="rId18"/>
    <p:sldId id="267" r:id="rId19"/>
    <p:sldId id="312" r:id="rId20"/>
    <p:sldId id="270" r:id="rId21"/>
    <p:sldId id="271" r:id="rId22"/>
    <p:sldId id="281" r:id="rId23"/>
    <p:sldId id="274" r:id="rId24"/>
    <p:sldId id="278" r:id="rId25"/>
    <p:sldId id="284" r:id="rId26"/>
    <p:sldId id="279" r:id="rId27"/>
    <p:sldId id="283" r:id="rId28"/>
    <p:sldId id="287" r:id="rId29"/>
    <p:sldId id="285" r:id="rId30"/>
    <p:sldId id="286" r:id="rId31"/>
    <p:sldId id="288" r:id="rId32"/>
    <p:sldId id="295" r:id="rId33"/>
    <p:sldId id="289" r:id="rId34"/>
    <p:sldId id="296" r:id="rId35"/>
    <p:sldId id="290" r:id="rId36"/>
    <p:sldId id="297" r:id="rId37"/>
    <p:sldId id="291" r:id="rId38"/>
    <p:sldId id="293" r:id="rId39"/>
    <p:sldId id="292" r:id="rId40"/>
    <p:sldId id="272" r:id="rId41"/>
    <p:sldId id="298" r:id="rId42"/>
    <p:sldId id="299" r:id="rId43"/>
    <p:sldId id="301" r:id="rId44"/>
    <p:sldId id="300" r:id="rId45"/>
    <p:sldId id="303" r:id="rId46"/>
    <p:sldId id="302" r:id="rId47"/>
    <p:sldId id="349" r:id="rId48"/>
    <p:sldId id="344" r:id="rId49"/>
    <p:sldId id="564" r:id="rId50"/>
    <p:sldId id="565" r:id="rId51"/>
    <p:sldId id="566" r:id="rId52"/>
    <p:sldId id="567" r:id="rId53"/>
    <p:sldId id="568" r:id="rId54"/>
    <p:sldId id="569" r:id="rId55"/>
    <p:sldId id="570" r:id="rId56"/>
    <p:sldId id="571" r:id="rId57"/>
    <p:sldId id="572" r:id="rId58"/>
    <p:sldId id="573" r:id="rId59"/>
    <p:sldId id="574" r:id="rId60"/>
    <p:sldId id="575" r:id="rId61"/>
    <p:sldId id="576" r:id="rId62"/>
    <p:sldId id="577" r:id="rId63"/>
    <p:sldId id="578" r:id="rId64"/>
    <p:sldId id="579" r:id="rId65"/>
    <p:sldId id="580" r:id="rId66"/>
    <p:sldId id="581" r:id="rId67"/>
    <p:sldId id="582" r:id="rId68"/>
    <p:sldId id="583" r:id="rId69"/>
    <p:sldId id="584" r:id="rId70"/>
    <p:sldId id="585" r:id="rId71"/>
    <p:sldId id="586" r:id="rId72"/>
    <p:sldId id="587" r:id="rId73"/>
    <p:sldId id="588" r:id="rId74"/>
    <p:sldId id="589" r:id="rId75"/>
    <p:sldId id="590" r:id="rId76"/>
    <p:sldId id="591" r:id="rId77"/>
    <p:sldId id="592" r:id="rId78"/>
    <p:sldId id="593" r:id="rId79"/>
    <p:sldId id="594" r:id="rId80"/>
    <p:sldId id="595" r:id="rId81"/>
    <p:sldId id="596" r:id="rId82"/>
    <p:sldId id="597" r:id="rId83"/>
    <p:sldId id="598" r:id="rId84"/>
    <p:sldId id="599" r:id="rId85"/>
    <p:sldId id="600" r:id="rId86"/>
    <p:sldId id="601" r:id="rId87"/>
    <p:sldId id="602" r:id="rId88"/>
    <p:sldId id="603" r:id="rId89"/>
    <p:sldId id="604" r:id="rId90"/>
    <p:sldId id="605" r:id="rId91"/>
    <p:sldId id="606" r:id="rId92"/>
    <p:sldId id="607" r:id="rId93"/>
    <p:sldId id="608" r:id="rId94"/>
    <p:sldId id="609" r:id="rId95"/>
    <p:sldId id="610" r:id="rId96"/>
    <p:sldId id="611" r:id="rId97"/>
    <p:sldId id="612" r:id="rId98"/>
    <p:sldId id="613" r:id="rId99"/>
    <p:sldId id="614" r:id="rId100"/>
    <p:sldId id="615" r:id="rId101"/>
    <p:sldId id="616" r:id="rId102"/>
    <p:sldId id="617" r:id="rId103"/>
    <p:sldId id="618" r:id="rId104"/>
    <p:sldId id="619" r:id="rId105"/>
    <p:sldId id="620" r:id="rId106"/>
    <p:sldId id="621" r:id="rId107"/>
    <p:sldId id="622" r:id="rId108"/>
    <p:sldId id="623" r:id="rId109"/>
    <p:sldId id="624" r:id="rId110"/>
    <p:sldId id="625" r:id="rId111"/>
    <p:sldId id="627" r:id="rId112"/>
    <p:sldId id="628" r:id="rId113"/>
    <p:sldId id="629" r:id="rId114"/>
    <p:sldId id="630" r:id="rId115"/>
    <p:sldId id="631" r:id="rId116"/>
    <p:sldId id="632" r:id="rId117"/>
    <p:sldId id="633" r:id="rId118"/>
    <p:sldId id="634" r:id="rId119"/>
    <p:sldId id="635" r:id="rId120"/>
    <p:sldId id="636" r:id="rId121"/>
    <p:sldId id="637" r:id="rId122"/>
    <p:sldId id="638" r:id="rId123"/>
    <p:sldId id="639" r:id="rId124"/>
    <p:sldId id="640" r:id="rId125"/>
    <p:sldId id="641" r:id="rId126"/>
    <p:sldId id="642" r:id="rId127"/>
    <p:sldId id="643" r:id="rId128"/>
    <p:sldId id="644" r:id="rId129"/>
    <p:sldId id="645" r:id="rId130"/>
    <p:sldId id="646" r:id="rId131"/>
    <p:sldId id="647" r:id="rId132"/>
    <p:sldId id="648" r:id="rId133"/>
    <p:sldId id="649" r:id="rId134"/>
    <p:sldId id="650" r:id="rId135"/>
    <p:sldId id="651" r:id="rId136"/>
    <p:sldId id="652" r:id="rId137"/>
    <p:sldId id="653" r:id="rId138"/>
    <p:sldId id="654" r:id="rId139"/>
    <p:sldId id="655" r:id="rId140"/>
    <p:sldId id="656" r:id="rId141"/>
    <p:sldId id="657" r:id="rId142"/>
    <p:sldId id="658" r:id="rId143"/>
    <p:sldId id="659" r:id="rId144"/>
    <p:sldId id="660" r:id="rId145"/>
    <p:sldId id="661" r:id="rId146"/>
    <p:sldId id="662" r:id="rId147"/>
    <p:sldId id="664" r:id="rId148"/>
    <p:sldId id="665" r:id="rId149"/>
    <p:sldId id="666" r:id="rId150"/>
    <p:sldId id="667" r:id="rId151"/>
    <p:sldId id="668" r:id="rId152"/>
    <p:sldId id="669" r:id="rId153"/>
    <p:sldId id="670" r:id="rId154"/>
    <p:sldId id="671" r:id="rId155"/>
    <p:sldId id="672" r:id="rId156"/>
    <p:sldId id="673" r:id="rId157"/>
    <p:sldId id="674" r:id="rId158"/>
    <p:sldId id="675" r:id="rId159"/>
    <p:sldId id="676" r:id="rId160"/>
    <p:sldId id="677" r:id="rId161"/>
    <p:sldId id="678" r:id="rId162"/>
    <p:sldId id="679" r:id="rId163"/>
    <p:sldId id="680" r:id="rId164"/>
    <p:sldId id="681" r:id="rId165"/>
    <p:sldId id="682" r:id="rId166"/>
    <p:sldId id="683" r:id="rId167"/>
    <p:sldId id="684" r:id="rId168"/>
    <p:sldId id="685" r:id="rId169"/>
    <p:sldId id="686" r:id="rId170"/>
    <p:sldId id="687" r:id="rId171"/>
    <p:sldId id="688" r:id="rId172"/>
    <p:sldId id="689" r:id="rId173"/>
    <p:sldId id="690" r:id="rId174"/>
    <p:sldId id="691" r:id="rId175"/>
    <p:sldId id="692" r:id="rId176"/>
    <p:sldId id="693" r:id="rId177"/>
    <p:sldId id="694" r:id="rId178"/>
    <p:sldId id="695" r:id="rId179"/>
    <p:sldId id="696" r:id="rId180"/>
    <p:sldId id="697" r:id="rId181"/>
    <p:sldId id="698" r:id="rId182"/>
    <p:sldId id="700" r:id="rId183"/>
    <p:sldId id="699" r:id="rId184"/>
    <p:sldId id="722" r:id="rId185"/>
    <p:sldId id="723" r:id="rId186"/>
    <p:sldId id="724" r:id="rId187"/>
    <p:sldId id="725" r:id="rId188"/>
    <p:sldId id="726" r:id="rId189"/>
    <p:sldId id="727" r:id="rId190"/>
    <p:sldId id="728" r:id="rId191"/>
    <p:sldId id="729" r:id="rId192"/>
    <p:sldId id="730" r:id="rId193"/>
    <p:sldId id="731" r:id="rId194"/>
    <p:sldId id="732" r:id="rId195"/>
  </p:sldIdLst>
  <p:sldSz cx="9144000" cy="5143500" type="screen16x9"/>
  <p:notesSz cx="7099300" cy="10234613"/>
  <p:defaultTextStyle>
    <a:defPPr>
      <a:defRPr lang="en-US"/>
    </a:defPPr>
    <a:lvl1pPr marL="0" algn="l" defTabSz="914400" rtl="0" latinLnBrk="0">
      <a:defRPr sz="1800" kern="1200">
        <a:solidFill>
          <a:schemeClr val="tx1"/>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69CF1AB2-1976-4502-BF36-3FF5EA218861}" styleName="Style moyen 4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Style moyen 4 - Accentuation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91" autoAdjust="0"/>
    <p:restoredTop sz="80817" autoAdjust="0"/>
  </p:normalViewPr>
  <p:slideViewPr>
    <p:cSldViewPr>
      <p:cViewPr varScale="1">
        <p:scale>
          <a:sx n="98" d="100"/>
          <a:sy n="98" d="100"/>
        </p:scale>
        <p:origin x="630" y="156"/>
      </p:cViewPr>
      <p:guideLst>
        <p:guide orient="horz" pos="1620"/>
        <p:guide pos="2880"/>
      </p:guideLst>
    </p:cSldViewPr>
  </p:slideViewPr>
  <p:outlineViewPr>
    <p:cViewPr>
      <p:scale>
        <a:sx n="33" d="100"/>
        <a:sy n="33" d="100"/>
      </p:scale>
      <p:origin x="0" y="95508"/>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1.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190" Type="http://schemas.openxmlformats.org/officeDocument/2006/relationships/slide" Target="slides/slide188.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notesMaster" Target="notesMasters/notesMaster1.xml"/><Relationship Id="rId200" Type="http://schemas.openxmlformats.org/officeDocument/2006/relationships/theme" Target="theme/theme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handoutMaster" Target="handoutMasters/handoutMaster1.xml"/><Relationship Id="rId201" Type="http://schemas.openxmlformats.org/officeDocument/2006/relationships/tableStyles" Target="tableStyles.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customXml" Target="../customXml/item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presProps" Target="presProps.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C937AD-2F30-4AE8-9CA0-0220EF136A2F}" type="doc">
      <dgm:prSet loTypeId="urn:microsoft.com/office/officeart/2005/8/layout/orgChart1" loCatId="hierarchy" qsTypeId="urn:microsoft.com/office/officeart/2005/8/quickstyle/simple1" qsCatId="simple" csTypeId="urn:microsoft.com/office/officeart/2005/8/colors/colorful1#1" csCatId="colorful" phldr="1"/>
      <dgm:spPr/>
    </dgm:pt>
    <dgm:pt modelId="{42B05DCF-223B-48D2-9146-5FF29779F381}">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1800" b="1" i="0" u="none" strike="noStrike" cap="none" normalizeH="0" baseline="0" dirty="0" smtClean="0">
              <a:ln/>
              <a:effectLst/>
              <a:latin typeface="Arial" charset="0"/>
              <a:cs typeface="Arial" charset="0"/>
            </a:rPr>
            <a:t>Information </a:t>
          </a:r>
        </a:p>
      </dgm:t>
    </dgm:pt>
    <dgm:pt modelId="{13A017F3-9D9A-47A1-B301-63977B71A2A4}" type="parTrans" cxnId="{57F6DB79-6730-4244-8077-8272291A81FE}">
      <dgm:prSet/>
      <dgm:spPr/>
      <dgm:t>
        <a:bodyPr/>
        <a:lstStyle/>
        <a:p>
          <a:endParaRPr lang="fr-FR"/>
        </a:p>
      </dgm:t>
    </dgm:pt>
    <dgm:pt modelId="{A762AAD8-C3BE-49F1-AC7D-FE53D2034856}" type="sibTrans" cxnId="{57F6DB79-6730-4244-8077-8272291A81FE}">
      <dgm:prSet/>
      <dgm:spPr/>
      <dgm:t>
        <a:bodyPr/>
        <a:lstStyle/>
        <a:p>
          <a:endParaRPr lang="fr-FR"/>
        </a:p>
      </dgm:t>
    </dgm:pt>
    <dgm:pt modelId="{45E55E9E-01B9-4775-B6A5-26A08C67E6F7}">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1800" b="1" i="0" u="none" strike="noStrike" cap="none" normalizeH="0" baseline="0" dirty="0" smtClean="0">
              <a:ln/>
              <a:effectLst/>
              <a:latin typeface="Arial" charset="0"/>
              <a:cs typeface="Arial" charset="0"/>
            </a:rPr>
            <a:t>Instructions </a:t>
          </a:r>
        </a:p>
      </dgm:t>
    </dgm:pt>
    <dgm:pt modelId="{60AAFE2B-F2A1-40D9-B78C-F1470037FC0B}" type="parTrans" cxnId="{3E4D404C-08DA-4E50-BD26-345467E1863F}">
      <dgm:prSet/>
      <dgm:spPr/>
      <dgm:t>
        <a:bodyPr/>
        <a:lstStyle/>
        <a:p>
          <a:endParaRPr lang="fr-FR"/>
        </a:p>
      </dgm:t>
    </dgm:pt>
    <dgm:pt modelId="{D38EAD15-3293-4EF7-9774-C6E39DA9F96E}" type="sibTrans" cxnId="{3E4D404C-08DA-4E50-BD26-345467E1863F}">
      <dgm:prSet/>
      <dgm:spPr/>
      <dgm:t>
        <a:bodyPr/>
        <a:lstStyle/>
        <a:p>
          <a:endParaRPr lang="fr-FR"/>
        </a:p>
      </dgm:t>
    </dgm:pt>
    <dgm:pt modelId="{CF8B49F9-F5B0-4F33-B203-F2935B90F338}">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1800" b="1" i="0" u="none" strike="noStrike" cap="none" normalizeH="0" baseline="0" dirty="0" smtClean="0">
              <a:ln/>
              <a:effectLst/>
              <a:latin typeface="Arial" charset="0"/>
              <a:cs typeface="Arial" charset="0"/>
            </a:rPr>
            <a:t>Données </a:t>
          </a:r>
        </a:p>
      </dgm:t>
    </dgm:pt>
    <dgm:pt modelId="{A48FB934-F40F-4487-A301-206A90BD81CF}" type="parTrans" cxnId="{86A71CC1-9326-4AD8-96BA-16B9D8054DFF}">
      <dgm:prSet/>
      <dgm:spPr/>
      <dgm:t>
        <a:bodyPr/>
        <a:lstStyle/>
        <a:p>
          <a:endParaRPr lang="fr-FR"/>
        </a:p>
      </dgm:t>
    </dgm:pt>
    <dgm:pt modelId="{7691B653-D069-4D64-96E4-E844A64E6292}" type="sibTrans" cxnId="{86A71CC1-9326-4AD8-96BA-16B9D8054DFF}">
      <dgm:prSet/>
      <dgm:spPr/>
      <dgm:t>
        <a:bodyPr/>
        <a:lstStyle/>
        <a:p>
          <a:endParaRPr lang="fr-FR"/>
        </a:p>
      </dgm:t>
    </dgm:pt>
    <dgm:pt modelId="{83269DFB-59EB-4DC2-87D0-FBF02B47B386}">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1800" b="1" i="0" u="none" strike="noStrike" cap="none" normalizeH="0" baseline="0" dirty="0" smtClean="0">
              <a:ln/>
              <a:effectLst/>
              <a:latin typeface="Arial" charset="0"/>
              <a:cs typeface="Arial" charset="0"/>
            </a:rPr>
            <a:t>Caractère </a:t>
          </a:r>
        </a:p>
      </dgm:t>
    </dgm:pt>
    <dgm:pt modelId="{5CB2542B-0304-4FC9-BD00-37C690F4B6E2}" type="parTrans" cxnId="{CF8FC273-4355-4D0C-825B-1B89C7062C9D}">
      <dgm:prSet/>
      <dgm:spPr/>
      <dgm:t>
        <a:bodyPr/>
        <a:lstStyle/>
        <a:p>
          <a:endParaRPr lang="fr-FR"/>
        </a:p>
      </dgm:t>
    </dgm:pt>
    <dgm:pt modelId="{E15DD163-EE59-4C96-93BC-5A14BFC748C2}" type="sibTrans" cxnId="{CF8FC273-4355-4D0C-825B-1B89C7062C9D}">
      <dgm:prSet/>
      <dgm:spPr/>
      <dgm:t>
        <a:bodyPr/>
        <a:lstStyle/>
        <a:p>
          <a:endParaRPr lang="fr-FR"/>
        </a:p>
      </dgm:t>
    </dgm:pt>
    <dgm:pt modelId="{FC6A2260-2E6E-4F22-B08E-62F8B83C4525}">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1800" b="1" i="0" u="none" strike="noStrike" cap="none" normalizeH="0" baseline="0" dirty="0" smtClean="0">
              <a:ln/>
              <a:effectLst/>
              <a:latin typeface="Arial" charset="0"/>
              <a:cs typeface="Arial" charset="0"/>
            </a:rPr>
            <a:t>Numérique </a:t>
          </a:r>
        </a:p>
      </dgm:t>
    </dgm:pt>
    <dgm:pt modelId="{36E38BFD-6020-42D3-8951-A8C519873192}" type="parTrans" cxnId="{29CEB0E0-3621-410B-8D99-A6247C3453D1}">
      <dgm:prSet/>
      <dgm:spPr/>
      <dgm:t>
        <a:bodyPr/>
        <a:lstStyle/>
        <a:p>
          <a:endParaRPr lang="fr-FR"/>
        </a:p>
      </dgm:t>
    </dgm:pt>
    <dgm:pt modelId="{13AD775F-0276-41F2-9C02-AEF40FD5F880}" type="sibTrans" cxnId="{29CEB0E0-3621-410B-8D99-A6247C3453D1}">
      <dgm:prSet/>
      <dgm:spPr/>
      <dgm:t>
        <a:bodyPr/>
        <a:lstStyle/>
        <a:p>
          <a:endParaRPr lang="fr-FR"/>
        </a:p>
      </dgm:t>
    </dgm:pt>
    <dgm:pt modelId="{799BA1B3-7AD6-475A-96D6-9B2959758E90}">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1800" b="1" i="0" u="none" strike="noStrike" cap="none" normalizeH="0" baseline="0" dirty="0" smtClean="0">
              <a:ln/>
              <a:effectLst/>
              <a:latin typeface="Arial" charset="0"/>
            </a:rPr>
            <a:t>Entiers </a:t>
          </a:r>
        </a:p>
      </dgm:t>
    </dgm:pt>
    <dgm:pt modelId="{35AF93A2-C1AA-4EE3-B61E-19807346F747}" type="parTrans" cxnId="{41CF464F-3180-46F3-8C5C-B19C1B5FED4A}">
      <dgm:prSet/>
      <dgm:spPr/>
      <dgm:t>
        <a:bodyPr/>
        <a:lstStyle/>
        <a:p>
          <a:endParaRPr lang="fr-FR"/>
        </a:p>
      </dgm:t>
    </dgm:pt>
    <dgm:pt modelId="{C5615B46-D97D-48CD-A5D3-B9D87CAD2B1D}" type="sibTrans" cxnId="{41CF464F-3180-46F3-8C5C-B19C1B5FED4A}">
      <dgm:prSet/>
      <dgm:spPr/>
      <dgm:t>
        <a:bodyPr/>
        <a:lstStyle/>
        <a:p>
          <a:endParaRPr lang="fr-FR"/>
        </a:p>
      </dgm:t>
    </dgm:pt>
    <dgm:pt modelId="{2B8E3A18-3E44-42D7-80EE-150366A2BEB5}">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1800" b="1" i="0" u="none" strike="noStrike" cap="none" normalizeH="0" baseline="0" dirty="0" smtClean="0">
              <a:ln/>
              <a:effectLst/>
              <a:latin typeface="Arial" charset="0"/>
            </a:rPr>
            <a:t>Non signés</a:t>
          </a:r>
        </a:p>
      </dgm:t>
    </dgm:pt>
    <dgm:pt modelId="{3D9CE2DE-16E1-4C73-9810-46C812F164E8}" type="parTrans" cxnId="{D047BFD3-0AD3-4BFE-A136-2740044D44A3}">
      <dgm:prSet/>
      <dgm:spPr/>
      <dgm:t>
        <a:bodyPr/>
        <a:lstStyle/>
        <a:p>
          <a:endParaRPr lang="fr-FR"/>
        </a:p>
      </dgm:t>
    </dgm:pt>
    <dgm:pt modelId="{E27B986E-8D33-4D93-960D-8356CD836F3F}" type="sibTrans" cxnId="{D047BFD3-0AD3-4BFE-A136-2740044D44A3}">
      <dgm:prSet/>
      <dgm:spPr/>
      <dgm:t>
        <a:bodyPr/>
        <a:lstStyle/>
        <a:p>
          <a:endParaRPr lang="fr-FR"/>
        </a:p>
      </dgm:t>
    </dgm:pt>
    <dgm:pt modelId="{9C5D1010-735D-49B2-A87A-B4465FD83BE7}">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1800" b="1" i="0" u="none" strike="noStrike" cap="none" normalizeH="0" baseline="0" dirty="0" smtClean="0">
              <a:ln/>
              <a:effectLst/>
              <a:latin typeface="Arial" charset="0"/>
            </a:rPr>
            <a:t>Signés</a:t>
          </a:r>
        </a:p>
      </dgm:t>
    </dgm:pt>
    <dgm:pt modelId="{D74187D1-CBE5-468A-8340-E08CD40DA886}" type="parTrans" cxnId="{DC1484E7-D184-4BB9-BD12-08B1EC41002C}">
      <dgm:prSet/>
      <dgm:spPr/>
      <dgm:t>
        <a:bodyPr/>
        <a:lstStyle/>
        <a:p>
          <a:endParaRPr lang="fr-FR"/>
        </a:p>
      </dgm:t>
    </dgm:pt>
    <dgm:pt modelId="{A939F9A8-8B36-4B4D-838F-F3C6349F8233}" type="sibTrans" cxnId="{DC1484E7-D184-4BB9-BD12-08B1EC41002C}">
      <dgm:prSet/>
      <dgm:spPr/>
      <dgm:t>
        <a:bodyPr/>
        <a:lstStyle/>
        <a:p>
          <a:endParaRPr lang="fr-FR"/>
        </a:p>
      </dgm:t>
    </dgm:pt>
    <dgm:pt modelId="{9DA7BDA9-0572-4932-AB5D-6F52609DA4C3}">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1800" b="1" i="0" u="none" strike="noStrike" cap="none" normalizeH="0" baseline="0" dirty="0" smtClean="0">
              <a:ln/>
              <a:effectLst/>
              <a:latin typeface="Arial" charset="0"/>
            </a:rPr>
            <a:t>Réels</a:t>
          </a:r>
          <a:r>
            <a:rPr kumimoji="0" lang="fr-FR" sz="1800" b="0" i="0" u="none" strike="noStrike" cap="none" normalizeH="0" baseline="0" dirty="0" smtClean="0">
              <a:ln/>
              <a:effectLst/>
              <a:latin typeface="Arial" charset="0"/>
            </a:rPr>
            <a:t> </a:t>
          </a:r>
        </a:p>
      </dgm:t>
    </dgm:pt>
    <dgm:pt modelId="{F7BC125B-74C4-4D39-9E27-2BAE2BA6EC58}" type="parTrans" cxnId="{40BED8CB-5742-4BF2-97AA-0E60AC2D8491}">
      <dgm:prSet/>
      <dgm:spPr/>
      <dgm:t>
        <a:bodyPr/>
        <a:lstStyle/>
        <a:p>
          <a:endParaRPr lang="fr-FR"/>
        </a:p>
      </dgm:t>
    </dgm:pt>
    <dgm:pt modelId="{8D29EB4A-10A7-4F95-B469-EA9D3F12FAAF}" type="sibTrans" cxnId="{40BED8CB-5742-4BF2-97AA-0E60AC2D8491}">
      <dgm:prSet/>
      <dgm:spPr/>
      <dgm:t>
        <a:bodyPr/>
        <a:lstStyle/>
        <a:p>
          <a:endParaRPr lang="fr-FR"/>
        </a:p>
      </dgm:t>
    </dgm:pt>
    <dgm:pt modelId="{BF8026FD-D420-4718-954F-7933DCA6DBE0}" type="pres">
      <dgm:prSet presAssocID="{88C937AD-2F30-4AE8-9CA0-0220EF136A2F}" presName="hierChild1" presStyleCnt="0">
        <dgm:presLayoutVars>
          <dgm:orgChart val="1"/>
          <dgm:chPref val="1"/>
          <dgm:dir/>
          <dgm:animOne val="branch"/>
          <dgm:animLvl val="lvl"/>
          <dgm:resizeHandles/>
        </dgm:presLayoutVars>
      </dgm:prSet>
      <dgm:spPr/>
    </dgm:pt>
    <dgm:pt modelId="{6F6E3FA9-62EF-430B-B0D8-6C071D59155B}" type="pres">
      <dgm:prSet presAssocID="{42B05DCF-223B-48D2-9146-5FF29779F381}" presName="hierRoot1" presStyleCnt="0">
        <dgm:presLayoutVars>
          <dgm:hierBranch/>
        </dgm:presLayoutVars>
      </dgm:prSet>
      <dgm:spPr/>
    </dgm:pt>
    <dgm:pt modelId="{157375BF-8D96-4E3B-8C2B-192E1DF0E2E1}" type="pres">
      <dgm:prSet presAssocID="{42B05DCF-223B-48D2-9146-5FF29779F381}" presName="rootComposite1" presStyleCnt="0"/>
      <dgm:spPr/>
    </dgm:pt>
    <dgm:pt modelId="{CE5324B4-DB7F-4B7A-AC39-5EC65DF528CC}" type="pres">
      <dgm:prSet presAssocID="{42B05DCF-223B-48D2-9146-5FF29779F381}" presName="rootText1" presStyleLbl="node0" presStyleIdx="0" presStyleCnt="1" custScaleX="328325">
        <dgm:presLayoutVars>
          <dgm:chPref val="3"/>
        </dgm:presLayoutVars>
      </dgm:prSet>
      <dgm:spPr/>
      <dgm:t>
        <a:bodyPr/>
        <a:lstStyle/>
        <a:p>
          <a:endParaRPr lang="fr-FR"/>
        </a:p>
      </dgm:t>
    </dgm:pt>
    <dgm:pt modelId="{99AF1C87-E8CB-4917-8690-AEE55B8C429C}" type="pres">
      <dgm:prSet presAssocID="{42B05DCF-223B-48D2-9146-5FF29779F381}" presName="rootConnector1" presStyleLbl="node1" presStyleIdx="0" presStyleCnt="0"/>
      <dgm:spPr/>
      <dgm:t>
        <a:bodyPr/>
        <a:lstStyle/>
        <a:p>
          <a:endParaRPr lang="fr-FR"/>
        </a:p>
      </dgm:t>
    </dgm:pt>
    <dgm:pt modelId="{85496A67-6813-4128-B0FC-C9DAC5FFD226}" type="pres">
      <dgm:prSet presAssocID="{42B05DCF-223B-48D2-9146-5FF29779F381}" presName="hierChild2" presStyleCnt="0"/>
      <dgm:spPr/>
    </dgm:pt>
    <dgm:pt modelId="{3541E256-A563-4D0F-9C00-09FBF4AD54F0}" type="pres">
      <dgm:prSet presAssocID="{60AAFE2B-F2A1-40D9-B78C-F1470037FC0B}" presName="Name35" presStyleLbl="parChTrans1D2" presStyleIdx="0" presStyleCnt="2"/>
      <dgm:spPr/>
      <dgm:t>
        <a:bodyPr/>
        <a:lstStyle/>
        <a:p>
          <a:endParaRPr lang="fr-FR"/>
        </a:p>
      </dgm:t>
    </dgm:pt>
    <dgm:pt modelId="{0D6E2FE4-FD53-45DA-A991-50B702E03691}" type="pres">
      <dgm:prSet presAssocID="{45E55E9E-01B9-4775-B6A5-26A08C67E6F7}" presName="hierRoot2" presStyleCnt="0">
        <dgm:presLayoutVars>
          <dgm:hierBranch/>
        </dgm:presLayoutVars>
      </dgm:prSet>
      <dgm:spPr/>
    </dgm:pt>
    <dgm:pt modelId="{4F1AD971-6516-4E04-BB83-796E06851B89}" type="pres">
      <dgm:prSet presAssocID="{45E55E9E-01B9-4775-B6A5-26A08C67E6F7}" presName="rootComposite" presStyleCnt="0"/>
      <dgm:spPr/>
    </dgm:pt>
    <dgm:pt modelId="{047AD863-BFFF-42D8-A706-34A98C2F09A7}" type="pres">
      <dgm:prSet presAssocID="{45E55E9E-01B9-4775-B6A5-26A08C67E6F7}" presName="rootText" presStyleLbl="node2" presStyleIdx="0" presStyleCnt="2" custScaleX="328325">
        <dgm:presLayoutVars>
          <dgm:chPref val="3"/>
        </dgm:presLayoutVars>
      </dgm:prSet>
      <dgm:spPr/>
      <dgm:t>
        <a:bodyPr/>
        <a:lstStyle/>
        <a:p>
          <a:endParaRPr lang="fr-FR"/>
        </a:p>
      </dgm:t>
    </dgm:pt>
    <dgm:pt modelId="{F6199EF0-4C66-4ACA-B2CC-21D2F4C2B0E2}" type="pres">
      <dgm:prSet presAssocID="{45E55E9E-01B9-4775-B6A5-26A08C67E6F7}" presName="rootConnector" presStyleLbl="node2" presStyleIdx="0" presStyleCnt="2"/>
      <dgm:spPr/>
      <dgm:t>
        <a:bodyPr/>
        <a:lstStyle/>
        <a:p>
          <a:endParaRPr lang="fr-FR"/>
        </a:p>
      </dgm:t>
    </dgm:pt>
    <dgm:pt modelId="{D848A223-850C-449A-9813-B3720C37EE1B}" type="pres">
      <dgm:prSet presAssocID="{45E55E9E-01B9-4775-B6A5-26A08C67E6F7}" presName="hierChild4" presStyleCnt="0"/>
      <dgm:spPr/>
    </dgm:pt>
    <dgm:pt modelId="{5B071C75-1E6F-4985-958E-63EA58996C42}" type="pres">
      <dgm:prSet presAssocID="{45E55E9E-01B9-4775-B6A5-26A08C67E6F7}" presName="hierChild5" presStyleCnt="0"/>
      <dgm:spPr/>
    </dgm:pt>
    <dgm:pt modelId="{623CA38C-AC71-4CBD-886F-AA1A4813AD3A}" type="pres">
      <dgm:prSet presAssocID="{A48FB934-F40F-4487-A301-206A90BD81CF}" presName="Name35" presStyleLbl="parChTrans1D2" presStyleIdx="1" presStyleCnt="2"/>
      <dgm:spPr/>
      <dgm:t>
        <a:bodyPr/>
        <a:lstStyle/>
        <a:p>
          <a:endParaRPr lang="fr-FR"/>
        </a:p>
      </dgm:t>
    </dgm:pt>
    <dgm:pt modelId="{B4554B76-DAC0-4100-A60E-65A614EEF633}" type="pres">
      <dgm:prSet presAssocID="{CF8B49F9-F5B0-4F33-B203-F2935B90F338}" presName="hierRoot2" presStyleCnt="0">
        <dgm:presLayoutVars>
          <dgm:hierBranch/>
        </dgm:presLayoutVars>
      </dgm:prSet>
      <dgm:spPr/>
    </dgm:pt>
    <dgm:pt modelId="{47BC408E-9347-4222-BC58-1DE45BDF7451}" type="pres">
      <dgm:prSet presAssocID="{CF8B49F9-F5B0-4F33-B203-F2935B90F338}" presName="rootComposite" presStyleCnt="0"/>
      <dgm:spPr/>
    </dgm:pt>
    <dgm:pt modelId="{22529404-7527-4856-8656-8020223E1CD8}" type="pres">
      <dgm:prSet presAssocID="{CF8B49F9-F5B0-4F33-B203-F2935B90F338}" presName="rootText" presStyleLbl="node2" presStyleIdx="1" presStyleCnt="2" custScaleX="328325">
        <dgm:presLayoutVars>
          <dgm:chPref val="3"/>
        </dgm:presLayoutVars>
      </dgm:prSet>
      <dgm:spPr/>
      <dgm:t>
        <a:bodyPr/>
        <a:lstStyle/>
        <a:p>
          <a:endParaRPr lang="fr-FR"/>
        </a:p>
      </dgm:t>
    </dgm:pt>
    <dgm:pt modelId="{2BE01905-3830-4DE9-8765-CECF53E27891}" type="pres">
      <dgm:prSet presAssocID="{CF8B49F9-F5B0-4F33-B203-F2935B90F338}" presName="rootConnector" presStyleLbl="node2" presStyleIdx="1" presStyleCnt="2"/>
      <dgm:spPr/>
      <dgm:t>
        <a:bodyPr/>
        <a:lstStyle/>
        <a:p>
          <a:endParaRPr lang="fr-FR"/>
        </a:p>
      </dgm:t>
    </dgm:pt>
    <dgm:pt modelId="{F711B630-403B-4CF2-8ECF-F5AFFBC8F128}" type="pres">
      <dgm:prSet presAssocID="{CF8B49F9-F5B0-4F33-B203-F2935B90F338}" presName="hierChild4" presStyleCnt="0"/>
      <dgm:spPr/>
    </dgm:pt>
    <dgm:pt modelId="{1A17F6B5-EFEE-4575-B7CB-E7FA9F799833}" type="pres">
      <dgm:prSet presAssocID="{5CB2542B-0304-4FC9-BD00-37C690F4B6E2}" presName="Name35" presStyleLbl="parChTrans1D3" presStyleIdx="0" presStyleCnt="2"/>
      <dgm:spPr/>
      <dgm:t>
        <a:bodyPr/>
        <a:lstStyle/>
        <a:p>
          <a:endParaRPr lang="fr-FR"/>
        </a:p>
      </dgm:t>
    </dgm:pt>
    <dgm:pt modelId="{0D08D76A-C684-4FB3-9329-42691883F67D}" type="pres">
      <dgm:prSet presAssocID="{83269DFB-59EB-4DC2-87D0-FBF02B47B386}" presName="hierRoot2" presStyleCnt="0">
        <dgm:presLayoutVars>
          <dgm:hierBranch val="r"/>
        </dgm:presLayoutVars>
      </dgm:prSet>
      <dgm:spPr/>
    </dgm:pt>
    <dgm:pt modelId="{3C2CC1CE-6803-4AAD-B7C1-EF9BB6BC6DA7}" type="pres">
      <dgm:prSet presAssocID="{83269DFB-59EB-4DC2-87D0-FBF02B47B386}" presName="rootComposite" presStyleCnt="0"/>
      <dgm:spPr/>
    </dgm:pt>
    <dgm:pt modelId="{8236108F-C4E3-450E-8F78-F1AA82DBD781}" type="pres">
      <dgm:prSet presAssocID="{83269DFB-59EB-4DC2-87D0-FBF02B47B386}" presName="rootText" presStyleLbl="node3" presStyleIdx="0" presStyleCnt="2" custScaleX="328325">
        <dgm:presLayoutVars>
          <dgm:chPref val="3"/>
        </dgm:presLayoutVars>
      </dgm:prSet>
      <dgm:spPr/>
      <dgm:t>
        <a:bodyPr/>
        <a:lstStyle/>
        <a:p>
          <a:endParaRPr lang="fr-FR"/>
        </a:p>
      </dgm:t>
    </dgm:pt>
    <dgm:pt modelId="{6496DF00-1AA9-4992-8C6F-F3597917FE82}" type="pres">
      <dgm:prSet presAssocID="{83269DFB-59EB-4DC2-87D0-FBF02B47B386}" presName="rootConnector" presStyleLbl="node3" presStyleIdx="0" presStyleCnt="2"/>
      <dgm:spPr/>
      <dgm:t>
        <a:bodyPr/>
        <a:lstStyle/>
        <a:p>
          <a:endParaRPr lang="fr-FR"/>
        </a:p>
      </dgm:t>
    </dgm:pt>
    <dgm:pt modelId="{D37BC5F6-BC7F-4C7A-B167-CD63BB5BA1EC}" type="pres">
      <dgm:prSet presAssocID="{83269DFB-59EB-4DC2-87D0-FBF02B47B386}" presName="hierChild4" presStyleCnt="0"/>
      <dgm:spPr/>
    </dgm:pt>
    <dgm:pt modelId="{D1FEB510-7C46-4DAA-A88F-89041BE8053C}" type="pres">
      <dgm:prSet presAssocID="{83269DFB-59EB-4DC2-87D0-FBF02B47B386}" presName="hierChild5" presStyleCnt="0"/>
      <dgm:spPr/>
    </dgm:pt>
    <dgm:pt modelId="{D5F3294D-A159-4F24-A494-C70C945D6A97}" type="pres">
      <dgm:prSet presAssocID="{36E38BFD-6020-42D3-8951-A8C519873192}" presName="Name35" presStyleLbl="parChTrans1D3" presStyleIdx="1" presStyleCnt="2"/>
      <dgm:spPr/>
      <dgm:t>
        <a:bodyPr/>
        <a:lstStyle/>
        <a:p>
          <a:endParaRPr lang="fr-FR"/>
        </a:p>
      </dgm:t>
    </dgm:pt>
    <dgm:pt modelId="{E77F5A3C-C283-49F3-BF3C-C760B6005BE5}" type="pres">
      <dgm:prSet presAssocID="{FC6A2260-2E6E-4F22-B08E-62F8B83C4525}" presName="hierRoot2" presStyleCnt="0">
        <dgm:presLayoutVars>
          <dgm:hierBranch val="r"/>
        </dgm:presLayoutVars>
      </dgm:prSet>
      <dgm:spPr/>
    </dgm:pt>
    <dgm:pt modelId="{01C5F1AB-ADDD-4DAC-A8F2-1CF04E71C91E}" type="pres">
      <dgm:prSet presAssocID="{FC6A2260-2E6E-4F22-B08E-62F8B83C4525}" presName="rootComposite" presStyleCnt="0"/>
      <dgm:spPr/>
    </dgm:pt>
    <dgm:pt modelId="{EDCE2CBF-B6DB-408E-BA4A-4354B808B679}" type="pres">
      <dgm:prSet presAssocID="{FC6A2260-2E6E-4F22-B08E-62F8B83C4525}" presName="rootText" presStyleLbl="node3" presStyleIdx="1" presStyleCnt="2" custScaleX="328325">
        <dgm:presLayoutVars>
          <dgm:chPref val="3"/>
        </dgm:presLayoutVars>
      </dgm:prSet>
      <dgm:spPr/>
      <dgm:t>
        <a:bodyPr/>
        <a:lstStyle/>
        <a:p>
          <a:endParaRPr lang="fr-FR"/>
        </a:p>
      </dgm:t>
    </dgm:pt>
    <dgm:pt modelId="{CE978AB1-3B9B-42C4-9C1A-98043BB35AA3}" type="pres">
      <dgm:prSet presAssocID="{FC6A2260-2E6E-4F22-B08E-62F8B83C4525}" presName="rootConnector" presStyleLbl="node3" presStyleIdx="1" presStyleCnt="2"/>
      <dgm:spPr/>
      <dgm:t>
        <a:bodyPr/>
        <a:lstStyle/>
        <a:p>
          <a:endParaRPr lang="fr-FR"/>
        </a:p>
      </dgm:t>
    </dgm:pt>
    <dgm:pt modelId="{B92E161D-C110-48E9-A35A-8A124D5EF43C}" type="pres">
      <dgm:prSet presAssocID="{FC6A2260-2E6E-4F22-B08E-62F8B83C4525}" presName="hierChild4" presStyleCnt="0"/>
      <dgm:spPr/>
    </dgm:pt>
    <dgm:pt modelId="{533F0D9A-60CA-4E2A-AD62-09D816039015}" type="pres">
      <dgm:prSet presAssocID="{35AF93A2-C1AA-4EE3-B61E-19807346F747}" presName="Name50" presStyleLbl="parChTrans1D4" presStyleIdx="0" presStyleCnt="4"/>
      <dgm:spPr/>
      <dgm:t>
        <a:bodyPr/>
        <a:lstStyle/>
        <a:p>
          <a:endParaRPr lang="fr-FR"/>
        </a:p>
      </dgm:t>
    </dgm:pt>
    <dgm:pt modelId="{18FBD255-7E63-4E04-92D7-8FC0269972E2}" type="pres">
      <dgm:prSet presAssocID="{799BA1B3-7AD6-475A-96D6-9B2959758E90}" presName="hierRoot2" presStyleCnt="0">
        <dgm:presLayoutVars>
          <dgm:hierBranch val="r"/>
        </dgm:presLayoutVars>
      </dgm:prSet>
      <dgm:spPr/>
    </dgm:pt>
    <dgm:pt modelId="{6239C8DE-58F3-4B92-9BAA-6578434C88D0}" type="pres">
      <dgm:prSet presAssocID="{799BA1B3-7AD6-475A-96D6-9B2959758E90}" presName="rootComposite" presStyleCnt="0"/>
      <dgm:spPr/>
    </dgm:pt>
    <dgm:pt modelId="{9940D809-D764-4751-926E-C4F8B5FE409B}" type="pres">
      <dgm:prSet presAssocID="{799BA1B3-7AD6-475A-96D6-9B2959758E90}" presName="rootText" presStyleLbl="node4" presStyleIdx="0" presStyleCnt="4" custScaleX="328325">
        <dgm:presLayoutVars>
          <dgm:chPref val="3"/>
        </dgm:presLayoutVars>
      </dgm:prSet>
      <dgm:spPr/>
      <dgm:t>
        <a:bodyPr/>
        <a:lstStyle/>
        <a:p>
          <a:endParaRPr lang="fr-FR"/>
        </a:p>
      </dgm:t>
    </dgm:pt>
    <dgm:pt modelId="{835771CD-317E-4CD8-B53D-BB45487E6812}" type="pres">
      <dgm:prSet presAssocID="{799BA1B3-7AD6-475A-96D6-9B2959758E90}" presName="rootConnector" presStyleLbl="node4" presStyleIdx="0" presStyleCnt="4"/>
      <dgm:spPr/>
      <dgm:t>
        <a:bodyPr/>
        <a:lstStyle/>
        <a:p>
          <a:endParaRPr lang="fr-FR"/>
        </a:p>
      </dgm:t>
    </dgm:pt>
    <dgm:pt modelId="{407E245F-8312-4AD5-87A0-78DAF2797EFF}" type="pres">
      <dgm:prSet presAssocID="{799BA1B3-7AD6-475A-96D6-9B2959758E90}" presName="hierChild4" presStyleCnt="0"/>
      <dgm:spPr/>
    </dgm:pt>
    <dgm:pt modelId="{58F56B21-ED72-4A8F-81F2-DD984733B4F6}" type="pres">
      <dgm:prSet presAssocID="{3D9CE2DE-16E1-4C73-9810-46C812F164E8}" presName="Name50" presStyleLbl="parChTrans1D4" presStyleIdx="1" presStyleCnt="4"/>
      <dgm:spPr/>
      <dgm:t>
        <a:bodyPr/>
        <a:lstStyle/>
        <a:p>
          <a:endParaRPr lang="fr-FR"/>
        </a:p>
      </dgm:t>
    </dgm:pt>
    <dgm:pt modelId="{4A302B47-EE97-4BA6-B7EE-A99CA2C88F6E}" type="pres">
      <dgm:prSet presAssocID="{2B8E3A18-3E44-42D7-80EE-150366A2BEB5}" presName="hierRoot2" presStyleCnt="0">
        <dgm:presLayoutVars>
          <dgm:hierBranch val="r"/>
        </dgm:presLayoutVars>
      </dgm:prSet>
      <dgm:spPr/>
    </dgm:pt>
    <dgm:pt modelId="{68370957-554E-4C90-9C7D-4F0633B6E292}" type="pres">
      <dgm:prSet presAssocID="{2B8E3A18-3E44-42D7-80EE-150366A2BEB5}" presName="rootComposite" presStyleCnt="0"/>
      <dgm:spPr/>
    </dgm:pt>
    <dgm:pt modelId="{C2804D90-A911-4BCA-B753-E41C392291E4}" type="pres">
      <dgm:prSet presAssocID="{2B8E3A18-3E44-42D7-80EE-150366A2BEB5}" presName="rootText" presStyleLbl="node4" presStyleIdx="1" presStyleCnt="4" custScaleX="328325">
        <dgm:presLayoutVars>
          <dgm:chPref val="3"/>
        </dgm:presLayoutVars>
      </dgm:prSet>
      <dgm:spPr/>
      <dgm:t>
        <a:bodyPr/>
        <a:lstStyle/>
        <a:p>
          <a:endParaRPr lang="fr-FR"/>
        </a:p>
      </dgm:t>
    </dgm:pt>
    <dgm:pt modelId="{F69F80F7-C74D-4368-95B2-B1D93A95AF2A}" type="pres">
      <dgm:prSet presAssocID="{2B8E3A18-3E44-42D7-80EE-150366A2BEB5}" presName="rootConnector" presStyleLbl="node4" presStyleIdx="1" presStyleCnt="4"/>
      <dgm:spPr/>
      <dgm:t>
        <a:bodyPr/>
        <a:lstStyle/>
        <a:p>
          <a:endParaRPr lang="fr-FR"/>
        </a:p>
      </dgm:t>
    </dgm:pt>
    <dgm:pt modelId="{EB48CD37-2FE7-4D7D-A44D-1E9EBEB186EA}" type="pres">
      <dgm:prSet presAssocID="{2B8E3A18-3E44-42D7-80EE-150366A2BEB5}" presName="hierChild4" presStyleCnt="0"/>
      <dgm:spPr/>
    </dgm:pt>
    <dgm:pt modelId="{CBBA91C9-7A56-44DB-A837-EFE67463784F}" type="pres">
      <dgm:prSet presAssocID="{2B8E3A18-3E44-42D7-80EE-150366A2BEB5}" presName="hierChild5" presStyleCnt="0"/>
      <dgm:spPr/>
    </dgm:pt>
    <dgm:pt modelId="{2EA812D5-C161-46E4-A150-CD90B58FDD03}" type="pres">
      <dgm:prSet presAssocID="{D74187D1-CBE5-468A-8340-E08CD40DA886}" presName="Name50" presStyleLbl="parChTrans1D4" presStyleIdx="2" presStyleCnt="4"/>
      <dgm:spPr/>
      <dgm:t>
        <a:bodyPr/>
        <a:lstStyle/>
        <a:p>
          <a:endParaRPr lang="fr-FR"/>
        </a:p>
      </dgm:t>
    </dgm:pt>
    <dgm:pt modelId="{56B71CAD-78D5-45A6-9D3D-16DF8597EE09}" type="pres">
      <dgm:prSet presAssocID="{9C5D1010-735D-49B2-A87A-B4465FD83BE7}" presName="hierRoot2" presStyleCnt="0">
        <dgm:presLayoutVars>
          <dgm:hierBranch val="r"/>
        </dgm:presLayoutVars>
      </dgm:prSet>
      <dgm:spPr/>
    </dgm:pt>
    <dgm:pt modelId="{0304F063-1BFC-424A-A902-48E45A721CB2}" type="pres">
      <dgm:prSet presAssocID="{9C5D1010-735D-49B2-A87A-B4465FD83BE7}" presName="rootComposite" presStyleCnt="0"/>
      <dgm:spPr/>
    </dgm:pt>
    <dgm:pt modelId="{C502326D-65A2-4F3A-8929-F09A0034BD67}" type="pres">
      <dgm:prSet presAssocID="{9C5D1010-735D-49B2-A87A-B4465FD83BE7}" presName="rootText" presStyleLbl="node4" presStyleIdx="2" presStyleCnt="4" custScaleX="328325">
        <dgm:presLayoutVars>
          <dgm:chPref val="3"/>
        </dgm:presLayoutVars>
      </dgm:prSet>
      <dgm:spPr/>
      <dgm:t>
        <a:bodyPr/>
        <a:lstStyle/>
        <a:p>
          <a:endParaRPr lang="fr-FR"/>
        </a:p>
      </dgm:t>
    </dgm:pt>
    <dgm:pt modelId="{A8E98293-CB5A-4E61-9C0C-FF7C20986A2B}" type="pres">
      <dgm:prSet presAssocID="{9C5D1010-735D-49B2-A87A-B4465FD83BE7}" presName="rootConnector" presStyleLbl="node4" presStyleIdx="2" presStyleCnt="4"/>
      <dgm:spPr/>
      <dgm:t>
        <a:bodyPr/>
        <a:lstStyle/>
        <a:p>
          <a:endParaRPr lang="fr-FR"/>
        </a:p>
      </dgm:t>
    </dgm:pt>
    <dgm:pt modelId="{AE717372-9662-4B78-BC55-B7FA30C14632}" type="pres">
      <dgm:prSet presAssocID="{9C5D1010-735D-49B2-A87A-B4465FD83BE7}" presName="hierChild4" presStyleCnt="0"/>
      <dgm:spPr/>
    </dgm:pt>
    <dgm:pt modelId="{04D09F31-35F9-439D-9517-23A7B02B7372}" type="pres">
      <dgm:prSet presAssocID="{9C5D1010-735D-49B2-A87A-B4465FD83BE7}" presName="hierChild5" presStyleCnt="0"/>
      <dgm:spPr/>
    </dgm:pt>
    <dgm:pt modelId="{18CD6A25-40D8-4EC8-8640-1DDF39B6443D}" type="pres">
      <dgm:prSet presAssocID="{799BA1B3-7AD6-475A-96D6-9B2959758E90}" presName="hierChild5" presStyleCnt="0"/>
      <dgm:spPr/>
    </dgm:pt>
    <dgm:pt modelId="{1BFD7164-174E-47CC-9C29-7F6A1D583A53}" type="pres">
      <dgm:prSet presAssocID="{F7BC125B-74C4-4D39-9E27-2BAE2BA6EC58}" presName="Name50" presStyleLbl="parChTrans1D4" presStyleIdx="3" presStyleCnt="4"/>
      <dgm:spPr/>
      <dgm:t>
        <a:bodyPr/>
        <a:lstStyle/>
        <a:p>
          <a:endParaRPr lang="fr-FR"/>
        </a:p>
      </dgm:t>
    </dgm:pt>
    <dgm:pt modelId="{0B1F1251-82BC-4368-8EA2-0C16ECD46727}" type="pres">
      <dgm:prSet presAssocID="{9DA7BDA9-0572-4932-AB5D-6F52609DA4C3}" presName="hierRoot2" presStyleCnt="0">
        <dgm:presLayoutVars>
          <dgm:hierBranch val="r"/>
        </dgm:presLayoutVars>
      </dgm:prSet>
      <dgm:spPr/>
    </dgm:pt>
    <dgm:pt modelId="{C24046BC-B673-49EE-9048-E63BD9F98B78}" type="pres">
      <dgm:prSet presAssocID="{9DA7BDA9-0572-4932-AB5D-6F52609DA4C3}" presName="rootComposite" presStyleCnt="0"/>
      <dgm:spPr/>
    </dgm:pt>
    <dgm:pt modelId="{81556087-94F9-40DC-BC16-1A49F13DA8DF}" type="pres">
      <dgm:prSet presAssocID="{9DA7BDA9-0572-4932-AB5D-6F52609DA4C3}" presName="rootText" presStyleLbl="node4" presStyleIdx="3" presStyleCnt="4" custScaleX="328325">
        <dgm:presLayoutVars>
          <dgm:chPref val="3"/>
        </dgm:presLayoutVars>
      </dgm:prSet>
      <dgm:spPr/>
      <dgm:t>
        <a:bodyPr/>
        <a:lstStyle/>
        <a:p>
          <a:endParaRPr lang="fr-FR"/>
        </a:p>
      </dgm:t>
    </dgm:pt>
    <dgm:pt modelId="{6E9CE5E2-674A-42F7-A0FA-2B6BCA36BEB2}" type="pres">
      <dgm:prSet presAssocID="{9DA7BDA9-0572-4932-AB5D-6F52609DA4C3}" presName="rootConnector" presStyleLbl="node4" presStyleIdx="3" presStyleCnt="4"/>
      <dgm:spPr/>
      <dgm:t>
        <a:bodyPr/>
        <a:lstStyle/>
        <a:p>
          <a:endParaRPr lang="fr-FR"/>
        </a:p>
      </dgm:t>
    </dgm:pt>
    <dgm:pt modelId="{818626FC-4196-4E64-84BE-7D4350168593}" type="pres">
      <dgm:prSet presAssocID="{9DA7BDA9-0572-4932-AB5D-6F52609DA4C3}" presName="hierChild4" presStyleCnt="0"/>
      <dgm:spPr/>
    </dgm:pt>
    <dgm:pt modelId="{1057F805-1BB1-4E9E-BF0B-19D3A4959F0E}" type="pres">
      <dgm:prSet presAssocID="{9DA7BDA9-0572-4932-AB5D-6F52609DA4C3}" presName="hierChild5" presStyleCnt="0"/>
      <dgm:spPr/>
    </dgm:pt>
    <dgm:pt modelId="{EA6B7566-DC3D-4C93-83A7-865641D86D58}" type="pres">
      <dgm:prSet presAssocID="{FC6A2260-2E6E-4F22-B08E-62F8B83C4525}" presName="hierChild5" presStyleCnt="0"/>
      <dgm:spPr/>
    </dgm:pt>
    <dgm:pt modelId="{A3D8D77B-0E9E-425D-ACFC-0663C26A3D40}" type="pres">
      <dgm:prSet presAssocID="{CF8B49F9-F5B0-4F33-B203-F2935B90F338}" presName="hierChild5" presStyleCnt="0"/>
      <dgm:spPr/>
    </dgm:pt>
    <dgm:pt modelId="{CA96781C-B075-4DB2-A591-EE4A65061028}" type="pres">
      <dgm:prSet presAssocID="{42B05DCF-223B-48D2-9146-5FF29779F381}" presName="hierChild3" presStyleCnt="0"/>
      <dgm:spPr/>
    </dgm:pt>
  </dgm:ptLst>
  <dgm:cxnLst>
    <dgm:cxn modelId="{CAD9B81D-DC3C-46D1-A1FA-C428D29AE53B}" type="presOf" srcId="{83269DFB-59EB-4DC2-87D0-FBF02B47B386}" destId="{6496DF00-1AA9-4992-8C6F-F3597917FE82}" srcOrd="1" destOrd="0" presId="urn:microsoft.com/office/officeart/2005/8/layout/orgChart1"/>
    <dgm:cxn modelId="{1F4A592B-54A1-49D3-AA11-7A950DD8FEB2}" type="presOf" srcId="{CF8B49F9-F5B0-4F33-B203-F2935B90F338}" destId="{2BE01905-3830-4DE9-8765-CECF53E27891}" srcOrd="1" destOrd="0" presId="urn:microsoft.com/office/officeart/2005/8/layout/orgChart1"/>
    <dgm:cxn modelId="{86A71CC1-9326-4AD8-96BA-16B9D8054DFF}" srcId="{42B05DCF-223B-48D2-9146-5FF29779F381}" destId="{CF8B49F9-F5B0-4F33-B203-F2935B90F338}" srcOrd="1" destOrd="0" parTransId="{A48FB934-F40F-4487-A301-206A90BD81CF}" sibTransId="{7691B653-D069-4D64-96E4-E844A64E6292}"/>
    <dgm:cxn modelId="{96B4D521-0B19-425F-87B9-90E436637A22}" type="presOf" srcId="{F7BC125B-74C4-4D39-9E27-2BAE2BA6EC58}" destId="{1BFD7164-174E-47CC-9C29-7F6A1D583A53}" srcOrd="0" destOrd="0" presId="urn:microsoft.com/office/officeart/2005/8/layout/orgChart1"/>
    <dgm:cxn modelId="{C3589041-3591-466C-8C63-3A7595953DA9}" type="presOf" srcId="{CF8B49F9-F5B0-4F33-B203-F2935B90F338}" destId="{22529404-7527-4856-8656-8020223E1CD8}" srcOrd="0" destOrd="0" presId="urn:microsoft.com/office/officeart/2005/8/layout/orgChart1"/>
    <dgm:cxn modelId="{8A6C070B-A05F-43F9-B292-71F69F85BB4C}" type="presOf" srcId="{9DA7BDA9-0572-4932-AB5D-6F52609DA4C3}" destId="{81556087-94F9-40DC-BC16-1A49F13DA8DF}" srcOrd="0" destOrd="0" presId="urn:microsoft.com/office/officeart/2005/8/layout/orgChart1"/>
    <dgm:cxn modelId="{37FA72F0-E854-40B6-BC59-BFE380D5F46F}" type="presOf" srcId="{36E38BFD-6020-42D3-8951-A8C519873192}" destId="{D5F3294D-A159-4F24-A494-C70C945D6A97}" srcOrd="0" destOrd="0" presId="urn:microsoft.com/office/officeart/2005/8/layout/orgChart1"/>
    <dgm:cxn modelId="{29CEB0E0-3621-410B-8D99-A6247C3453D1}" srcId="{CF8B49F9-F5B0-4F33-B203-F2935B90F338}" destId="{FC6A2260-2E6E-4F22-B08E-62F8B83C4525}" srcOrd="1" destOrd="0" parTransId="{36E38BFD-6020-42D3-8951-A8C519873192}" sibTransId="{13AD775F-0276-41F2-9C02-AEF40FD5F880}"/>
    <dgm:cxn modelId="{DC1484E7-D184-4BB9-BD12-08B1EC41002C}" srcId="{799BA1B3-7AD6-475A-96D6-9B2959758E90}" destId="{9C5D1010-735D-49B2-A87A-B4465FD83BE7}" srcOrd="1" destOrd="0" parTransId="{D74187D1-CBE5-468A-8340-E08CD40DA886}" sibTransId="{A939F9A8-8B36-4B4D-838F-F3C6349F8233}"/>
    <dgm:cxn modelId="{3456C1F2-FC65-45BA-8719-83ACEB07A365}" type="presOf" srcId="{9C5D1010-735D-49B2-A87A-B4465FD83BE7}" destId="{C502326D-65A2-4F3A-8929-F09A0034BD67}" srcOrd="0" destOrd="0" presId="urn:microsoft.com/office/officeart/2005/8/layout/orgChart1"/>
    <dgm:cxn modelId="{F19C9ACA-3444-401D-B1B6-AB7ACA509C19}" type="presOf" srcId="{799BA1B3-7AD6-475A-96D6-9B2959758E90}" destId="{9940D809-D764-4751-926E-C4F8B5FE409B}" srcOrd="0" destOrd="0" presId="urn:microsoft.com/office/officeart/2005/8/layout/orgChart1"/>
    <dgm:cxn modelId="{EFF087FD-F251-4B39-A2D2-72D3F5C6BBFF}" type="presOf" srcId="{FC6A2260-2E6E-4F22-B08E-62F8B83C4525}" destId="{CE978AB1-3B9B-42C4-9C1A-98043BB35AA3}" srcOrd="1" destOrd="0" presId="urn:microsoft.com/office/officeart/2005/8/layout/orgChart1"/>
    <dgm:cxn modelId="{149D726C-4EAA-482C-AA54-1F0861BEA517}" type="presOf" srcId="{42B05DCF-223B-48D2-9146-5FF29779F381}" destId="{99AF1C87-E8CB-4917-8690-AEE55B8C429C}" srcOrd="1" destOrd="0" presId="urn:microsoft.com/office/officeart/2005/8/layout/orgChart1"/>
    <dgm:cxn modelId="{A52F5A21-6B0F-4DF3-926A-9E02E92C2968}" type="presOf" srcId="{83269DFB-59EB-4DC2-87D0-FBF02B47B386}" destId="{8236108F-C4E3-450E-8F78-F1AA82DBD781}" srcOrd="0" destOrd="0" presId="urn:microsoft.com/office/officeart/2005/8/layout/orgChart1"/>
    <dgm:cxn modelId="{40BED8CB-5742-4BF2-97AA-0E60AC2D8491}" srcId="{FC6A2260-2E6E-4F22-B08E-62F8B83C4525}" destId="{9DA7BDA9-0572-4932-AB5D-6F52609DA4C3}" srcOrd="1" destOrd="0" parTransId="{F7BC125B-74C4-4D39-9E27-2BAE2BA6EC58}" sibTransId="{8D29EB4A-10A7-4F95-B469-EA9D3F12FAAF}"/>
    <dgm:cxn modelId="{4AB3B275-7C12-459D-8C7C-B06969FCC571}" type="presOf" srcId="{42B05DCF-223B-48D2-9146-5FF29779F381}" destId="{CE5324B4-DB7F-4B7A-AC39-5EC65DF528CC}" srcOrd="0" destOrd="0" presId="urn:microsoft.com/office/officeart/2005/8/layout/orgChart1"/>
    <dgm:cxn modelId="{57F6DB79-6730-4244-8077-8272291A81FE}" srcId="{88C937AD-2F30-4AE8-9CA0-0220EF136A2F}" destId="{42B05DCF-223B-48D2-9146-5FF29779F381}" srcOrd="0" destOrd="0" parTransId="{13A017F3-9D9A-47A1-B301-63977B71A2A4}" sibTransId="{A762AAD8-C3BE-49F1-AC7D-FE53D2034856}"/>
    <dgm:cxn modelId="{263FD17B-95B8-4DD1-BA0D-907BF3A49F8C}" type="presOf" srcId="{60AAFE2B-F2A1-40D9-B78C-F1470037FC0B}" destId="{3541E256-A563-4D0F-9C00-09FBF4AD54F0}" srcOrd="0" destOrd="0" presId="urn:microsoft.com/office/officeart/2005/8/layout/orgChart1"/>
    <dgm:cxn modelId="{B99BB569-9806-4829-B3A0-505EC9E9F8AA}" type="presOf" srcId="{9C5D1010-735D-49B2-A87A-B4465FD83BE7}" destId="{A8E98293-CB5A-4E61-9C0C-FF7C20986A2B}" srcOrd="1" destOrd="0" presId="urn:microsoft.com/office/officeart/2005/8/layout/orgChart1"/>
    <dgm:cxn modelId="{7E2CCA6B-6B47-442C-8C38-8A6B790D4E45}" type="presOf" srcId="{9DA7BDA9-0572-4932-AB5D-6F52609DA4C3}" destId="{6E9CE5E2-674A-42F7-A0FA-2B6BCA36BEB2}" srcOrd="1" destOrd="0" presId="urn:microsoft.com/office/officeart/2005/8/layout/orgChart1"/>
    <dgm:cxn modelId="{E44C83FF-9EA8-43F0-89E8-C928BAB60805}" type="presOf" srcId="{2B8E3A18-3E44-42D7-80EE-150366A2BEB5}" destId="{C2804D90-A911-4BCA-B753-E41C392291E4}" srcOrd="0" destOrd="0" presId="urn:microsoft.com/office/officeart/2005/8/layout/orgChart1"/>
    <dgm:cxn modelId="{4777DEFB-0346-44FA-A475-7AE528833E12}" type="presOf" srcId="{5CB2542B-0304-4FC9-BD00-37C690F4B6E2}" destId="{1A17F6B5-EFEE-4575-B7CB-E7FA9F799833}" srcOrd="0" destOrd="0" presId="urn:microsoft.com/office/officeart/2005/8/layout/orgChart1"/>
    <dgm:cxn modelId="{41CF464F-3180-46F3-8C5C-B19C1B5FED4A}" srcId="{FC6A2260-2E6E-4F22-B08E-62F8B83C4525}" destId="{799BA1B3-7AD6-475A-96D6-9B2959758E90}" srcOrd="0" destOrd="0" parTransId="{35AF93A2-C1AA-4EE3-B61E-19807346F747}" sibTransId="{C5615B46-D97D-48CD-A5D3-B9D87CAD2B1D}"/>
    <dgm:cxn modelId="{C16B0805-49F4-4FDE-A8C4-CEBDC49DCC3C}" type="presOf" srcId="{A48FB934-F40F-4487-A301-206A90BD81CF}" destId="{623CA38C-AC71-4CBD-886F-AA1A4813AD3A}" srcOrd="0" destOrd="0" presId="urn:microsoft.com/office/officeart/2005/8/layout/orgChart1"/>
    <dgm:cxn modelId="{60EE5802-3B45-455E-B548-9FD067DD3F8D}" type="presOf" srcId="{88C937AD-2F30-4AE8-9CA0-0220EF136A2F}" destId="{BF8026FD-D420-4718-954F-7933DCA6DBE0}" srcOrd="0" destOrd="0" presId="urn:microsoft.com/office/officeart/2005/8/layout/orgChart1"/>
    <dgm:cxn modelId="{A13CB6CE-E222-42D2-8D06-8F642AEF0625}" type="presOf" srcId="{D74187D1-CBE5-468A-8340-E08CD40DA886}" destId="{2EA812D5-C161-46E4-A150-CD90B58FDD03}" srcOrd="0" destOrd="0" presId="urn:microsoft.com/office/officeart/2005/8/layout/orgChart1"/>
    <dgm:cxn modelId="{17D8B94A-CA24-43A6-BB53-25EE6A692B7E}" type="presOf" srcId="{45E55E9E-01B9-4775-B6A5-26A08C67E6F7}" destId="{047AD863-BFFF-42D8-A706-34A98C2F09A7}" srcOrd="0" destOrd="0" presId="urn:microsoft.com/office/officeart/2005/8/layout/orgChart1"/>
    <dgm:cxn modelId="{3E4D404C-08DA-4E50-BD26-345467E1863F}" srcId="{42B05DCF-223B-48D2-9146-5FF29779F381}" destId="{45E55E9E-01B9-4775-B6A5-26A08C67E6F7}" srcOrd="0" destOrd="0" parTransId="{60AAFE2B-F2A1-40D9-B78C-F1470037FC0B}" sibTransId="{D38EAD15-3293-4EF7-9774-C6E39DA9F96E}"/>
    <dgm:cxn modelId="{CEA47C48-1825-402C-8151-5CF02E6F9EAE}" type="presOf" srcId="{799BA1B3-7AD6-475A-96D6-9B2959758E90}" destId="{835771CD-317E-4CD8-B53D-BB45487E6812}" srcOrd="1" destOrd="0" presId="urn:microsoft.com/office/officeart/2005/8/layout/orgChart1"/>
    <dgm:cxn modelId="{55020711-3D34-4FE5-854A-F87FAE646D85}" type="presOf" srcId="{35AF93A2-C1AA-4EE3-B61E-19807346F747}" destId="{533F0D9A-60CA-4E2A-AD62-09D816039015}" srcOrd="0" destOrd="0" presId="urn:microsoft.com/office/officeart/2005/8/layout/orgChart1"/>
    <dgm:cxn modelId="{60795F1C-337C-44FA-B2E1-F7BD6B1D3EFC}" type="presOf" srcId="{45E55E9E-01B9-4775-B6A5-26A08C67E6F7}" destId="{F6199EF0-4C66-4ACA-B2CC-21D2F4C2B0E2}" srcOrd="1" destOrd="0" presId="urn:microsoft.com/office/officeart/2005/8/layout/orgChart1"/>
    <dgm:cxn modelId="{CF8FC273-4355-4D0C-825B-1B89C7062C9D}" srcId="{CF8B49F9-F5B0-4F33-B203-F2935B90F338}" destId="{83269DFB-59EB-4DC2-87D0-FBF02B47B386}" srcOrd="0" destOrd="0" parTransId="{5CB2542B-0304-4FC9-BD00-37C690F4B6E2}" sibTransId="{E15DD163-EE59-4C96-93BC-5A14BFC748C2}"/>
    <dgm:cxn modelId="{D3D3B5A6-F7B2-4AA4-B600-9F2606781118}" type="presOf" srcId="{FC6A2260-2E6E-4F22-B08E-62F8B83C4525}" destId="{EDCE2CBF-B6DB-408E-BA4A-4354B808B679}" srcOrd="0" destOrd="0" presId="urn:microsoft.com/office/officeart/2005/8/layout/orgChart1"/>
    <dgm:cxn modelId="{99F219A8-FE21-49DD-9724-BA8A21140958}" type="presOf" srcId="{3D9CE2DE-16E1-4C73-9810-46C812F164E8}" destId="{58F56B21-ED72-4A8F-81F2-DD984733B4F6}" srcOrd="0" destOrd="0" presId="urn:microsoft.com/office/officeart/2005/8/layout/orgChart1"/>
    <dgm:cxn modelId="{B064B993-6C2D-4EB6-84AA-E3855EF6BC7C}" type="presOf" srcId="{2B8E3A18-3E44-42D7-80EE-150366A2BEB5}" destId="{F69F80F7-C74D-4368-95B2-B1D93A95AF2A}" srcOrd="1" destOrd="0" presId="urn:microsoft.com/office/officeart/2005/8/layout/orgChart1"/>
    <dgm:cxn modelId="{D047BFD3-0AD3-4BFE-A136-2740044D44A3}" srcId="{799BA1B3-7AD6-475A-96D6-9B2959758E90}" destId="{2B8E3A18-3E44-42D7-80EE-150366A2BEB5}" srcOrd="0" destOrd="0" parTransId="{3D9CE2DE-16E1-4C73-9810-46C812F164E8}" sibTransId="{E27B986E-8D33-4D93-960D-8356CD836F3F}"/>
    <dgm:cxn modelId="{82F00839-0034-4B5B-A372-4A7D7F283CA3}" type="presParOf" srcId="{BF8026FD-D420-4718-954F-7933DCA6DBE0}" destId="{6F6E3FA9-62EF-430B-B0D8-6C071D59155B}" srcOrd="0" destOrd="0" presId="urn:microsoft.com/office/officeart/2005/8/layout/orgChart1"/>
    <dgm:cxn modelId="{563CA167-1D6E-405F-B1D3-BDBDC8762951}" type="presParOf" srcId="{6F6E3FA9-62EF-430B-B0D8-6C071D59155B}" destId="{157375BF-8D96-4E3B-8C2B-192E1DF0E2E1}" srcOrd="0" destOrd="0" presId="urn:microsoft.com/office/officeart/2005/8/layout/orgChart1"/>
    <dgm:cxn modelId="{CCDF64BA-90CC-4873-B62E-DC88C7E6D58B}" type="presParOf" srcId="{157375BF-8D96-4E3B-8C2B-192E1DF0E2E1}" destId="{CE5324B4-DB7F-4B7A-AC39-5EC65DF528CC}" srcOrd="0" destOrd="0" presId="urn:microsoft.com/office/officeart/2005/8/layout/orgChart1"/>
    <dgm:cxn modelId="{75A61653-214A-47B2-A771-A82574CAC788}" type="presParOf" srcId="{157375BF-8D96-4E3B-8C2B-192E1DF0E2E1}" destId="{99AF1C87-E8CB-4917-8690-AEE55B8C429C}" srcOrd="1" destOrd="0" presId="urn:microsoft.com/office/officeart/2005/8/layout/orgChart1"/>
    <dgm:cxn modelId="{BE139E82-E226-4996-BFC2-5F2DB81587C6}" type="presParOf" srcId="{6F6E3FA9-62EF-430B-B0D8-6C071D59155B}" destId="{85496A67-6813-4128-B0FC-C9DAC5FFD226}" srcOrd="1" destOrd="0" presId="urn:microsoft.com/office/officeart/2005/8/layout/orgChart1"/>
    <dgm:cxn modelId="{A8FABF50-ED03-4D63-B03B-B06F8E0C273D}" type="presParOf" srcId="{85496A67-6813-4128-B0FC-C9DAC5FFD226}" destId="{3541E256-A563-4D0F-9C00-09FBF4AD54F0}" srcOrd="0" destOrd="0" presId="urn:microsoft.com/office/officeart/2005/8/layout/orgChart1"/>
    <dgm:cxn modelId="{DAECC84B-14D0-4BD8-A64D-7AA5C513DD9A}" type="presParOf" srcId="{85496A67-6813-4128-B0FC-C9DAC5FFD226}" destId="{0D6E2FE4-FD53-45DA-A991-50B702E03691}" srcOrd="1" destOrd="0" presId="urn:microsoft.com/office/officeart/2005/8/layout/orgChart1"/>
    <dgm:cxn modelId="{AF3EAC7E-D37F-4935-AC09-852A47A7DA55}" type="presParOf" srcId="{0D6E2FE4-FD53-45DA-A991-50B702E03691}" destId="{4F1AD971-6516-4E04-BB83-796E06851B89}" srcOrd="0" destOrd="0" presId="urn:microsoft.com/office/officeart/2005/8/layout/orgChart1"/>
    <dgm:cxn modelId="{C726A0D1-B022-45E5-A014-C92BD2E49DC2}" type="presParOf" srcId="{4F1AD971-6516-4E04-BB83-796E06851B89}" destId="{047AD863-BFFF-42D8-A706-34A98C2F09A7}" srcOrd="0" destOrd="0" presId="urn:microsoft.com/office/officeart/2005/8/layout/orgChart1"/>
    <dgm:cxn modelId="{5BAA4609-1D4A-46B1-9BEE-8BF161F68A9C}" type="presParOf" srcId="{4F1AD971-6516-4E04-BB83-796E06851B89}" destId="{F6199EF0-4C66-4ACA-B2CC-21D2F4C2B0E2}" srcOrd="1" destOrd="0" presId="urn:microsoft.com/office/officeart/2005/8/layout/orgChart1"/>
    <dgm:cxn modelId="{42134049-2341-4FE6-9E7E-72CA42557767}" type="presParOf" srcId="{0D6E2FE4-FD53-45DA-A991-50B702E03691}" destId="{D848A223-850C-449A-9813-B3720C37EE1B}" srcOrd="1" destOrd="0" presId="urn:microsoft.com/office/officeart/2005/8/layout/orgChart1"/>
    <dgm:cxn modelId="{DDEA2B05-3063-457E-A245-B5E3D7AAA9F3}" type="presParOf" srcId="{0D6E2FE4-FD53-45DA-A991-50B702E03691}" destId="{5B071C75-1E6F-4985-958E-63EA58996C42}" srcOrd="2" destOrd="0" presId="urn:microsoft.com/office/officeart/2005/8/layout/orgChart1"/>
    <dgm:cxn modelId="{F9817D98-BB49-4B93-8C31-8AD49D2A5BB8}" type="presParOf" srcId="{85496A67-6813-4128-B0FC-C9DAC5FFD226}" destId="{623CA38C-AC71-4CBD-886F-AA1A4813AD3A}" srcOrd="2" destOrd="0" presId="urn:microsoft.com/office/officeart/2005/8/layout/orgChart1"/>
    <dgm:cxn modelId="{F1D67047-FDEC-4A1E-91AD-74931FB53B1F}" type="presParOf" srcId="{85496A67-6813-4128-B0FC-C9DAC5FFD226}" destId="{B4554B76-DAC0-4100-A60E-65A614EEF633}" srcOrd="3" destOrd="0" presId="urn:microsoft.com/office/officeart/2005/8/layout/orgChart1"/>
    <dgm:cxn modelId="{99F4F0D8-26FD-4440-9671-43F7733DDFC5}" type="presParOf" srcId="{B4554B76-DAC0-4100-A60E-65A614EEF633}" destId="{47BC408E-9347-4222-BC58-1DE45BDF7451}" srcOrd="0" destOrd="0" presId="urn:microsoft.com/office/officeart/2005/8/layout/orgChart1"/>
    <dgm:cxn modelId="{3C7F8C2B-D0AA-434B-9C1A-862F40608441}" type="presParOf" srcId="{47BC408E-9347-4222-BC58-1DE45BDF7451}" destId="{22529404-7527-4856-8656-8020223E1CD8}" srcOrd="0" destOrd="0" presId="urn:microsoft.com/office/officeart/2005/8/layout/orgChart1"/>
    <dgm:cxn modelId="{54219F5A-187A-4989-8E19-A49EB1D69010}" type="presParOf" srcId="{47BC408E-9347-4222-BC58-1DE45BDF7451}" destId="{2BE01905-3830-4DE9-8765-CECF53E27891}" srcOrd="1" destOrd="0" presId="urn:microsoft.com/office/officeart/2005/8/layout/orgChart1"/>
    <dgm:cxn modelId="{993AB096-95EB-4ACB-B94C-47A0230D13B7}" type="presParOf" srcId="{B4554B76-DAC0-4100-A60E-65A614EEF633}" destId="{F711B630-403B-4CF2-8ECF-F5AFFBC8F128}" srcOrd="1" destOrd="0" presId="urn:microsoft.com/office/officeart/2005/8/layout/orgChart1"/>
    <dgm:cxn modelId="{01B246E5-7706-40C1-AC94-977C5CF7FF9F}" type="presParOf" srcId="{F711B630-403B-4CF2-8ECF-F5AFFBC8F128}" destId="{1A17F6B5-EFEE-4575-B7CB-E7FA9F799833}" srcOrd="0" destOrd="0" presId="urn:microsoft.com/office/officeart/2005/8/layout/orgChart1"/>
    <dgm:cxn modelId="{F142D245-64B5-42CF-9564-BF95AC04E995}" type="presParOf" srcId="{F711B630-403B-4CF2-8ECF-F5AFFBC8F128}" destId="{0D08D76A-C684-4FB3-9329-42691883F67D}" srcOrd="1" destOrd="0" presId="urn:microsoft.com/office/officeart/2005/8/layout/orgChart1"/>
    <dgm:cxn modelId="{3EC9B38C-4004-4C1B-B841-A853F150449D}" type="presParOf" srcId="{0D08D76A-C684-4FB3-9329-42691883F67D}" destId="{3C2CC1CE-6803-4AAD-B7C1-EF9BB6BC6DA7}" srcOrd="0" destOrd="0" presId="urn:microsoft.com/office/officeart/2005/8/layout/orgChart1"/>
    <dgm:cxn modelId="{F56080EA-9DA3-4ECA-9BB3-A68123C874DF}" type="presParOf" srcId="{3C2CC1CE-6803-4AAD-B7C1-EF9BB6BC6DA7}" destId="{8236108F-C4E3-450E-8F78-F1AA82DBD781}" srcOrd="0" destOrd="0" presId="urn:microsoft.com/office/officeart/2005/8/layout/orgChart1"/>
    <dgm:cxn modelId="{96FAC759-7524-4D42-9703-92881711D6E7}" type="presParOf" srcId="{3C2CC1CE-6803-4AAD-B7C1-EF9BB6BC6DA7}" destId="{6496DF00-1AA9-4992-8C6F-F3597917FE82}" srcOrd="1" destOrd="0" presId="urn:microsoft.com/office/officeart/2005/8/layout/orgChart1"/>
    <dgm:cxn modelId="{A70ABE7D-FE9C-4CDA-8B54-45D1169C820D}" type="presParOf" srcId="{0D08D76A-C684-4FB3-9329-42691883F67D}" destId="{D37BC5F6-BC7F-4C7A-B167-CD63BB5BA1EC}" srcOrd="1" destOrd="0" presId="urn:microsoft.com/office/officeart/2005/8/layout/orgChart1"/>
    <dgm:cxn modelId="{AFC0E38D-85D2-4374-84AD-AA444886C484}" type="presParOf" srcId="{0D08D76A-C684-4FB3-9329-42691883F67D}" destId="{D1FEB510-7C46-4DAA-A88F-89041BE8053C}" srcOrd="2" destOrd="0" presId="urn:microsoft.com/office/officeart/2005/8/layout/orgChart1"/>
    <dgm:cxn modelId="{EA04F6B5-85C7-4E07-8006-F9B10B21358B}" type="presParOf" srcId="{F711B630-403B-4CF2-8ECF-F5AFFBC8F128}" destId="{D5F3294D-A159-4F24-A494-C70C945D6A97}" srcOrd="2" destOrd="0" presId="urn:microsoft.com/office/officeart/2005/8/layout/orgChart1"/>
    <dgm:cxn modelId="{02DE5C98-C067-4B82-9F32-E354F7D69798}" type="presParOf" srcId="{F711B630-403B-4CF2-8ECF-F5AFFBC8F128}" destId="{E77F5A3C-C283-49F3-BF3C-C760B6005BE5}" srcOrd="3" destOrd="0" presId="urn:microsoft.com/office/officeart/2005/8/layout/orgChart1"/>
    <dgm:cxn modelId="{329FF108-9F22-4301-8657-7CADD6226D29}" type="presParOf" srcId="{E77F5A3C-C283-49F3-BF3C-C760B6005BE5}" destId="{01C5F1AB-ADDD-4DAC-A8F2-1CF04E71C91E}" srcOrd="0" destOrd="0" presId="urn:microsoft.com/office/officeart/2005/8/layout/orgChart1"/>
    <dgm:cxn modelId="{7ED970F0-150B-4ABE-8D7E-B12E7869A7CB}" type="presParOf" srcId="{01C5F1AB-ADDD-4DAC-A8F2-1CF04E71C91E}" destId="{EDCE2CBF-B6DB-408E-BA4A-4354B808B679}" srcOrd="0" destOrd="0" presId="urn:microsoft.com/office/officeart/2005/8/layout/orgChart1"/>
    <dgm:cxn modelId="{C7562315-4A5D-47DB-82FF-FF95E99234E9}" type="presParOf" srcId="{01C5F1AB-ADDD-4DAC-A8F2-1CF04E71C91E}" destId="{CE978AB1-3B9B-42C4-9C1A-98043BB35AA3}" srcOrd="1" destOrd="0" presId="urn:microsoft.com/office/officeart/2005/8/layout/orgChart1"/>
    <dgm:cxn modelId="{049EA56C-8859-4B80-AC15-22BF3BF45082}" type="presParOf" srcId="{E77F5A3C-C283-49F3-BF3C-C760B6005BE5}" destId="{B92E161D-C110-48E9-A35A-8A124D5EF43C}" srcOrd="1" destOrd="0" presId="urn:microsoft.com/office/officeart/2005/8/layout/orgChart1"/>
    <dgm:cxn modelId="{7A7FE964-EC46-46F3-937B-A08B72EB44B7}" type="presParOf" srcId="{B92E161D-C110-48E9-A35A-8A124D5EF43C}" destId="{533F0D9A-60CA-4E2A-AD62-09D816039015}" srcOrd="0" destOrd="0" presId="urn:microsoft.com/office/officeart/2005/8/layout/orgChart1"/>
    <dgm:cxn modelId="{A0390B9B-21DB-4AE6-B86A-320D2082BBBB}" type="presParOf" srcId="{B92E161D-C110-48E9-A35A-8A124D5EF43C}" destId="{18FBD255-7E63-4E04-92D7-8FC0269972E2}" srcOrd="1" destOrd="0" presId="urn:microsoft.com/office/officeart/2005/8/layout/orgChart1"/>
    <dgm:cxn modelId="{5D7AC253-DEBE-4D9E-A415-E9096B7BB6C2}" type="presParOf" srcId="{18FBD255-7E63-4E04-92D7-8FC0269972E2}" destId="{6239C8DE-58F3-4B92-9BAA-6578434C88D0}" srcOrd="0" destOrd="0" presId="urn:microsoft.com/office/officeart/2005/8/layout/orgChart1"/>
    <dgm:cxn modelId="{34C98ABD-367C-4B7D-B5FF-71EE04DC6F4F}" type="presParOf" srcId="{6239C8DE-58F3-4B92-9BAA-6578434C88D0}" destId="{9940D809-D764-4751-926E-C4F8B5FE409B}" srcOrd="0" destOrd="0" presId="urn:microsoft.com/office/officeart/2005/8/layout/orgChart1"/>
    <dgm:cxn modelId="{64EFEF9B-C77A-4E5C-BC7E-D3292A27CF4E}" type="presParOf" srcId="{6239C8DE-58F3-4B92-9BAA-6578434C88D0}" destId="{835771CD-317E-4CD8-B53D-BB45487E6812}" srcOrd="1" destOrd="0" presId="urn:microsoft.com/office/officeart/2005/8/layout/orgChart1"/>
    <dgm:cxn modelId="{F8D3004B-A8FF-40A1-9578-99F6CD3B6B82}" type="presParOf" srcId="{18FBD255-7E63-4E04-92D7-8FC0269972E2}" destId="{407E245F-8312-4AD5-87A0-78DAF2797EFF}" srcOrd="1" destOrd="0" presId="urn:microsoft.com/office/officeart/2005/8/layout/orgChart1"/>
    <dgm:cxn modelId="{314FFCF2-D8F7-47F4-A76A-14176D61EC1C}" type="presParOf" srcId="{407E245F-8312-4AD5-87A0-78DAF2797EFF}" destId="{58F56B21-ED72-4A8F-81F2-DD984733B4F6}" srcOrd="0" destOrd="0" presId="urn:microsoft.com/office/officeart/2005/8/layout/orgChart1"/>
    <dgm:cxn modelId="{5AA0FF39-D9B8-4321-8FD6-6C60AF81F1B7}" type="presParOf" srcId="{407E245F-8312-4AD5-87A0-78DAF2797EFF}" destId="{4A302B47-EE97-4BA6-B7EE-A99CA2C88F6E}" srcOrd="1" destOrd="0" presId="urn:microsoft.com/office/officeart/2005/8/layout/orgChart1"/>
    <dgm:cxn modelId="{E3116AE0-7BF8-4A79-B276-641C6704D17E}" type="presParOf" srcId="{4A302B47-EE97-4BA6-B7EE-A99CA2C88F6E}" destId="{68370957-554E-4C90-9C7D-4F0633B6E292}" srcOrd="0" destOrd="0" presId="urn:microsoft.com/office/officeart/2005/8/layout/orgChart1"/>
    <dgm:cxn modelId="{AA6A4F12-6EDA-4527-A1EF-2D1CAE277A41}" type="presParOf" srcId="{68370957-554E-4C90-9C7D-4F0633B6E292}" destId="{C2804D90-A911-4BCA-B753-E41C392291E4}" srcOrd="0" destOrd="0" presId="urn:microsoft.com/office/officeart/2005/8/layout/orgChart1"/>
    <dgm:cxn modelId="{7ED3C090-0B4E-4B13-82A5-CD45D72284A2}" type="presParOf" srcId="{68370957-554E-4C90-9C7D-4F0633B6E292}" destId="{F69F80F7-C74D-4368-95B2-B1D93A95AF2A}" srcOrd="1" destOrd="0" presId="urn:microsoft.com/office/officeart/2005/8/layout/orgChart1"/>
    <dgm:cxn modelId="{E63BFE47-7E39-45EE-B2A2-35DF21283EF2}" type="presParOf" srcId="{4A302B47-EE97-4BA6-B7EE-A99CA2C88F6E}" destId="{EB48CD37-2FE7-4D7D-A44D-1E9EBEB186EA}" srcOrd="1" destOrd="0" presId="urn:microsoft.com/office/officeart/2005/8/layout/orgChart1"/>
    <dgm:cxn modelId="{E365DAF5-1E51-459E-BF9A-81A8F4993F47}" type="presParOf" srcId="{4A302B47-EE97-4BA6-B7EE-A99CA2C88F6E}" destId="{CBBA91C9-7A56-44DB-A837-EFE67463784F}" srcOrd="2" destOrd="0" presId="urn:microsoft.com/office/officeart/2005/8/layout/orgChart1"/>
    <dgm:cxn modelId="{1ADDB329-9FDA-4187-B643-FCAEE1A5BB37}" type="presParOf" srcId="{407E245F-8312-4AD5-87A0-78DAF2797EFF}" destId="{2EA812D5-C161-46E4-A150-CD90B58FDD03}" srcOrd="2" destOrd="0" presId="urn:microsoft.com/office/officeart/2005/8/layout/orgChart1"/>
    <dgm:cxn modelId="{DF2F816F-5556-4931-AFA1-9424787BF8A4}" type="presParOf" srcId="{407E245F-8312-4AD5-87A0-78DAF2797EFF}" destId="{56B71CAD-78D5-45A6-9D3D-16DF8597EE09}" srcOrd="3" destOrd="0" presId="urn:microsoft.com/office/officeart/2005/8/layout/orgChart1"/>
    <dgm:cxn modelId="{BF3BD926-6532-4A2F-A513-63637C1B3E50}" type="presParOf" srcId="{56B71CAD-78D5-45A6-9D3D-16DF8597EE09}" destId="{0304F063-1BFC-424A-A902-48E45A721CB2}" srcOrd="0" destOrd="0" presId="urn:microsoft.com/office/officeart/2005/8/layout/orgChart1"/>
    <dgm:cxn modelId="{B51B0145-9EA8-4A00-A0FA-28DBE8614C81}" type="presParOf" srcId="{0304F063-1BFC-424A-A902-48E45A721CB2}" destId="{C502326D-65A2-4F3A-8929-F09A0034BD67}" srcOrd="0" destOrd="0" presId="urn:microsoft.com/office/officeart/2005/8/layout/orgChart1"/>
    <dgm:cxn modelId="{CB9A9B97-87AE-45DD-B3F2-EFFAFE29BD5E}" type="presParOf" srcId="{0304F063-1BFC-424A-A902-48E45A721CB2}" destId="{A8E98293-CB5A-4E61-9C0C-FF7C20986A2B}" srcOrd="1" destOrd="0" presId="urn:microsoft.com/office/officeart/2005/8/layout/orgChart1"/>
    <dgm:cxn modelId="{50B4AEFC-D993-4B2A-993C-BAE6E885851D}" type="presParOf" srcId="{56B71CAD-78D5-45A6-9D3D-16DF8597EE09}" destId="{AE717372-9662-4B78-BC55-B7FA30C14632}" srcOrd="1" destOrd="0" presId="urn:microsoft.com/office/officeart/2005/8/layout/orgChart1"/>
    <dgm:cxn modelId="{CACBA4F1-B348-4A8A-829D-FD9D9C454BBD}" type="presParOf" srcId="{56B71CAD-78D5-45A6-9D3D-16DF8597EE09}" destId="{04D09F31-35F9-439D-9517-23A7B02B7372}" srcOrd="2" destOrd="0" presId="urn:microsoft.com/office/officeart/2005/8/layout/orgChart1"/>
    <dgm:cxn modelId="{3F6082B4-6DB3-496D-ABC6-57CBE472A933}" type="presParOf" srcId="{18FBD255-7E63-4E04-92D7-8FC0269972E2}" destId="{18CD6A25-40D8-4EC8-8640-1DDF39B6443D}" srcOrd="2" destOrd="0" presId="urn:microsoft.com/office/officeart/2005/8/layout/orgChart1"/>
    <dgm:cxn modelId="{D09EF561-E2C0-4534-8C2B-D28B128B5C05}" type="presParOf" srcId="{B92E161D-C110-48E9-A35A-8A124D5EF43C}" destId="{1BFD7164-174E-47CC-9C29-7F6A1D583A53}" srcOrd="2" destOrd="0" presId="urn:microsoft.com/office/officeart/2005/8/layout/orgChart1"/>
    <dgm:cxn modelId="{3A7D21B3-A077-4FA4-9A3E-750F3C8A6D02}" type="presParOf" srcId="{B92E161D-C110-48E9-A35A-8A124D5EF43C}" destId="{0B1F1251-82BC-4368-8EA2-0C16ECD46727}" srcOrd="3" destOrd="0" presId="urn:microsoft.com/office/officeart/2005/8/layout/orgChart1"/>
    <dgm:cxn modelId="{F8C6602F-EC7C-4263-8C91-9D8018718511}" type="presParOf" srcId="{0B1F1251-82BC-4368-8EA2-0C16ECD46727}" destId="{C24046BC-B673-49EE-9048-E63BD9F98B78}" srcOrd="0" destOrd="0" presId="urn:microsoft.com/office/officeart/2005/8/layout/orgChart1"/>
    <dgm:cxn modelId="{76347743-CF9F-4299-90B3-B052DCB87550}" type="presParOf" srcId="{C24046BC-B673-49EE-9048-E63BD9F98B78}" destId="{81556087-94F9-40DC-BC16-1A49F13DA8DF}" srcOrd="0" destOrd="0" presId="urn:microsoft.com/office/officeart/2005/8/layout/orgChart1"/>
    <dgm:cxn modelId="{F1C6F026-794D-46DA-A746-9B420D0879F9}" type="presParOf" srcId="{C24046BC-B673-49EE-9048-E63BD9F98B78}" destId="{6E9CE5E2-674A-42F7-A0FA-2B6BCA36BEB2}" srcOrd="1" destOrd="0" presId="urn:microsoft.com/office/officeart/2005/8/layout/orgChart1"/>
    <dgm:cxn modelId="{3C0FD4C7-09A9-42FC-A18D-C7D909B3F5ED}" type="presParOf" srcId="{0B1F1251-82BC-4368-8EA2-0C16ECD46727}" destId="{818626FC-4196-4E64-84BE-7D4350168593}" srcOrd="1" destOrd="0" presId="urn:microsoft.com/office/officeart/2005/8/layout/orgChart1"/>
    <dgm:cxn modelId="{0CDC40BA-4644-4BAB-A3C0-5DB42D7BABC8}" type="presParOf" srcId="{0B1F1251-82BC-4368-8EA2-0C16ECD46727}" destId="{1057F805-1BB1-4E9E-BF0B-19D3A4959F0E}" srcOrd="2" destOrd="0" presId="urn:microsoft.com/office/officeart/2005/8/layout/orgChart1"/>
    <dgm:cxn modelId="{E4C0E5D7-7944-4F4C-B1C3-868CF0C49B4F}" type="presParOf" srcId="{E77F5A3C-C283-49F3-BF3C-C760B6005BE5}" destId="{EA6B7566-DC3D-4C93-83A7-865641D86D58}" srcOrd="2" destOrd="0" presId="urn:microsoft.com/office/officeart/2005/8/layout/orgChart1"/>
    <dgm:cxn modelId="{F5BECA76-B868-4102-ADF7-5BD5A9C34BF4}" type="presParOf" srcId="{B4554B76-DAC0-4100-A60E-65A614EEF633}" destId="{A3D8D77B-0E9E-425D-ACFC-0663C26A3D40}" srcOrd="2" destOrd="0" presId="urn:microsoft.com/office/officeart/2005/8/layout/orgChart1"/>
    <dgm:cxn modelId="{A6BFF45B-A799-40DD-BA36-97D62589F438}" type="presParOf" srcId="{6F6E3FA9-62EF-430B-B0D8-6C071D59155B}" destId="{CA96781C-B075-4DB2-A591-EE4A65061028}"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fr-FR" dirty="0"/>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endParaRPr lang="fr-FR" dirty="0"/>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fr-FR" dirty="0"/>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ECA5737A-F17E-40E9-9D2D-9F775DF07127}" type="slidenum">
              <a:rPr lang="fr-FR" smtClean="0"/>
              <a:pPr/>
              <a:t>‹N°›</a:t>
            </a:fld>
            <a:endParaRPr lang="fr-FR" dirty="0"/>
          </a:p>
        </p:txBody>
      </p:sp>
    </p:spTree>
    <p:extLst>
      <p:ext uri="{BB962C8B-B14F-4D97-AF65-F5344CB8AC3E}">
        <p14:creationId xmlns:p14="http://schemas.microsoft.com/office/powerpoint/2010/main" val="407039270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endParaRPr lang="en-US" dirty="0"/>
          </a:p>
        </p:txBody>
      </p:sp>
      <p:sp>
        <p:nvSpPr>
          <p:cNvPr id="4" name="Slide Image Placeholder 3"/>
          <p:cNvSpPr>
            <a:spLocks noGrp="1" noRot="1" noChangeAspect="1"/>
          </p:cNvSpPr>
          <p:nvPr>
            <p:ph type="sldImg" idx="2"/>
          </p:nvPr>
        </p:nvSpPr>
        <p:spPr>
          <a:xfrm>
            <a:off x="139700" y="768350"/>
            <a:ext cx="6819900" cy="3836988"/>
          </a:xfrm>
          <a:prstGeom prst="rect">
            <a:avLst/>
          </a:prstGeom>
          <a:noFill/>
          <a:ln w="12700">
            <a:solidFill>
              <a:prstClr val="black"/>
            </a:solidFill>
          </a:ln>
        </p:spPr>
        <p:txBody>
          <a:bodyPr vert="horz" lIns="99048" tIns="49524" rIns="99048" bIns="49524" rtlCol="0" anchor="ctr"/>
          <a:lstStyle/>
          <a:p>
            <a:endParaRPr lang="en-US" dirty="0"/>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A5D78FC6-CE17-4259-A63C-DDFC12E048FC}" type="slidenum">
              <a:rPr lang="en-US" smtClean="0"/>
              <a:pPr/>
              <a:t>‹N°›</a:t>
            </a:fld>
            <a:endParaRPr lang="en-US" dirty="0"/>
          </a:p>
        </p:txBody>
      </p:sp>
    </p:spTree>
    <p:extLst>
      <p:ext uri="{BB962C8B-B14F-4D97-AF65-F5344CB8AC3E}">
        <p14:creationId xmlns:p14="http://schemas.microsoft.com/office/powerpoint/2010/main" val="1944212650"/>
      </p:ext>
    </p:extLst>
  </p:cSld>
  <p:clrMap bg1="lt1" tx1="dk1" bg2="lt2" tx2="dk2" accent1="accent1" accent2="accent2" accent3="accent3" accent4="accent4" accent5="accent5" accent6="accent6" hlink="hlink" folHlink="folHlink"/>
  <p:hf hdr="0" ftr="0"/>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19900" cy="3836988"/>
          </a:xfrm>
        </p:spPr>
      </p:sp>
      <p:sp>
        <p:nvSpPr>
          <p:cNvPr id="3" name="Notes Placeholder 2"/>
          <p:cNvSpPr>
            <a:spLocks noGrp="1"/>
          </p:cNvSpPr>
          <p:nvPr>
            <p:ph type="body" idx="1"/>
          </p:nvPr>
        </p:nvSpPr>
        <p:spPr/>
        <p:txBody>
          <a:bodyPr>
            <a:normAutofit/>
          </a:bodyPr>
          <a:lstStyle/>
          <a:p>
            <a:endParaRPr lang="fr-FR" noProof="0" dirty="0"/>
          </a:p>
        </p:txBody>
      </p:sp>
      <p:sp>
        <p:nvSpPr>
          <p:cNvPr id="6" name="Espace réservé du numéro de diapositive 5"/>
          <p:cNvSpPr>
            <a:spLocks noGrp="1"/>
          </p:cNvSpPr>
          <p:nvPr>
            <p:ph type="sldNum" sz="quarter" idx="10"/>
          </p:nvPr>
        </p:nvSpPr>
        <p:spPr/>
        <p:txBody>
          <a:bodyPr/>
          <a:lstStyle/>
          <a:p>
            <a:fld id="{A5D78FC6-CE17-4259-A63C-DDFC12E048FC}" type="slidenum">
              <a:rPr lang="en-US" smtClean="0"/>
              <a:pPr/>
              <a:t>1</a:t>
            </a:fld>
            <a:endParaRPr lang="en-US" dirty="0"/>
          </a:p>
        </p:txBody>
      </p:sp>
      <p:sp>
        <p:nvSpPr>
          <p:cNvPr id="7" name="Espace réservé de la date 6"/>
          <p:cNvSpPr>
            <a:spLocks noGrp="1"/>
          </p:cNvSpPr>
          <p:nvPr>
            <p:ph type="dt" idx="11"/>
          </p:nvPr>
        </p:nvSpPr>
        <p:spPr/>
        <p:txBody>
          <a:bodyPr/>
          <a:lstStyle/>
          <a:p>
            <a:endParaRPr lang="en-US" dirty="0"/>
          </a:p>
        </p:txBody>
      </p:sp>
    </p:spTree>
    <p:extLst>
      <p:ext uri="{BB962C8B-B14F-4D97-AF65-F5344CB8AC3E}">
        <p14:creationId xmlns:p14="http://schemas.microsoft.com/office/powerpoint/2010/main" val="1133487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82</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3084287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83</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862564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84</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3144775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85</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3139206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86</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39982738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87</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2267314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88</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3412919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89</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42325269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90</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18033568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91</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1096591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6" name="Espace réservé du numéro de diapositive 5"/>
          <p:cNvSpPr>
            <a:spLocks noGrp="1"/>
          </p:cNvSpPr>
          <p:nvPr>
            <p:ph type="sldNum" sz="quarter" idx="10"/>
          </p:nvPr>
        </p:nvSpPr>
        <p:spPr/>
        <p:txBody>
          <a:bodyPr/>
          <a:lstStyle/>
          <a:p>
            <a:fld id="{A5D78FC6-CE17-4259-A63C-DDFC12E048FC}" type="slidenum">
              <a:rPr lang="en-US" smtClean="0"/>
              <a:pPr/>
              <a:t>2</a:t>
            </a:fld>
            <a:endParaRPr lang="en-US" dirty="0"/>
          </a:p>
        </p:txBody>
      </p:sp>
      <p:sp>
        <p:nvSpPr>
          <p:cNvPr id="7" name="Espace réservé de la date 6"/>
          <p:cNvSpPr>
            <a:spLocks noGrp="1"/>
          </p:cNvSpPr>
          <p:nvPr>
            <p:ph type="dt" idx="11"/>
          </p:nvPr>
        </p:nvSpPr>
        <p:spPr/>
        <p:txBody>
          <a:bodyPr/>
          <a:lstStyle/>
          <a:p>
            <a:endParaRPr lang="en-US" dirty="0"/>
          </a:p>
        </p:txBody>
      </p:sp>
    </p:spTree>
    <p:extLst>
      <p:ext uri="{BB962C8B-B14F-4D97-AF65-F5344CB8AC3E}">
        <p14:creationId xmlns:p14="http://schemas.microsoft.com/office/powerpoint/2010/main" val="28959372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92</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22488801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93</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29528297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94</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4618291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95</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1876197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96</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89705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97</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24342828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98</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5903441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99</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39491778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100</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2507211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101</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1574596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6" name="Espace réservé du numéro de diapositive 5"/>
          <p:cNvSpPr>
            <a:spLocks noGrp="1"/>
          </p:cNvSpPr>
          <p:nvPr>
            <p:ph type="sldNum" sz="quarter" idx="10"/>
          </p:nvPr>
        </p:nvSpPr>
        <p:spPr/>
        <p:txBody>
          <a:bodyPr/>
          <a:lstStyle/>
          <a:p>
            <a:fld id="{A5D78FC6-CE17-4259-A63C-DDFC12E048FC}" type="slidenum">
              <a:rPr lang="en-US" smtClean="0"/>
              <a:pPr/>
              <a:t>3</a:t>
            </a:fld>
            <a:endParaRPr lang="en-US" dirty="0"/>
          </a:p>
        </p:txBody>
      </p:sp>
      <p:sp>
        <p:nvSpPr>
          <p:cNvPr id="7" name="Espace réservé de la date 6"/>
          <p:cNvSpPr>
            <a:spLocks noGrp="1"/>
          </p:cNvSpPr>
          <p:nvPr>
            <p:ph type="dt" idx="11"/>
          </p:nvPr>
        </p:nvSpPr>
        <p:spPr/>
        <p:txBody>
          <a:bodyPr/>
          <a:lstStyle/>
          <a:p>
            <a:endParaRPr lang="en-US" dirty="0"/>
          </a:p>
        </p:txBody>
      </p:sp>
    </p:spTree>
    <p:extLst>
      <p:ext uri="{BB962C8B-B14F-4D97-AF65-F5344CB8AC3E}">
        <p14:creationId xmlns:p14="http://schemas.microsoft.com/office/powerpoint/2010/main" val="40466966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102</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23887533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103</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31659306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104</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32626921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105</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31333270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106</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36648677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107</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8863804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108</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6180466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109</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41328692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110</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9770841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111</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3057059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6" name="Espace réservé du numéro de diapositive 5"/>
          <p:cNvSpPr>
            <a:spLocks noGrp="1"/>
          </p:cNvSpPr>
          <p:nvPr>
            <p:ph type="sldNum" sz="quarter" idx="10"/>
          </p:nvPr>
        </p:nvSpPr>
        <p:spPr/>
        <p:txBody>
          <a:bodyPr/>
          <a:lstStyle/>
          <a:p>
            <a:fld id="{A5D78FC6-CE17-4259-A63C-DDFC12E048FC}" type="slidenum">
              <a:rPr lang="en-US" smtClean="0"/>
              <a:pPr/>
              <a:t>4</a:t>
            </a:fld>
            <a:endParaRPr lang="en-US" dirty="0"/>
          </a:p>
        </p:txBody>
      </p:sp>
      <p:sp>
        <p:nvSpPr>
          <p:cNvPr id="7" name="Espace réservé de la date 6"/>
          <p:cNvSpPr>
            <a:spLocks noGrp="1"/>
          </p:cNvSpPr>
          <p:nvPr>
            <p:ph type="dt" idx="11"/>
          </p:nvPr>
        </p:nvSpPr>
        <p:spPr/>
        <p:txBody>
          <a:bodyPr/>
          <a:lstStyle/>
          <a:p>
            <a:endParaRPr lang="en-US" dirty="0"/>
          </a:p>
        </p:txBody>
      </p:sp>
    </p:spTree>
    <p:extLst>
      <p:ext uri="{BB962C8B-B14F-4D97-AF65-F5344CB8AC3E}">
        <p14:creationId xmlns:p14="http://schemas.microsoft.com/office/powerpoint/2010/main" val="25720279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112</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18555164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113</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38825069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114</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38165536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115</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12777909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116</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24142923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117</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25239326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118</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18178119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119</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30552531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120</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19005575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121</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1797522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6" name="Espace réservé du numéro de diapositive 5"/>
          <p:cNvSpPr>
            <a:spLocks noGrp="1"/>
          </p:cNvSpPr>
          <p:nvPr>
            <p:ph type="sldNum" sz="quarter" idx="10"/>
          </p:nvPr>
        </p:nvSpPr>
        <p:spPr/>
        <p:txBody>
          <a:bodyPr/>
          <a:lstStyle/>
          <a:p>
            <a:fld id="{A5D78FC6-CE17-4259-A63C-DDFC12E048FC}" type="slidenum">
              <a:rPr lang="en-US" smtClean="0"/>
              <a:pPr/>
              <a:t>5</a:t>
            </a:fld>
            <a:endParaRPr lang="en-US" dirty="0"/>
          </a:p>
        </p:txBody>
      </p:sp>
      <p:sp>
        <p:nvSpPr>
          <p:cNvPr id="7" name="Espace réservé de la date 6"/>
          <p:cNvSpPr>
            <a:spLocks noGrp="1"/>
          </p:cNvSpPr>
          <p:nvPr>
            <p:ph type="dt" idx="11"/>
          </p:nvPr>
        </p:nvSpPr>
        <p:spPr/>
        <p:txBody>
          <a:bodyPr/>
          <a:lstStyle/>
          <a:p>
            <a:endParaRPr lang="en-US" dirty="0"/>
          </a:p>
        </p:txBody>
      </p:sp>
    </p:spTree>
    <p:extLst>
      <p:ext uri="{BB962C8B-B14F-4D97-AF65-F5344CB8AC3E}">
        <p14:creationId xmlns:p14="http://schemas.microsoft.com/office/powerpoint/2010/main" val="24536753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122</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11797897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123</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42791471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124</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38822589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125</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31042361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126</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3350927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127</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9561217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128</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4234421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129</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36175828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130</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42691485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131</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3245243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6" name="Espace réservé du numéro de diapositive 5"/>
          <p:cNvSpPr>
            <a:spLocks noGrp="1"/>
          </p:cNvSpPr>
          <p:nvPr>
            <p:ph type="sldNum" sz="quarter" idx="10"/>
          </p:nvPr>
        </p:nvSpPr>
        <p:spPr/>
        <p:txBody>
          <a:bodyPr/>
          <a:lstStyle/>
          <a:p>
            <a:fld id="{A5D78FC6-CE17-4259-A63C-DDFC12E048FC}" type="slidenum">
              <a:rPr lang="en-US" smtClean="0"/>
              <a:pPr/>
              <a:t>6</a:t>
            </a:fld>
            <a:endParaRPr lang="en-US" dirty="0"/>
          </a:p>
        </p:txBody>
      </p:sp>
      <p:sp>
        <p:nvSpPr>
          <p:cNvPr id="7" name="Espace réservé de la date 6"/>
          <p:cNvSpPr>
            <a:spLocks noGrp="1"/>
          </p:cNvSpPr>
          <p:nvPr>
            <p:ph type="dt" idx="11"/>
          </p:nvPr>
        </p:nvSpPr>
        <p:spPr/>
        <p:txBody>
          <a:bodyPr/>
          <a:lstStyle/>
          <a:p>
            <a:endParaRPr lang="en-US" dirty="0"/>
          </a:p>
        </p:txBody>
      </p:sp>
    </p:spTree>
    <p:extLst>
      <p:ext uri="{BB962C8B-B14F-4D97-AF65-F5344CB8AC3E}">
        <p14:creationId xmlns:p14="http://schemas.microsoft.com/office/powerpoint/2010/main" val="31505605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132</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22937822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133</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20025640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134</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39985741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135</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35225423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136</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17445578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137</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29747866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138</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8761479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139</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163491878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140</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242256449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141</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4260720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6" name="Espace réservé du numéro de diapositive 5"/>
          <p:cNvSpPr>
            <a:spLocks noGrp="1"/>
          </p:cNvSpPr>
          <p:nvPr>
            <p:ph type="sldNum" sz="quarter" idx="10"/>
          </p:nvPr>
        </p:nvSpPr>
        <p:spPr/>
        <p:txBody>
          <a:bodyPr/>
          <a:lstStyle/>
          <a:p>
            <a:fld id="{A5D78FC6-CE17-4259-A63C-DDFC12E048FC}" type="slidenum">
              <a:rPr lang="en-US" smtClean="0"/>
              <a:pPr/>
              <a:t>7</a:t>
            </a:fld>
            <a:endParaRPr lang="en-US" dirty="0"/>
          </a:p>
        </p:txBody>
      </p:sp>
      <p:sp>
        <p:nvSpPr>
          <p:cNvPr id="7" name="Espace réservé de la date 6"/>
          <p:cNvSpPr>
            <a:spLocks noGrp="1"/>
          </p:cNvSpPr>
          <p:nvPr>
            <p:ph type="dt" idx="11"/>
          </p:nvPr>
        </p:nvSpPr>
        <p:spPr/>
        <p:txBody>
          <a:bodyPr/>
          <a:lstStyle/>
          <a:p>
            <a:endParaRPr lang="en-US" dirty="0"/>
          </a:p>
        </p:txBody>
      </p:sp>
    </p:spTree>
    <p:extLst>
      <p:ext uri="{BB962C8B-B14F-4D97-AF65-F5344CB8AC3E}">
        <p14:creationId xmlns:p14="http://schemas.microsoft.com/office/powerpoint/2010/main" val="81016542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142</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293779960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173</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272557944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183</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131866486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184</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211484234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185</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64197655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186</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18169816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187</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246616398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188</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384775393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189</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318917181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190</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3822008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6" name="Espace réservé du numéro de diapositive 5"/>
          <p:cNvSpPr>
            <a:spLocks noGrp="1"/>
          </p:cNvSpPr>
          <p:nvPr>
            <p:ph type="sldNum" sz="quarter" idx="10"/>
          </p:nvPr>
        </p:nvSpPr>
        <p:spPr/>
        <p:txBody>
          <a:bodyPr/>
          <a:lstStyle/>
          <a:p>
            <a:fld id="{A5D78FC6-CE17-4259-A63C-DDFC12E048FC}" type="slidenum">
              <a:rPr lang="en-US" smtClean="0"/>
              <a:pPr/>
              <a:t>8</a:t>
            </a:fld>
            <a:endParaRPr lang="en-US" dirty="0"/>
          </a:p>
        </p:txBody>
      </p:sp>
      <p:sp>
        <p:nvSpPr>
          <p:cNvPr id="7" name="Espace réservé de la date 6"/>
          <p:cNvSpPr>
            <a:spLocks noGrp="1"/>
          </p:cNvSpPr>
          <p:nvPr>
            <p:ph type="dt" idx="11"/>
          </p:nvPr>
        </p:nvSpPr>
        <p:spPr/>
        <p:txBody>
          <a:bodyPr/>
          <a:lstStyle/>
          <a:p>
            <a:endParaRPr lang="en-US" dirty="0"/>
          </a:p>
        </p:txBody>
      </p:sp>
    </p:spTree>
    <p:extLst>
      <p:ext uri="{BB962C8B-B14F-4D97-AF65-F5344CB8AC3E}">
        <p14:creationId xmlns:p14="http://schemas.microsoft.com/office/powerpoint/2010/main" val="40845495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191</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285162063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192</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422625412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numéro de diapositive 4"/>
          <p:cNvSpPr>
            <a:spLocks noGrp="1"/>
          </p:cNvSpPr>
          <p:nvPr>
            <p:ph type="sldNum" sz="quarter" idx="11"/>
          </p:nvPr>
        </p:nvSpPr>
        <p:spPr/>
        <p:txBody>
          <a:bodyPr/>
          <a:lstStyle/>
          <a:p>
            <a:fld id="{A5D78FC6-CE17-4259-A63C-DDFC12E048FC}" type="slidenum">
              <a:rPr lang="en-US" smtClean="0"/>
              <a:pPr/>
              <a:t>193</a:t>
            </a:fld>
            <a:endParaRPr lang="en-US" dirty="0"/>
          </a:p>
        </p:txBody>
      </p:sp>
      <p:sp>
        <p:nvSpPr>
          <p:cNvPr id="6" name="Espace réservé de la date 5"/>
          <p:cNvSpPr>
            <a:spLocks noGrp="1"/>
          </p:cNvSpPr>
          <p:nvPr>
            <p:ph type="dt" idx="12"/>
          </p:nvPr>
        </p:nvSpPr>
        <p:spPr/>
        <p:txBody>
          <a:bodyPr/>
          <a:lstStyle/>
          <a:p>
            <a:endParaRPr lang="en-US" dirty="0"/>
          </a:p>
        </p:txBody>
      </p:sp>
    </p:spTree>
    <p:extLst>
      <p:ext uri="{BB962C8B-B14F-4D97-AF65-F5344CB8AC3E}">
        <p14:creationId xmlns:p14="http://schemas.microsoft.com/office/powerpoint/2010/main" val="1580271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6" name="Espace réservé du numéro de diapositive 5"/>
          <p:cNvSpPr>
            <a:spLocks noGrp="1"/>
          </p:cNvSpPr>
          <p:nvPr>
            <p:ph type="sldNum" sz="quarter" idx="10"/>
          </p:nvPr>
        </p:nvSpPr>
        <p:spPr/>
        <p:txBody>
          <a:bodyPr/>
          <a:lstStyle/>
          <a:p>
            <a:fld id="{A5D78FC6-CE17-4259-A63C-DDFC12E048FC}" type="slidenum">
              <a:rPr lang="en-US" smtClean="0"/>
              <a:pPr/>
              <a:t>9</a:t>
            </a:fld>
            <a:endParaRPr lang="en-US" dirty="0"/>
          </a:p>
        </p:txBody>
      </p:sp>
      <p:sp>
        <p:nvSpPr>
          <p:cNvPr id="7" name="Espace réservé de la date 6"/>
          <p:cNvSpPr>
            <a:spLocks noGrp="1"/>
          </p:cNvSpPr>
          <p:nvPr>
            <p:ph type="dt" idx="11"/>
          </p:nvPr>
        </p:nvSpPr>
        <p:spPr/>
        <p:txBody>
          <a:bodyPr/>
          <a:lstStyle/>
          <a:p>
            <a:endParaRPr lang="en-US" dirty="0"/>
          </a:p>
        </p:txBody>
      </p:sp>
    </p:spTree>
    <p:extLst>
      <p:ext uri="{BB962C8B-B14F-4D97-AF65-F5344CB8AC3E}">
        <p14:creationId xmlns:p14="http://schemas.microsoft.com/office/powerpoint/2010/main" val="457430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4478274"/>
            <a:ext cx="9144000" cy="665226"/>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10" name="Rectangle 9"/>
          <p:cNvSpPr/>
          <p:nvPr/>
        </p:nvSpPr>
        <p:spPr>
          <a:xfrm>
            <a:off x="-9144" y="4539996"/>
            <a:ext cx="2249424" cy="534924"/>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11" name="Rectangle 10"/>
          <p:cNvSpPr/>
          <p:nvPr/>
        </p:nvSpPr>
        <p:spPr>
          <a:xfrm>
            <a:off x="2359152" y="4533138"/>
            <a:ext cx="6784848" cy="534924"/>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8" name="Title 7"/>
          <p:cNvSpPr>
            <a:spLocks noGrp="1"/>
          </p:cNvSpPr>
          <p:nvPr>
            <p:ph type="ctrTitle"/>
          </p:nvPr>
        </p:nvSpPr>
        <p:spPr>
          <a:xfrm>
            <a:off x="2362200" y="3028950"/>
            <a:ext cx="6477000" cy="1371600"/>
          </a:xfrm>
        </p:spPr>
        <p:txBody>
          <a:bodyPr anchor="b"/>
          <a:lstStyle>
            <a:lvl1pPr>
              <a:defRPr cap="all" baseline="0"/>
            </a:lvl1pPr>
          </a:lstStyle>
          <a:p>
            <a:r>
              <a:rPr lang="en-US" smtClean="0"/>
              <a:t>Click to edit Master title style</a:t>
            </a:r>
            <a:endParaRPr lang="en-US" dirty="0"/>
          </a:p>
        </p:txBody>
      </p:sp>
      <p:sp>
        <p:nvSpPr>
          <p:cNvPr id="9" name="Subtitle 8"/>
          <p:cNvSpPr>
            <a:spLocks noGrp="1"/>
          </p:cNvSpPr>
          <p:nvPr>
            <p:ph type="subTitle" idx="1"/>
          </p:nvPr>
        </p:nvSpPr>
        <p:spPr>
          <a:xfrm>
            <a:off x="2362200" y="4537528"/>
            <a:ext cx="6781800" cy="51435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Click to edit Master subtitle style</a:t>
            </a:r>
            <a:endParaRPr lang="en-US" dirty="0"/>
          </a:p>
        </p:txBody>
      </p:sp>
      <p:sp>
        <p:nvSpPr>
          <p:cNvPr id="28" name="Shape 27"/>
          <p:cNvSpPr>
            <a:spLocks noGrp="1"/>
          </p:cNvSpPr>
          <p:nvPr>
            <p:ph type="dt" sz="half" idx="10"/>
          </p:nvPr>
        </p:nvSpPr>
        <p:spPr>
          <a:xfrm>
            <a:off x="76200" y="4551524"/>
            <a:ext cx="2057400" cy="514350"/>
          </a:xfrm>
          <a:prstGeom prst="rect">
            <a:avLst/>
          </a:prstGeom>
        </p:spPr>
        <p:txBody>
          <a:bodyPr>
            <a:noAutofit/>
          </a:bodyPr>
          <a:lstStyle>
            <a:lvl1pPr algn="ctr">
              <a:defRPr sz="2000">
                <a:solidFill>
                  <a:srgbClr val="FFFFFF"/>
                </a:solidFill>
              </a:defRPr>
            </a:lvl1pPr>
          </a:lstStyle>
          <a:p>
            <a:pPr algn="ctr"/>
            <a:r>
              <a:rPr lang="fr-FR" smtClean="0"/>
              <a:t>‹#›</a:t>
            </a:r>
            <a:endParaRPr lang="en-US" sz="2000" dirty="0">
              <a:solidFill>
                <a:srgbClr val="FFFFFF"/>
              </a:solidFill>
            </a:endParaRPr>
          </a:p>
        </p:txBody>
      </p:sp>
      <p:sp>
        <p:nvSpPr>
          <p:cNvPr id="17" name="Footer Placeholder 16"/>
          <p:cNvSpPr>
            <a:spLocks noGrp="1"/>
          </p:cNvSpPr>
          <p:nvPr>
            <p:ph type="ftr" sz="quarter" idx="11"/>
          </p:nvPr>
        </p:nvSpPr>
        <p:spPr>
          <a:xfrm>
            <a:off x="2085393" y="177405"/>
            <a:ext cx="5867400" cy="273844"/>
          </a:xfrm>
        </p:spPr>
        <p:txBody>
          <a:bodyPr/>
          <a:lstStyle>
            <a:lvl1pPr algn="r">
              <a:defRPr>
                <a:solidFill>
                  <a:schemeClr val="tx2"/>
                </a:solidFill>
              </a:defRPr>
            </a:lvl1pPr>
          </a:lstStyle>
          <a:p>
            <a:pPr algn="r"/>
            <a:endParaRPr lang="en-US" dirty="0">
              <a:solidFill>
                <a:schemeClr val="tx2"/>
              </a:solidFill>
            </a:endParaRPr>
          </a:p>
        </p:txBody>
      </p:sp>
      <p:sp>
        <p:nvSpPr>
          <p:cNvPr id="29" name="Shape 28"/>
          <p:cNvSpPr>
            <a:spLocks noGrp="1"/>
          </p:cNvSpPr>
          <p:nvPr>
            <p:ph type="sldNum" sz="quarter" idx="12"/>
          </p:nvPr>
        </p:nvSpPr>
        <p:spPr>
          <a:xfrm>
            <a:off x="8001000" y="171450"/>
            <a:ext cx="838200" cy="285750"/>
          </a:xfrm>
          <a:prstGeom prst="rect">
            <a:avLst/>
          </a:prstGeom>
        </p:spPr>
        <p:txBody>
          <a:bodyPr/>
          <a:lstStyle>
            <a:lvl1pPr>
              <a:defRPr>
                <a:solidFill>
                  <a:schemeClr val="tx2"/>
                </a:solidFill>
              </a:defRPr>
            </a:lvl1pPr>
          </a:lstStyle>
          <a:p>
            <a:fld id="{72AC53DF-4216-466D-99A7-94400E6C2A25}" type="slidenum">
              <a:rPr lang="en-US" smtClean="0"/>
              <a:pPr/>
              <a:t>‹N°›</a:t>
            </a:fld>
            <a:endParaRPr lang="en-US" dirty="0">
              <a:solidFill>
                <a:schemeClr val="tx2"/>
              </a:solidFill>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hape 3"/>
          <p:cNvSpPr>
            <a:spLocks noGrp="1"/>
          </p:cNvSpPr>
          <p:nvPr>
            <p:ph type="dt" sz="half" idx="10"/>
          </p:nvPr>
        </p:nvSpPr>
        <p:spPr>
          <a:xfrm>
            <a:off x="6096000" y="4686302"/>
            <a:ext cx="2667000" cy="273844"/>
          </a:xfrm>
          <a:prstGeom prst="rect">
            <a:avLst/>
          </a:prstGeom>
        </p:spPr>
        <p:txBody>
          <a:bodyPr/>
          <a:lstStyle/>
          <a:p>
            <a:r>
              <a:rPr lang="fr-FR" smtClean="0">
                <a:solidFill>
                  <a:schemeClr val="tx2"/>
                </a:solidFill>
              </a:rPr>
              <a:t>‹#›</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hape 5"/>
          <p:cNvSpPr>
            <a:spLocks noGrp="1"/>
          </p:cNvSpPr>
          <p:nvPr>
            <p:ph type="sldNum" sz="quarter" idx="12"/>
          </p:nvPr>
        </p:nvSpPr>
        <p:spPr>
          <a:xfrm>
            <a:off x="0" y="492529"/>
            <a:ext cx="533400" cy="288000"/>
          </a:xfrm>
          <a:prstGeom prst="rect">
            <a:avLst/>
          </a:prstGeom>
        </p:spPr>
        <p:txBody>
          <a:bodyPr/>
          <a:lstStyle/>
          <a:p>
            <a:fld id="{72AC53DF-4216-466D-99A7-94400E6C2A25}" type="slidenum">
              <a:rPr lang="en-US" sz="1200" smtClean="0">
                <a:solidFill>
                  <a:schemeClr val="tx2"/>
                </a:solidFill>
              </a:rPr>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457201"/>
            <a:ext cx="2057400" cy="413742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457202"/>
            <a:ext cx="5562600" cy="413742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hape 3"/>
          <p:cNvSpPr>
            <a:spLocks noGrp="1"/>
          </p:cNvSpPr>
          <p:nvPr>
            <p:ph type="dt" sz="half" idx="10"/>
          </p:nvPr>
        </p:nvSpPr>
        <p:spPr>
          <a:xfrm>
            <a:off x="6553200" y="4686303"/>
            <a:ext cx="2209800" cy="273844"/>
          </a:xfrm>
          <a:prstGeom prst="rect">
            <a:avLst/>
          </a:prstGeom>
        </p:spPr>
        <p:txBody>
          <a:bodyPr/>
          <a:lstStyle/>
          <a:p>
            <a:r>
              <a:rPr lang="fr-FR" smtClean="0">
                <a:solidFill>
                  <a:schemeClr val="tx2"/>
                </a:solidFill>
              </a:rPr>
              <a:t>‹#›</a:t>
            </a:r>
            <a:endParaRPr lang="en-US" dirty="0"/>
          </a:p>
        </p:txBody>
      </p:sp>
      <p:sp>
        <p:nvSpPr>
          <p:cNvPr id="5" name="Footer Placeholder 4"/>
          <p:cNvSpPr>
            <a:spLocks noGrp="1"/>
          </p:cNvSpPr>
          <p:nvPr>
            <p:ph type="ftr" sz="quarter" idx="11"/>
          </p:nvPr>
        </p:nvSpPr>
        <p:spPr>
          <a:xfrm>
            <a:off x="457204" y="4686156"/>
            <a:ext cx="5573483" cy="273844"/>
          </a:xfrm>
        </p:spPr>
        <p:txBody>
          <a:bodyPr/>
          <a:lstStyle/>
          <a:p>
            <a:endParaRPr lang="en-US" dirty="0"/>
          </a:p>
        </p:txBody>
      </p:sp>
      <p:sp>
        <p:nvSpPr>
          <p:cNvPr id="7" name="Rectangle 6"/>
          <p:cNvSpPr/>
          <p:nvPr/>
        </p:nvSpPr>
        <p:spPr bwMode="white">
          <a:xfrm>
            <a:off x="6096319" y="0"/>
            <a:ext cx="320040" cy="51435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6142039" y="457200"/>
            <a:ext cx="228600" cy="46863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6142039" y="0"/>
            <a:ext cx="228600" cy="40005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hape 5"/>
          <p:cNvSpPr>
            <a:spLocks noGrp="1"/>
          </p:cNvSpPr>
          <p:nvPr>
            <p:ph type="sldNum" sz="quarter" idx="12"/>
          </p:nvPr>
        </p:nvSpPr>
        <p:spPr>
          <a:xfrm rot="5400000">
            <a:off x="6056314" y="77788"/>
            <a:ext cx="400050" cy="244476"/>
          </a:xfrm>
          <a:prstGeom prst="rect">
            <a:avLst/>
          </a:prstGeom>
        </p:spPr>
        <p:txBody>
          <a:bodyPr/>
          <a:lstStyle/>
          <a:p>
            <a:fld id="{72AC53DF-4216-466D-99A7-94400E6C2A25}" type="slidenum">
              <a:rPr lang="en-US" sz="1200" smtClean="0">
                <a:solidFill>
                  <a:schemeClr val="tx2"/>
                </a:solidFill>
              </a:rPr>
              <a:pPr/>
              <a:t>‹N°›</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7404"/>
            <a:ext cx="9144000" cy="490922"/>
          </a:xfrm>
        </p:spPr>
        <p:txBody>
          <a:bodyPr>
            <a:noAutofit/>
          </a:bodyPr>
          <a:lstStyle>
            <a:lvl1pPr>
              <a:defRPr sz="3200">
                <a:latin typeface="Book Antiqua" pitchFamily="18" charset="0"/>
              </a:defRPr>
            </a:lvl1pPr>
          </a:lstStyle>
          <a:p>
            <a:r>
              <a:rPr lang="en-US" dirty="0" smtClean="0"/>
              <a:t>Click to edit Master title style</a:t>
            </a:r>
            <a:endParaRPr lang="en-US" dirty="0"/>
          </a:p>
        </p:txBody>
      </p:sp>
      <p:sp>
        <p:nvSpPr>
          <p:cNvPr id="5" name="Footer Placeholder 4"/>
          <p:cNvSpPr>
            <a:spLocks noGrp="1"/>
          </p:cNvSpPr>
          <p:nvPr>
            <p:ph type="ftr" sz="quarter" idx="11"/>
          </p:nvPr>
        </p:nvSpPr>
        <p:spPr>
          <a:xfrm>
            <a:off x="683568" y="4876006"/>
            <a:ext cx="8460432" cy="273844"/>
          </a:xfrm>
        </p:spPr>
        <p:txBody>
          <a:bodyPr/>
          <a:lstStyle/>
          <a:p>
            <a:endParaRPr lang="fr-FR" noProof="0" dirty="0"/>
          </a:p>
        </p:txBody>
      </p:sp>
      <p:sp>
        <p:nvSpPr>
          <p:cNvPr id="8" name="Content Placeholder 7"/>
          <p:cNvSpPr>
            <a:spLocks noGrp="1"/>
          </p:cNvSpPr>
          <p:nvPr>
            <p:ph sz="quarter" idx="1"/>
          </p:nvPr>
        </p:nvSpPr>
        <p:spPr>
          <a:xfrm>
            <a:off x="0" y="843558"/>
            <a:ext cx="9144000" cy="4032448"/>
          </a:xfrm>
        </p:spPr>
        <p:txBody>
          <a:bodyPr/>
          <a:lstStyle>
            <a:lvl1pPr>
              <a:defRPr>
                <a:latin typeface="Book Antiqua" pitchFamily="18" charset="0"/>
              </a:defRPr>
            </a:lvl1pPr>
            <a:lvl2pPr>
              <a:defRPr>
                <a:latin typeface="Book Antiqua" pitchFamily="18" charset="0"/>
              </a:defRPr>
            </a:lvl2pPr>
            <a:lvl3pPr>
              <a:defRPr>
                <a:latin typeface="Book Antiqua" pitchFamily="18" charset="0"/>
              </a:defRPr>
            </a:lvl3pPr>
            <a:lvl4pPr>
              <a:defRPr>
                <a:latin typeface="Book Antiqua" pitchFamily="18" charset="0"/>
              </a:defRPr>
            </a:lvl4pPr>
            <a:lvl5pPr>
              <a:defRPr>
                <a:latin typeface="Book Antiqua" pitchFamily="18"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 calcmode="lin" valueType="num">
                                      <p:cBhvr additive="base">
                                        <p:cTn id="17"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anim calcmode="lin" valueType="num">
                                      <p:cBhvr additive="base">
                                        <p:cTn id="21"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 calcmode="lin" valueType="num">
                                      <p:cBhvr additive="base">
                                        <p:cTn id="25"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bldLvl="2">
        <p:tmplLst>
          <p:tmpl lvl="1">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2" y="2057401"/>
            <a:ext cx="7123113" cy="1254919"/>
          </a:xfrm>
        </p:spPr>
        <p:txBody>
          <a:bodyPr anchor="t"/>
          <a:lstStyle>
            <a:lvl1pPr>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dirty="0" smtClean="0"/>
              <a:t>Click to edit Master text styles</a:t>
            </a:r>
          </a:p>
        </p:txBody>
      </p:sp>
      <p:sp>
        <p:nvSpPr>
          <p:cNvPr id="7" name="Rectangle 6"/>
          <p:cNvSpPr/>
          <p:nvPr/>
        </p:nvSpPr>
        <p:spPr bwMode="white">
          <a:xfrm>
            <a:off x="0" y="1143000"/>
            <a:ext cx="9144000" cy="85725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8" name="Rectangle 7"/>
          <p:cNvSpPr/>
          <p:nvPr/>
        </p:nvSpPr>
        <p:spPr>
          <a:xfrm>
            <a:off x="0" y="1200150"/>
            <a:ext cx="1295400" cy="74295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9" name="Rectangle 8"/>
          <p:cNvSpPr/>
          <p:nvPr/>
        </p:nvSpPr>
        <p:spPr>
          <a:xfrm>
            <a:off x="1371600" y="1200150"/>
            <a:ext cx="7772400" cy="74295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2" name="Title 1"/>
          <p:cNvSpPr>
            <a:spLocks noGrp="1"/>
          </p:cNvSpPr>
          <p:nvPr>
            <p:ph type="title"/>
          </p:nvPr>
        </p:nvSpPr>
        <p:spPr>
          <a:xfrm>
            <a:off x="1371600" y="1200150"/>
            <a:ext cx="7620000" cy="742950"/>
          </a:xfrm>
        </p:spPr>
        <p:txBody>
          <a:bodyPr/>
          <a:lstStyle>
            <a:lvl1pPr algn="l">
              <a:buNone/>
              <a:defRPr sz="4400" b="0" cap="none">
                <a:solidFill>
                  <a:srgbClr val="FFFFFF"/>
                </a:solidFill>
              </a:defRPr>
            </a:lvl1pPr>
          </a:lstStyle>
          <a:p>
            <a:r>
              <a:rPr lang="en-US" smtClean="0"/>
              <a:t>Click to edit Master title style</a:t>
            </a:r>
            <a:endParaRPr lang="en-US" dirty="0"/>
          </a:p>
        </p:txBody>
      </p:sp>
      <p:sp>
        <p:nvSpPr>
          <p:cNvPr id="12" name="Shape 11"/>
          <p:cNvSpPr>
            <a:spLocks noGrp="1"/>
          </p:cNvSpPr>
          <p:nvPr>
            <p:ph type="dt" sz="half" idx="10"/>
          </p:nvPr>
        </p:nvSpPr>
        <p:spPr>
          <a:xfrm>
            <a:off x="6096000" y="4686302"/>
            <a:ext cx="2667000" cy="273844"/>
          </a:xfrm>
          <a:prstGeom prst="rect">
            <a:avLst/>
          </a:prstGeom>
        </p:spPr>
        <p:txBody>
          <a:bodyPr/>
          <a:lstStyle/>
          <a:p>
            <a:r>
              <a:rPr lang="fr-FR" smtClean="0"/>
              <a:t>‹#›</a:t>
            </a:r>
            <a:endParaRPr lang="en-US" dirty="0"/>
          </a:p>
        </p:txBody>
      </p:sp>
      <p:sp>
        <p:nvSpPr>
          <p:cNvPr id="13" name="Shape 12"/>
          <p:cNvSpPr>
            <a:spLocks noGrp="1"/>
          </p:cNvSpPr>
          <p:nvPr>
            <p:ph type="sldNum" sz="quarter" idx="11"/>
          </p:nvPr>
        </p:nvSpPr>
        <p:spPr>
          <a:xfrm>
            <a:off x="0" y="1314451"/>
            <a:ext cx="1295400" cy="526257"/>
          </a:xfrm>
          <a:prstGeom prst="rect">
            <a:avLst/>
          </a:prstGeom>
        </p:spPr>
        <p:txBody>
          <a:bodyPr>
            <a:noAutofit/>
          </a:bodyPr>
          <a:lstStyle>
            <a:lvl1pPr>
              <a:defRPr sz="2400">
                <a:solidFill>
                  <a:srgbClr val="FFFFFF"/>
                </a:solidFill>
              </a:defRPr>
            </a:lvl1pPr>
          </a:lstStyle>
          <a:p>
            <a:pPr algn="ctr"/>
            <a:fld id="{1AD93096-5B34-4342-9326-69289CEAE4C2}" type="slidenum">
              <a:rPr lang="en-US" smtClean="0"/>
              <a:pPr algn="ctr"/>
              <a:t>‹N°›</a:t>
            </a:fld>
            <a:endParaRPr lang="en-US" sz="2400" dirty="0">
              <a:solidFill>
                <a:srgbClr val="FFFFFF"/>
              </a:solidFill>
            </a:endParaRPr>
          </a:p>
        </p:txBody>
      </p:sp>
      <p:sp>
        <p:nvSpPr>
          <p:cNvPr id="14" name="Footer Placeholder 13"/>
          <p:cNvSpPr>
            <a:spLocks noGrp="1"/>
          </p:cNvSpPr>
          <p:nvPr>
            <p:ph type="ftr" sz="quarter" idx="12"/>
          </p:nvPr>
        </p:nvSpPr>
        <p:spPr/>
        <p:txBody>
          <a:bodyPr/>
          <a:lstStyle/>
          <a:p>
            <a:endParaRPr 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
          </p:nvPr>
        </p:nvSpPr>
        <p:spPr>
          <a:xfrm>
            <a:off x="609600" y="1192175"/>
            <a:ext cx="3886200" cy="3429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
          </p:nvPr>
        </p:nvSpPr>
        <p:spPr>
          <a:xfrm>
            <a:off x="4844901" y="1192175"/>
            <a:ext cx="3886200" cy="3429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hape 7"/>
          <p:cNvSpPr>
            <a:spLocks noGrp="1"/>
          </p:cNvSpPr>
          <p:nvPr>
            <p:ph type="dt" sz="half" idx="15"/>
          </p:nvPr>
        </p:nvSpPr>
        <p:spPr>
          <a:xfrm>
            <a:off x="6096000" y="4686302"/>
            <a:ext cx="2667000" cy="273844"/>
          </a:xfrm>
          <a:prstGeom prst="rect">
            <a:avLst/>
          </a:prstGeom>
        </p:spPr>
        <p:txBody>
          <a:bodyPr rtlCol="0"/>
          <a:lstStyle/>
          <a:p>
            <a:r>
              <a:rPr lang="fr-FR" smtClean="0"/>
              <a:t>‹#›</a:t>
            </a:r>
            <a:endParaRPr lang="en-US" dirty="0"/>
          </a:p>
        </p:txBody>
      </p:sp>
      <p:sp>
        <p:nvSpPr>
          <p:cNvPr id="12" name="Footer Placeholder 11"/>
          <p:cNvSpPr>
            <a:spLocks noGrp="1"/>
          </p:cNvSpPr>
          <p:nvPr>
            <p:ph type="ftr" sz="quarter" idx="17"/>
          </p:nvPr>
        </p:nvSpPr>
        <p:spPr/>
        <p:txBody>
          <a:bodyPr rtlCol="0"/>
          <a:lstStyle/>
          <a:p>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04789"/>
            <a:ext cx="8153400" cy="652463"/>
          </a:xfrm>
        </p:spPr>
        <p:txBody>
          <a:bodyPr anchor="ctr"/>
          <a:lstStyle>
            <a:lvl1pPr>
              <a:defRPr/>
            </a:lvl1pPr>
          </a:lstStyle>
          <a:p>
            <a:r>
              <a:rPr lang="en-US" smtClean="0"/>
              <a:t>Click to edit Master title style</a:t>
            </a:r>
            <a:endParaRPr lang="en-US" dirty="0"/>
          </a:p>
        </p:txBody>
      </p:sp>
      <p:sp>
        <p:nvSpPr>
          <p:cNvPr id="11" name="Content Placeholder 10"/>
          <p:cNvSpPr>
            <a:spLocks noGrp="1"/>
          </p:cNvSpPr>
          <p:nvPr>
            <p:ph sz="quarter" idx="2"/>
          </p:nvPr>
        </p:nvSpPr>
        <p:spPr>
          <a:xfrm>
            <a:off x="609600" y="1828800"/>
            <a:ext cx="3886200" cy="26860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4"/>
          </p:nvPr>
        </p:nvSpPr>
        <p:spPr>
          <a:xfrm>
            <a:off x="4800600" y="1828800"/>
            <a:ext cx="3886200" cy="26860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Shape 9"/>
          <p:cNvSpPr>
            <a:spLocks noGrp="1"/>
          </p:cNvSpPr>
          <p:nvPr>
            <p:ph type="dt" sz="half" idx="15"/>
          </p:nvPr>
        </p:nvSpPr>
        <p:spPr>
          <a:xfrm>
            <a:off x="6096000" y="4686302"/>
            <a:ext cx="2667000" cy="273844"/>
          </a:xfrm>
          <a:prstGeom prst="rect">
            <a:avLst/>
          </a:prstGeom>
        </p:spPr>
        <p:txBody>
          <a:bodyPr rtlCol="0"/>
          <a:lstStyle/>
          <a:p>
            <a:r>
              <a:rPr lang="fr-FR" smtClean="0"/>
              <a:t>‹#›</a:t>
            </a:r>
            <a:endParaRPr lang="en-US" dirty="0"/>
          </a:p>
        </p:txBody>
      </p:sp>
      <p:sp>
        <p:nvSpPr>
          <p:cNvPr id="12" name="Shape 11"/>
          <p:cNvSpPr>
            <a:spLocks noGrp="1"/>
          </p:cNvSpPr>
          <p:nvPr>
            <p:ph type="sldNum" sz="quarter" idx="16"/>
          </p:nvPr>
        </p:nvSpPr>
        <p:spPr>
          <a:xfrm>
            <a:off x="0" y="492529"/>
            <a:ext cx="533400" cy="288000"/>
          </a:xfrm>
          <a:prstGeom prst="rect">
            <a:avLst/>
          </a:prstGeom>
        </p:spPr>
        <p:txBody>
          <a:bodyPr rtlCol="0"/>
          <a:lstStyle/>
          <a:p>
            <a:pPr algn="ctr"/>
            <a:fld id="{1AD93096-5B34-4342-9326-69289CEAE4C2}" type="slidenum">
              <a:rPr lang="en-US" smtClean="0"/>
              <a:pPr algn="ctr"/>
              <a:t>‹N°›</a:t>
            </a:fld>
            <a:endParaRPr lang="en-US" dirty="0"/>
          </a:p>
        </p:txBody>
      </p:sp>
      <p:sp>
        <p:nvSpPr>
          <p:cNvPr id="14" name="Footer Placeholder 13"/>
          <p:cNvSpPr>
            <a:spLocks noGrp="1"/>
          </p:cNvSpPr>
          <p:nvPr>
            <p:ph type="ftr" sz="quarter" idx="17"/>
          </p:nvPr>
        </p:nvSpPr>
        <p:spPr/>
        <p:txBody>
          <a:bodyPr rtlCol="0"/>
          <a:lstStyle/>
          <a:p>
            <a:endParaRPr lang="en-US" dirty="0"/>
          </a:p>
        </p:txBody>
      </p:sp>
      <p:sp>
        <p:nvSpPr>
          <p:cNvPr id="16" name="Text Placeholder 15"/>
          <p:cNvSpPr>
            <a:spLocks noGrp="1"/>
          </p:cNvSpPr>
          <p:nvPr>
            <p:ph type="body" sz="quarter" idx="1"/>
          </p:nvPr>
        </p:nvSpPr>
        <p:spPr>
          <a:xfrm>
            <a:off x="609600" y="1314450"/>
            <a:ext cx="3886200" cy="480060"/>
          </a:xfrm>
          <a:solidFill>
            <a:schemeClr val="accent2"/>
          </a:solidFill>
        </p:spPr>
        <p:txBody>
          <a:bodyPr rtlCol="0" anchor="ctr"/>
          <a:lstStyle>
            <a:lvl1pPr marL="0" indent="0">
              <a:buFontTx/>
              <a:buNone/>
              <a:defRPr sz="2000" b="1">
                <a:solidFill>
                  <a:srgbClr val="FFFFFF"/>
                </a:solidFill>
              </a:defRPr>
            </a:lvl1pPr>
          </a:lstStyle>
          <a:p>
            <a:pPr lvl="0"/>
            <a:r>
              <a:rPr lang="en-US" smtClean="0"/>
              <a:t>Click to edit Master text styles</a:t>
            </a:r>
          </a:p>
        </p:txBody>
      </p:sp>
      <p:sp>
        <p:nvSpPr>
          <p:cNvPr id="15" name="Text Placeholder 14"/>
          <p:cNvSpPr>
            <a:spLocks noGrp="1"/>
          </p:cNvSpPr>
          <p:nvPr>
            <p:ph type="body" sz="quarter" idx="3"/>
          </p:nvPr>
        </p:nvSpPr>
        <p:spPr>
          <a:xfrm>
            <a:off x="4800600" y="1314450"/>
            <a:ext cx="3886200" cy="480060"/>
          </a:xfrm>
          <a:solidFill>
            <a:schemeClr val="accent4"/>
          </a:solidFill>
        </p:spPr>
        <p:txBody>
          <a:bodyPr rtlCol="0" anchor="ctr"/>
          <a:lstStyle>
            <a:lvl1pPr marL="0" indent="0">
              <a:buFontTx/>
              <a:buNone/>
              <a:defRPr sz="2000" b="1">
                <a:solidFill>
                  <a:srgbClr val="FFFFFF"/>
                </a:solidFill>
              </a:defRPr>
            </a:lvl1pPr>
          </a:lstStyle>
          <a:p>
            <a:pPr lvl="0"/>
            <a:r>
              <a:rPr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Shape 2"/>
          <p:cNvSpPr>
            <a:spLocks noGrp="1"/>
          </p:cNvSpPr>
          <p:nvPr>
            <p:ph type="dt" sz="half" idx="10"/>
          </p:nvPr>
        </p:nvSpPr>
        <p:spPr>
          <a:xfrm>
            <a:off x="6096000" y="4686302"/>
            <a:ext cx="2667000" cy="273844"/>
          </a:xfrm>
          <a:prstGeom prst="rect">
            <a:avLst/>
          </a:prstGeom>
        </p:spPr>
        <p:txBody>
          <a:bodyPr/>
          <a:lstStyle/>
          <a:p>
            <a:r>
              <a:rPr lang="fr-FR" smtClean="0"/>
              <a:t>‹#›</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hape 4"/>
          <p:cNvSpPr>
            <a:spLocks noGrp="1"/>
          </p:cNvSpPr>
          <p:nvPr>
            <p:ph type="sldNum" sz="quarter" idx="12"/>
          </p:nvPr>
        </p:nvSpPr>
        <p:spPr>
          <a:xfrm>
            <a:off x="0" y="492529"/>
            <a:ext cx="533400" cy="288000"/>
          </a:xfrm>
          <a:prstGeom prst="rect">
            <a:avLst/>
          </a:prstGeom>
        </p:spPr>
        <p:txBody>
          <a:bodyPr/>
          <a:lstStyle>
            <a:lvl1pPr>
              <a:defRPr>
                <a:solidFill>
                  <a:srgbClr val="FFFFFF"/>
                </a:solidFill>
              </a:defRPr>
            </a:lvl1pPr>
          </a:lstStyle>
          <a:p>
            <a:fld id="{1AD93096-5B34-4342-9326-69289CEAE4C2}" type="slidenum">
              <a:rPr lang="en-US" smtClean="0"/>
              <a:pPr/>
              <a:t>‹N°›</a:t>
            </a:fld>
            <a:endParaRPr lang="en-US" dirty="0">
              <a:solidFill>
                <a:srgbClr val="FFFFFF"/>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hape 1"/>
          <p:cNvSpPr>
            <a:spLocks noGrp="1"/>
          </p:cNvSpPr>
          <p:nvPr>
            <p:ph type="dt" sz="half" idx="10"/>
          </p:nvPr>
        </p:nvSpPr>
        <p:spPr>
          <a:xfrm>
            <a:off x="6096000" y="4686302"/>
            <a:ext cx="2667000" cy="273844"/>
          </a:xfrm>
          <a:prstGeom prst="rect">
            <a:avLst/>
          </a:prstGeom>
        </p:spPr>
        <p:txBody>
          <a:bodyPr/>
          <a:lstStyle/>
          <a:p>
            <a:r>
              <a:rPr lang="fr-FR" smtClean="0"/>
              <a:t>‹#›</a:t>
            </a:r>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hape 3"/>
          <p:cNvSpPr>
            <a:spLocks noGrp="1"/>
          </p:cNvSpPr>
          <p:nvPr>
            <p:ph type="sldNum" sz="quarter" idx="12"/>
          </p:nvPr>
        </p:nvSpPr>
        <p:spPr>
          <a:xfrm>
            <a:off x="0" y="4686300"/>
            <a:ext cx="533400" cy="285750"/>
          </a:xfrm>
          <a:prstGeom prst="rect">
            <a:avLst/>
          </a:prstGeom>
        </p:spPr>
        <p:txBody>
          <a:bodyPr/>
          <a:lstStyle>
            <a:lvl1pPr>
              <a:defRPr>
                <a:solidFill>
                  <a:schemeClr val="tx2"/>
                </a:solidFill>
              </a:defRPr>
            </a:lvl1pPr>
          </a:lstStyle>
          <a:p>
            <a:fld id="{1AD93096-5B34-4342-9326-69289CEAE4C2}" type="slidenum">
              <a:rPr lang="en-US" smtClean="0"/>
              <a:pPr/>
              <a:t>‹N°›</a:t>
            </a:fld>
            <a:endParaRPr lang="en-US" dirty="0">
              <a:solidFill>
                <a:schemeClr val="tx2"/>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04789"/>
            <a:ext cx="8077200" cy="652463"/>
          </a:xfrm>
        </p:spPr>
        <p:txBody>
          <a:bodyPr anchor="ctr"/>
          <a:lstStyle>
            <a:lvl1pPr algn="l">
              <a:buNone/>
              <a:defRPr sz="4400" b="0"/>
            </a:lvl1pPr>
          </a:lstStyle>
          <a:p>
            <a:r>
              <a:rPr lang="en-US" smtClean="0"/>
              <a:t>Click to edit Master title style</a:t>
            </a:r>
            <a:endParaRPr lang="en-US" dirty="0"/>
          </a:p>
        </p:txBody>
      </p:sp>
      <p:sp>
        <p:nvSpPr>
          <p:cNvPr id="5" name="Shape 4"/>
          <p:cNvSpPr>
            <a:spLocks noGrp="1"/>
          </p:cNvSpPr>
          <p:nvPr>
            <p:ph type="dt" sz="half" idx="10"/>
          </p:nvPr>
        </p:nvSpPr>
        <p:spPr>
          <a:xfrm>
            <a:off x="6096000" y="4686302"/>
            <a:ext cx="2667000" cy="273844"/>
          </a:xfrm>
          <a:prstGeom prst="rect">
            <a:avLst/>
          </a:prstGeom>
        </p:spPr>
        <p:txBody>
          <a:bodyPr/>
          <a:lstStyle/>
          <a:p>
            <a:r>
              <a:rPr lang="fr-FR" smtClean="0"/>
              <a:t>‹#›</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hape 6"/>
          <p:cNvSpPr>
            <a:spLocks noGrp="1"/>
          </p:cNvSpPr>
          <p:nvPr>
            <p:ph type="sldNum" sz="quarter" idx="12"/>
          </p:nvPr>
        </p:nvSpPr>
        <p:spPr>
          <a:xfrm>
            <a:off x="0" y="492529"/>
            <a:ext cx="533400" cy="288000"/>
          </a:xfrm>
          <a:prstGeom prst="rect">
            <a:avLst/>
          </a:prstGeom>
        </p:spPr>
        <p:txBody>
          <a:bodyPr/>
          <a:lstStyle>
            <a:lvl1pPr>
              <a:defRPr>
                <a:solidFill>
                  <a:srgbClr val="FFFFFF"/>
                </a:solidFill>
              </a:defRPr>
            </a:lvl1pPr>
          </a:lstStyle>
          <a:p>
            <a:fld id="{1AD93096-5B34-4342-9326-69289CEAE4C2}" type="slidenum">
              <a:rPr lang="en-US" smtClean="0"/>
              <a:pPr/>
              <a:t>‹N°›</a:t>
            </a:fld>
            <a:endParaRPr lang="en-US" dirty="0">
              <a:solidFill>
                <a:srgbClr val="FFFFFF"/>
              </a:solidFill>
            </a:endParaRPr>
          </a:p>
        </p:txBody>
      </p:sp>
      <p:sp>
        <p:nvSpPr>
          <p:cNvPr id="3" name="Text Placeholder 2"/>
          <p:cNvSpPr>
            <a:spLocks noGrp="1"/>
          </p:cNvSpPr>
          <p:nvPr>
            <p:ph type="body" idx="2"/>
          </p:nvPr>
        </p:nvSpPr>
        <p:spPr>
          <a:xfrm>
            <a:off x="609600" y="1314450"/>
            <a:ext cx="1600200" cy="325755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9" name="Content Placeholder 8"/>
          <p:cNvSpPr>
            <a:spLocks noGrp="1"/>
          </p:cNvSpPr>
          <p:nvPr>
            <p:ph sz="quarter" idx="1"/>
          </p:nvPr>
        </p:nvSpPr>
        <p:spPr>
          <a:xfrm>
            <a:off x="2362200" y="1314450"/>
            <a:ext cx="6400800" cy="3314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4114800"/>
            <a:ext cx="7315200" cy="51435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en-US" smtClean="0"/>
              <a:t>Click to edit Master text styles</a:t>
            </a:r>
          </a:p>
        </p:txBody>
      </p:sp>
      <p:sp>
        <p:nvSpPr>
          <p:cNvPr id="8" name="Rectangle 7"/>
          <p:cNvSpPr/>
          <p:nvPr/>
        </p:nvSpPr>
        <p:spPr bwMode="white">
          <a:xfrm>
            <a:off x="-9144" y="3429000"/>
            <a:ext cx="9144000" cy="665226"/>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9" name="Rectangle 8"/>
          <p:cNvSpPr/>
          <p:nvPr/>
        </p:nvSpPr>
        <p:spPr>
          <a:xfrm>
            <a:off x="-9144" y="3497580"/>
            <a:ext cx="1463040" cy="534924"/>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10" name="Rectangle 9"/>
          <p:cNvSpPr/>
          <p:nvPr/>
        </p:nvSpPr>
        <p:spPr>
          <a:xfrm>
            <a:off x="1545336" y="3490722"/>
            <a:ext cx="7598664" cy="534924"/>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2" name="Title 1"/>
          <p:cNvSpPr>
            <a:spLocks noGrp="1"/>
          </p:cNvSpPr>
          <p:nvPr>
            <p:ph type="title"/>
          </p:nvPr>
        </p:nvSpPr>
        <p:spPr>
          <a:xfrm>
            <a:off x="1600200" y="3486150"/>
            <a:ext cx="7315200" cy="514350"/>
          </a:xfrm>
        </p:spPr>
        <p:txBody>
          <a:bodyPr anchor="ctr"/>
          <a:lstStyle>
            <a:lvl1pPr algn="l">
              <a:buNone/>
              <a:defRPr sz="2800" b="0">
                <a:solidFill>
                  <a:srgbClr val="FFFFFF"/>
                </a:solidFill>
              </a:defRPr>
            </a:lvl1pPr>
          </a:lstStyle>
          <a:p>
            <a:r>
              <a:rPr lang="en-US" smtClean="0"/>
              <a:t>Click to edit Master title style</a:t>
            </a:r>
            <a:endParaRPr lang="en-US" dirty="0"/>
          </a:p>
        </p:txBody>
      </p:sp>
      <p:sp>
        <p:nvSpPr>
          <p:cNvPr id="11" name="Rectangle 10"/>
          <p:cNvSpPr/>
          <p:nvPr/>
        </p:nvSpPr>
        <p:spPr bwMode="white">
          <a:xfrm>
            <a:off x="1447800" y="0"/>
            <a:ext cx="100584" cy="515035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12" name="Shape 11"/>
          <p:cNvSpPr>
            <a:spLocks noGrp="1"/>
          </p:cNvSpPr>
          <p:nvPr>
            <p:ph type="dt" sz="half" idx="10"/>
          </p:nvPr>
        </p:nvSpPr>
        <p:spPr>
          <a:xfrm>
            <a:off x="6248400" y="4686302"/>
            <a:ext cx="2667000" cy="273844"/>
          </a:xfrm>
          <a:prstGeom prst="rect">
            <a:avLst/>
          </a:prstGeom>
        </p:spPr>
        <p:txBody>
          <a:bodyPr rtlCol="0"/>
          <a:lstStyle/>
          <a:p>
            <a:r>
              <a:rPr lang="fr-FR" smtClean="0"/>
              <a:t>‹#›</a:t>
            </a:r>
            <a:endParaRPr lang="en-US" dirty="0"/>
          </a:p>
        </p:txBody>
      </p:sp>
      <p:sp>
        <p:nvSpPr>
          <p:cNvPr id="13" name="Shape 12"/>
          <p:cNvSpPr>
            <a:spLocks noGrp="1"/>
          </p:cNvSpPr>
          <p:nvPr>
            <p:ph type="sldNum" sz="quarter" idx="11"/>
          </p:nvPr>
        </p:nvSpPr>
        <p:spPr>
          <a:xfrm>
            <a:off x="0" y="3500437"/>
            <a:ext cx="1447800" cy="497684"/>
          </a:xfrm>
          <a:prstGeom prst="rect">
            <a:avLst/>
          </a:prstGeom>
        </p:spPr>
        <p:txBody>
          <a:bodyPr rtlCol="0"/>
          <a:lstStyle>
            <a:lvl1pPr>
              <a:defRPr sz="2800"/>
            </a:lvl1pPr>
          </a:lstStyle>
          <a:p>
            <a:pPr algn="ctr"/>
            <a:fld id="{1AD93096-5B34-4342-9326-69289CEAE4C2}" type="slidenum">
              <a:rPr lang="en-US" smtClean="0"/>
              <a:pPr algn="ctr"/>
              <a:t>‹N°›</a:t>
            </a:fld>
            <a:endParaRPr lang="en-US" sz="2800" dirty="0"/>
          </a:p>
        </p:txBody>
      </p:sp>
      <p:sp>
        <p:nvSpPr>
          <p:cNvPr id="14" name="Footer Placeholder 13"/>
          <p:cNvSpPr>
            <a:spLocks noGrp="1"/>
          </p:cNvSpPr>
          <p:nvPr>
            <p:ph type="ftr" sz="quarter" idx="12"/>
          </p:nvPr>
        </p:nvSpPr>
        <p:spPr>
          <a:xfrm>
            <a:off x="1600200" y="4686156"/>
            <a:ext cx="4572000" cy="273844"/>
          </a:xfrm>
        </p:spPr>
        <p:txBody>
          <a:bodyPr rtlCol="0"/>
          <a:lstStyle/>
          <a:p>
            <a:endParaRPr lang="en-US" dirty="0"/>
          </a:p>
        </p:txBody>
      </p:sp>
      <p:sp>
        <p:nvSpPr>
          <p:cNvPr id="3" name="Picture Placeholder 2"/>
          <p:cNvSpPr>
            <a:spLocks noGrp="1"/>
          </p:cNvSpPr>
          <p:nvPr>
            <p:ph type="pic" idx="1"/>
          </p:nvPr>
        </p:nvSpPr>
        <p:spPr>
          <a:xfrm>
            <a:off x="1560576" y="0"/>
            <a:ext cx="7583424" cy="3426714"/>
          </a:xfrm>
          <a:solidFill>
            <a:schemeClr val="accent1">
              <a:tint val="40000"/>
            </a:schemeClr>
          </a:solidFill>
          <a:ln>
            <a:noFill/>
          </a:ln>
        </p:spPr>
        <p:txBody>
          <a:bodyPr/>
          <a:lstStyle>
            <a:lvl1pPr marL="0" indent="0">
              <a:buNone/>
              <a:defRPr sz="3200"/>
            </a:lvl1pPr>
          </a:lstStyle>
          <a:p>
            <a:r>
              <a:rPr lang="en-US" dirty="0" smtClean="0"/>
              <a:t>Click icon to add picture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0" y="-7404"/>
            <a:ext cx="9144000" cy="490922"/>
          </a:xfrm>
          <a:prstGeom prst="rect">
            <a:avLst/>
          </a:prstGeom>
        </p:spPr>
        <p:txBody>
          <a:bodyPr vert="horz" anchor="ctr">
            <a:noAutofit/>
          </a:bodyPr>
          <a:lstStyle/>
          <a:p>
            <a:r>
              <a:rPr lang="fr-FR" noProof="0" dirty="0" smtClean="0"/>
              <a:t>Click to </a:t>
            </a:r>
            <a:r>
              <a:rPr lang="fr-FR" noProof="0" dirty="0" err="1" smtClean="0"/>
              <a:t>edit</a:t>
            </a:r>
            <a:r>
              <a:rPr lang="fr-FR" noProof="0" dirty="0" smtClean="0"/>
              <a:t> Master </a:t>
            </a:r>
            <a:r>
              <a:rPr lang="fr-FR" noProof="0" dirty="0" err="1" smtClean="0"/>
              <a:t>title</a:t>
            </a:r>
            <a:r>
              <a:rPr lang="fr-FR" noProof="0" dirty="0" smtClean="0"/>
              <a:t> style</a:t>
            </a:r>
            <a:endParaRPr lang="fr-FR" noProof="0" dirty="0"/>
          </a:p>
        </p:txBody>
      </p:sp>
      <p:sp>
        <p:nvSpPr>
          <p:cNvPr id="13" name="Text Placeholder 12"/>
          <p:cNvSpPr>
            <a:spLocks noGrp="1"/>
          </p:cNvSpPr>
          <p:nvPr>
            <p:ph type="body" idx="1"/>
          </p:nvPr>
        </p:nvSpPr>
        <p:spPr>
          <a:xfrm>
            <a:off x="0" y="843558"/>
            <a:ext cx="9144000" cy="4032448"/>
          </a:xfrm>
          <a:prstGeom prst="rect">
            <a:avLst/>
          </a:prstGeom>
        </p:spPr>
        <p:txBody>
          <a:bodyPr vert="horz">
            <a:normAutofit/>
          </a:bodyPr>
          <a:lstStyle/>
          <a:p>
            <a:pPr lvl="0"/>
            <a:r>
              <a:rPr lang="fr-FR" noProof="0" dirty="0" smtClean="0"/>
              <a:t>Click to </a:t>
            </a:r>
            <a:r>
              <a:rPr lang="fr-FR" noProof="0" dirty="0" err="1" smtClean="0"/>
              <a:t>edit</a:t>
            </a:r>
            <a:r>
              <a:rPr lang="fr-FR" noProof="0" dirty="0" smtClean="0"/>
              <a:t> Master </a:t>
            </a:r>
            <a:r>
              <a:rPr lang="fr-FR" noProof="0" dirty="0" err="1" smtClean="0"/>
              <a:t>text</a:t>
            </a:r>
            <a:r>
              <a:rPr lang="fr-FR" noProof="0" dirty="0" smtClean="0"/>
              <a:t> styles</a:t>
            </a:r>
          </a:p>
          <a:p>
            <a:pPr lvl="1"/>
            <a:r>
              <a:rPr lang="fr-FR" noProof="0" dirty="0" smtClean="0"/>
              <a:t>Second </a:t>
            </a:r>
            <a:r>
              <a:rPr lang="fr-FR" noProof="0" dirty="0" err="1" smtClean="0"/>
              <a:t>level</a:t>
            </a:r>
            <a:endParaRPr lang="fr-FR" noProof="0" dirty="0" smtClean="0"/>
          </a:p>
          <a:p>
            <a:pPr lvl="2"/>
            <a:r>
              <a:rPr lang="fr-FR" noProof="0" dirty="0" err="1" smtClean="0"/>
              <a:t>Third</a:t>
            </a:r>
            <a:r>
              <a:rPr lang="fr-FR" noProof="0" dirty="0" smtClean="0"/>
              <a:t> </a:t>
            </a:r>
            <a:r>
              <a:rPr lang="fr-FR" noProof="0" dirty="0" err="1" smtClean="0"/>
              <a:t>level</a:t>
            </a:r>
            <a:endParaRPr lang="fr-FR" noProof="0" dirty="0" smtClean="0"/>
          </a:p>
          <a:p>
            <a:pPr lvl="3"/>
            <a:r>
              <a:rPr lang="fr-FR" noProof="0" dirty="0" err="1" smtClean="0"/>
              <a:t>Fourth</a:t>
            </a:r>
            <a:r>
              <a:rPr lang="fr-FR" noProof="0" dirty="0" smtClean="0"/>
              <a:t> </a:t>
            </a:r>
            <a:r>
              <a:rPr lang="fr-FR" noProof="0" dirty="0" err="1" smtClean="0"/>
              <a:t>level</a:t>
            </a:r>
            <a:endParaRPr lang="fr-FR" noProof="0" dirty="0" smtClean="0"/>
          </a:p>
          <a:p>
            <a:pPr lvl="4"/>
            <a:r>
              <a:rPr lang="fr-FR" noProof="0" dirty="0" err="1" smtClean="0"/>
              <a:t>Fifth</a:t>
            </a:r>
            <a:r>
              <a:rPr lang="fr-FR" noProof="0" dirty="0" smtClean="0"/>
              <a:t> </a:t>
            </a:r>
            <a:r>
              <a:rPr lang="fr-FR" noProof="0" dirty="0" err="1" smtClean="0"/>
              <a:t>level</a:t>
            </a:r>
            <a:endParaRPr lang="fr-FR" noProof="0" dirty="0"/>
          </a:p>
        </p:txBody>
      </p:sp>
      <p:sp>
        <p:nvSpPr>
          <p:cNvPr id="8" name="Rectangle 7"/>
          <p:cNvSpPr/>
          <p:nvPr/>
        </p:nvSpPr>
        <p:spPr>
          <a:xfrm>
            <a:off x="0" y="555558"/>
            <a:ext cx="533400" cy="2880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9" name="Rectangle 8"/>
          <p:cNvSpPr/>
          <p:nvPr userDrawn="1"/>
        </p:nvSpPr>
        <p:spPr>
          <a:xfrm>
            <a:off x="590552" y="555558"/>
            <a:ext cx="8553451" cy="2880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l"/>
            <a:endParaRPr lang="en-US" dirty="0"/>
          </a:p>
        </p:txBody>
      </p:sp>
      <p:sp>
        <p:nvSpPr>
          <p:cNvPr id="7" name="Rectangle 6"/>
          <p:cNvSpPr/>
          <p:nvPr/>
        </p:nvSpPr>
        <p:spPr bwMode="white">
          <a:xfrm>
            <a:off x="590552" y="483518"/>
            <a:ext cx="8553448" cy="340324"/>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10" name="Rectangle 9"/>
          <p:cNvSpPr/>
          <p:nvPr userDrawn="1"/>
        </p:nvSpPr>
        <p:spPr>
          <a:xfrm>
            <a:off x="-3683" y="4876038"/>
            <a:ext cx="533400" cy="2880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11" name="Rectangle 10"/>
          <p:cNvSpPr/>
          <p:nvPr userDrawn="1"/>
        </p:nvSpPr>
        <p:spPr>
          <a:xfrm>
            <a:off x="586869" y="4876038"/>
            <a:ext cx="8553451" cy="2880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l"/>
            <a:endParaRPr lang="en-US" dirty="0"/>
          </a:p>
        </p:txBody>
      </p:sp>
      <p:sp>
        <p:nvSpPr>
          <p:cNvPr id="3" name="Footer Placeholder 2"/>
          <p:cNvSpPr>
            <a:spLocks noGrp="1"/>
          </p:cNvSpPr>
          <p:nvPr>
            <p:ph type="ftr" sz="quarter" idx="3"/>
          </p:nvPr>
        </p:nvSpPr>
        <p:spPr>
          <a:xfrm>
            <a:off x="683568" y="4876006"/>
            <a:ext cx="8460432" cy="273844"/>
          </a:xfrm>
          <a:prstGeom prst="rect">
            <a:avLst/>
          </a:prstGeom>
        </p:spPr>
        <p:txBody>
          <a:bodyPr vert="horz" anchor="ctr"/>
          <a:lstStyle>
            <a:lvl1pPr algn="r">
              <a:defRPr sz="1400">
                <a:solidFill>
                  <a:schemeClr val="tx2"/>
                </a:solidFill>
              </a:defRPr>
            </a:lvl1pPr>
          </a:lstStyle>
          <a:p>
            <a:endParaRPr lang="fr-FR" noProof="0" dirty="0"/>
          </a:p>
        </p:txBody>
      </p:sp>
      <p:sp>
        <p:nvSpPr>
          <p:cNvPr id="12" name="Slide Number Placeholder 22"/>
          <p:cNvSpPr txBox="1">
            <a:spLocks/>
          </p:cNvSpPr>
          <p:nvPr userDrawn="1"/>
        </p:nvSpPr>
        <p:spPr>
          <a:xfrm>
            <a:off x="35496" y="4876038"/>
            <a:ext cx="514317" cy="288000"/>
          </a:xfrm>
          <a:prstGeom prst="rect">
            <a:avLst/>
          </a:prstGeom>
        </p:spPr>
        <p:txBody>
          <a:bodyPr vert="horz" anchor="ctr" anchorCtr="0">
            <a:norm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fld id="{72AC53DF-4216-466D-99A7-94400E6C2A25}" type="slidenum">
              <a:rPr lang="fr-FR" sz="1200" smtClean="0">
                <a:solidFill>
                  <a:schemeClr val="bg1"/>
                </a:solidFill>
              </a:rPr>
              <a:pPr/>
              <a:t>‹N°›</a:t>
            </a:fld>
            <a:endParaRPr lang="fr-FR"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iming>
    <p:tnLst>
      <p:par>
        <p:cTn id="1" dur="indefinite" restart="never" nodeType="tmRoot"/>
      </p:par>
    </p:tnLst>
  </p:timing>
  <p:hf sldNum="0" hdr="0" ftr="0" dt="0"/>
  <p:txStyles>
    <p:titleStyle>
      <a:lvl1pPr algn="l" rtl="0" eaLnBrk="1" latinLnBrk="0" hangingPunct="1">
        <a:spcBef>
          <a:spcPct val="0"/>
        </a:spcBef>
        <a:buNone/>
        <a:defRPr sz="3200" kern="1200">
          <a:solidFill>
            <a:schemeClr val="tx2"/>
          </a:solidFill>
          <a:latin typeface="Book Antiqua" pitchFamily="18" charset="0"/>
          <a:ea typeface="+mj-ea"/>
          <a:cs typeface="+mj-cs"/>
        </a:defRPr>
      </a:lvl1pPr>
    </p:titleStyle>
    <p:bodyStyle>
      <a:lvl1pPr marL="320040" indent="-320040" algn="just"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just"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just"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just"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just"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8" Type="http://schemas.openxmlformats.org/officeDocument/2006/relationships/tags" Target="../tags/tag7.xml"/><Relationship Id="rId13" Type="http://schemas.openxmlformats.org/officeDocument/2006/relationships/tags" Target="../tags/tag12.xml"/><Relationship Id="rId18" Type="http://schemas.openxmlformats.org/officeDocument/2006/relationships/tags" Target="../tags/tag17.xml"/><Relationship Id="rId3" Type="http://schemas.openxmlformats.org/officeDocument/2006/relationships/tags" Target="../tags/tag2.xml"/><Relationship Id="rId21" Type="http://schemas.openxmlformats.org/officeDocument/2006/relationships/slideLayout" Target="../slideLayouts/slideLayout2.xml"/><Relationship Id="rId7" Type="http://schemas.openxmlformats.org/officeDocument/2006/relationships/tags" Target="../tags/tag6.xml"/><Relationship Id="rId12" Type="http://schemas.openxmlformats.org/officeDocument/2006/relationships/tags" Target="../tags/tag11.xml"/><Relationship Id="rId17" Type="http://schemas.openxmlformats.org/officeDocument/2006/relationships/tags" Target="../tags/tag16.xml"/><Relationship Id="rId2" Type="http://schemas.openxmlformats.org/officeDocument/2006/relationships/tags" Target="../tags/tag1.xml"/><Relationship Id="rId16" Type="http://schemas.openxmlformats.org/officeDocument/2006/relationships/tags" Target="../tags/tag15.xml"/><Relationship Id="rId20" Type="http://schemas.openxmlformats.org/officeDocument/2006/relationships/tags" Target="../tags/tag19.xml"/><Relationship Id="rId1" Type="http://schemas.openxmlformats.org/officeDocument/2006/relationships/vmlDrawing" Target="../drawings/vmlDrawing1.vml"/><Relationship Id="rId6" Type="http://schemas.openxmlformats.org/officeDocument/2006/relationships/tags" Target="../tags/tag5.xml"/><Relationship Id="rId11" Type="http://schemas.openxmlformats.org/officeDocument/2006/relationships/tags" Target="../tags/tag10.xml"/><Relationship Id="rId24" Type="http://schemas.openxmlformats.org/officeDocument/2006/relationships/image" Target="../media/image42.emf"/><Relationship Id="rId5" Type="http://schemas.openxmlformats.org/officeDocument/2006/relationships/tags" Target="../tags/tag4.xml"/><Relationship Id="rId15" Type="http://schemas.openxmlformats.org/officeDocument/2006/relationships/tags" Target="../tags/tag14.xml"/><Relationship Id="rId23" Type="http://schemas.openxmlformats.org/officeDocument/2006/relationships/oleObject" Target="../embeddings/oleObject1.bin"/><Relationship Id="rId10" Type="http://schemas.openxmlformats.org/officeDocument/2006/relationships/tags" Target="../tags/tag9.xml"/><Relationship Id="rId19" Type="http://schemas.openxmlformats.org/officeDocument/2006/relationships/tags" Target="../tags/tag18.xml"/><Relationship Id="rId4" Type="http://schemas.openxmlformats.org/officeDocument/2006/relationships/tags" Target="../tags/tag3.xml"/><Relationship Id="rId9" Type="http://schemas.openxmlformats.org/officeDocument/2006/relationships/tags" Target="../tags/tag8.xml"/><Relationship Id="rId14" Type="http://schemas.openxmlformats.org/officeDocument/2006/relationships/tags" Target="../tags/tag13.xml"/><Relationship Id="rId22" Type="http://schemas.openxmlformats.org/officeDocument/2006/relationships/notesSlide" Target="../notesSlides/notesSlide5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22.xml"/><Relationship Id="rId7" Type="http://schemas.openxmlformats.org/officeDocument/2006/relationships/tags" Target="../tags/tag26.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 Id="rId9" Type="http://schemas.openxmlformats.org/officeDocument/2006/relationships/image" Target="../media/image53.png"/></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hyperlink" Target="http://www.gladir.com/lexique/intr/index.htm" TargetMode="External"/><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ctrTitle"/>
          </p:nvPr>
        </p:nvSpPr>
        <p:spPr>
          <a:xfrm>
            <a:off x="0" y="3579862"/>
            <a:ext cx="9144000" cy="694674"/>
          </a:xfrm>
        </p:spPr>
        <p:txBody>
          <a:bodyPr anchor="ctr">
            <a:noAutofit/>
          </a:bodyPr>
          <a:lstStyle/>
          <a:p>
            <a:pPr algn="ctr"/>
            <a:r>
              <a:rPr lang="fr-FR" sz="1800" dirty="0" smtClean="0"/>
              <a:t>On est au troisième millénaire, et on </a:t>
            </a:r>
            <a:r>
              <a:rPr lang="fr-FR" sz="1800" dirty="0"/>
              <a:t>a certainement une intuition sur l’ordinateur, </a:t>
            </a:r>
            <a:br>
              <a:rPr lang="fr-FR" sz="1800" dirty="0"/>
            </a:br>
            <a:r>
              <a:rPr lang="fr-FR" sz="1800" dirty="0" smtClean="0"/>
              <a:t>mais </a:t>
            </a:r>
            <a:r>
              <a:rPr lang="fr-FR" sz="1800" dirty="0"/>
              <a:t>peut-être </a:t>
            </a:r>
            <a:r>
              <a:rPr lang="fr-FR" sz="1800" dirty="0" smtClean="0"/>
              <a:t>o</a:t>
            </a:r>
            <a:r>
              <a:rPr lang="fr-FR" sz="1800" dirty="0"/>
              <a:t>n</a:t>
            </a:r>
            <a:r>
              <a:rPr lang="fr-FR" sz="1800" dirty="0" smtClean="0"/>
              <a:t> n’a pas </a:t>
            </a:r>
            <a:r>
              <a:rPr lang="fr-FR" sz="1800" dirty="0"/>
              <a:t>d’idée précise sur </a:t>
            </a:r>
            <a:r>
              <a:rPr lang="fr-FR" sz="1800" dirty="0" smtClean="0"/>
              <a:t>son architecture </a:t>
            </a:r>
            <a:endParaRPr lang="fr-FR" sz="1800" dirty="0"/>
          </a:p>
        </p:txBody>
      </p:sp>
      <p:sp>
        <p:nvSpPr>
          <p:cNvPr id="3" name="Rectangle 2"/>
          <p:cNvSpPr>
            <a:spLocks noGrp="1"/>
          </p:cNvSpPr>
          <p:nvPr>
            <p:ph type="subTitle" idx="1"/>
          </p:nvPr>
        </p:nvSpPr>
        <p:spPr/>
        <p:txBody>
          <a:bodyPr>
            <a:noAutofit/>
          </a:bodyPr>
          <a:lstStyle/>
          <a:p>
            <a:r>
              <a:rPr lang="fr-FR" sz="1400" dirty="0" smtClean="0"/>
              <a:t>1ère année Génie Informatique – EHTP</a:t>
            </a:r>
            <a:endParaRPr lang="fr-FR" sz="1400" dirty="0"/>
          </a:p>
        </p:txBody>
      </p:sp>
      <p:sp>
        <p:nvSpPr>
          <p:cNvPr id="7" name="Rectangle 1"/>
          <p:cNvSpPr txBox="1">
            <a:spLocks/>
          </p:cNvSpPr>
          <p:nvPr/>
        </p:nvSpPr>
        <p:spPr>
          <a:xfrm>
            <a:off x="0" y="33469"/>
            <a:ext cx="8991600" cy="882097"/>
          </a:xfrm>
          <a:prstGeom prst="rect">
            <a:avLst/>
          </a:prstGeom>
        </p:spPr>
        <p:txBody>
          <a:bodyPr vert="horz" anchor="ctr">
            <a:normAutofit fontScale="77500" lnSpcReduction="20000"/>
          </a:bodyPr>
          <a:lstStyle>
            <a:lvl1pPr algn="l" rtl="0" eaLnBrk="1" latinLnBrk="0" hangingPunct="1">
              <a:spcBef>
                <a:spcPct val="0"/>
              </a:spcBef>
              <a:buNone/>
              <a:defRPr sz="4400" kern="1200" cap="all" baseline="0">
                <a:solidFill>
                  <a:schemeClr val="tx2"/>
                </a:solidFill>
                <a:latin typeface="+mj-lt"/>
                <a:ea typeface="+mj-ea"/>
                <a:cs typeface="+mj-cs"/>
              </a:defRPr>
            </a:lvl1pPr>
          </a:lstStyle>
          <a:p>
            <a:pPr algn="ctr"/>
            <a:r>
              <a:rPr lang="fr-FR" sz="4000" dirty="0"/>
              <a:t>Structure et Fonctionnement des</a:t>
            </a:r>
          </a:p>
          <a:p>
            <a:pPr algn="ctr"/>
            <a:r>
              <a:rPr lang="fr-FR" sz="4000" dirty="0"/>
              <a:t>Ordinateurs</a:t>
            </a:r>
          </a:p>
        </p:txBody>
      </p:sp>
      <p:sp>
        <p:nvSpPr>
          <p:cNvPr id="8" name="Rectangle 2"/>
          <p:cNvSpPr txBox="1">
            <a:spLocks/>
          </p:cNvSpPr>
          <p:nvPr/>
        </p:nvSpPr>
        <p:spPr>
          <a:xfrm>
            <a:off x="0" y="4555685"/>
            <a:ext cx="2195736" cy="514350"/>
          </a:xfrm>
          <a:prstGeom prst="rect">
            <a:avLst/>
          </a:prstGeom>
        </p:spPr>
        <p:txBody>
          <a:bodyPr vert="horz" anchor="ctr">
            <a:noAutofit/>
          </a:bodyPr>
          <a:lstStyle>
            <a:lvl1pPr marL="0" indent="0" algn="l" rtl="0" eaLnBrk="1" latinLnBrk="0" hangingPunct="1">
              <a:spcBef>
                <a:spcPts val="700"/>
              </a:spcBef>
              <a:buClr>
                <a:schemeClr val="accent2"/>
              </a:buClr>
              <a:buSzPct val="60000"/>
              <a:buFont typeface="Wingdings"/>
              <a:buNone/>
              <a:defRPr sz="2600" kern="1200">
                <a:solidFill>
                  <a:srgbClr val="FFFFFF"/>
                </a:solidFill>
                <a:latin typeface="+mn-lt"/>
                <a:ea typeface="+mn-ea"/>
                <a:cs typeface="+mn-cs"/>
              </a:defRPr>
            </a:lvl1pPr>
            <a:lvl2pPr marL="457200" indent="0" algn="ctr" rtl="0" eaLnBrk="1" latinLnBrk="0" hangingPunct="1">
              <a:spcBef>
                <a:spcPts val="550"/>
              </a:spcBef>
              <a:buClr>
                <a:schemeClr val="accent1"/>
              </a:buClr>
              <a:buSzPct val="70000"/>
              <a:buFont typeface="Wingdings 2"/>
              <a:buNone/>
              <a:defRPr sz="2600" kern="1200">
                <a:solidFill>
                  <a:schemeClr val="tx1"/>
                </a:solidFill>
                <a:latin typeface="+mn-lt"/>
                <a:ea typeface="+mn-ea"/>
                <a:cs typeface="+mn-cs"/>
              </a:defRPr>
            </a:lvl2pPr>
            <a:lvl3pPr marL="914400" indent="0" algn="ctr" rtl="0" eaLnBrk="1" latinLnBrk="0" hangingPunct="1">
              <a:spcBef>
                <a:spcPts val="500"/>
              </a:spcBef>
              <a:buClr>
                <a:schemeClr val="accent2"/>
              </a:buClr>
              <a:buSzPct val="75000"/>
              <a:buFont typeface="Wingdings"/>
              <a:buNone/>
              <a:defRPr sz="2300" kern="1200">
                <a:solidFill>
                  <a:schemeClr val="tx1"/>
                </a:solidFill>
                <a:latin typeface="+mn-lt"/>
                <a:ea typeface="+mn-ea"/>
                <a:cs typeface="+mn-cs"/>
              </a:defRPr>
            </a:lvl3pPr>
            <a:lvl4pPr marL="1371600" indent="0" algn="ctr" rtl="0" eaLnBrk="1" latinLnBrk="0" hangingPunct="1">
              <a:spcBef>
                <a:spcPts val="400"/>
              </a:spcBef>
              <a:buClr>
                <a:schemeClr val="accent3"/>
              </a:buClr>
              <a:buSzPct val="75000"/>
              <a:buFont typeface="Wingdings"/>
              <a:buNone/>
              <a:defRPr sz="2000" kern="1200">
                <a:solidFill>
                  <a:schemeClr val="tx1"/>
                </a:solidFill>
                <a:latin typeface="+mn-lt"/>
                <a:ea typeface="+mn-ea"/>
                <a:cs typeface="+mn-cs"/>
              </a:defRPr>
            </a:lvl4pPr>
            <a:lvl5pPr marL="1828800" indent="0" algn="ctr" rtl="0" eaLnBrk="1" latinLnBrk="0" hangingPunct="1">
              <a:spcBef>
                <a:spcPts val="400"/>
              </a:spcBef>
              <a:buClr>
                <a:schemeClr val="accent4"/>
              </a:buClr>
              <a:buSzPct val="65000"/>
              <a:buFont typeface="Wingdings"/>
              <a:buNone/>
              <a:defRPr sz="2000" kern="1200">
                <a:solidFill>
                  <a:schemeClr val="tx1"/>
                </a:solidFill>
                <a:latin typeface="+mn-lt"/>
                <a:ea typeface="+mn-ea"/>
                <a:cs typeface="+mn-cs"/>
              </a:defRPr>
            </a:lvl5pPr>
            <a:lvl6pPr marL="2286000" indent="0" algn="ctr" rtl="0" eaLnBrk="1" latinLnBrk="0" hangingPunct="1">
              <a:spcBef>
                <a:spcPct val="20000"/>
              </a:spcBef>
              <a:buClr>
                <a:schemeClr val="accent1"/>
              </a:buClr>
              <a:buFont typeface="Wingdings"/>
              <a:buNone/>
              <a:defRPr sz="1800" kern="1200" baseline="0">
                <a:solidFill>
                  <a:schemeClr val="tx1"/>
                </a:solidFill>
                <a:latin typeface="+mn-lt"/>
                <a:ea typeface="+mn-ea"/>
                <a:cs typeface="+mn-cs"/>
              </a:defRPr>
            </a:lvl6pPr>
            <a:lvl7pPr marL="2743200" indent="0" algn="ctr" rtl="0" eaLnBrk="1" latinLnBrk="0" hangingPunct="1">
              <a:spcBef>
                <a:spcPct val="20000"/>
              </a:spcBef>
              <a:buClr>
                <a:schemeClr val="accent2"/>
              </a:buClr>
              <a:buFont typeface="Wingdings"/>
              <a:buNone/>
              <a:defRPr sz="1800" kern="1200" baseline="0">
                <a:solidFill>
                  <a:schemeClr val="tx1"/>
                </a:solidFill>
                <a:latin typeface="+mn-lt"/>
                <a:ea typeface="+mn-ea"/>
                <a:cs typeface="+mn-cs"/>
              </a:defRPr>
            </a:lvl7pPr>
            <a:lvl8pPr marL="3200400" indent="0" algn="ctr" rtl="0" eaLnBrk="1" latinLnBrk="0" hangingPunct="1">
              <a:spcBef>
                <a:spcPct val="20000"/>
              </a:spcBef>
              <a:buClr>
                <a:schemeClr val="accent3"/>
              </a:buClr>
              <a:buFont typeface="Wingdings"/>
              <a:buNone/>
              <a:defRPr sz="1800" kern="1200" baseline="0">
                <a:solidFill>
                  <a:schemeClr val="tx1"/>
                </a:solidFill>
                <a:latin typeface="+mn-lt"/>
                <a:ea typeface="+mn-ea"/>
                <a:cs typeface="+mn-cs"/>
              </a:defRPr>
            </a:lvl8pPr>
            <a:lvl9pPr marL="3657600" indent="0" algn="ctr" rtl="0" eaLnBrk="1" latinLnBrk="0" hangingPunct="1">
              <a:spcBef>
                <a:spcPct val="20000"/>
              </a:spcBef>
              <a:buClr>
                <a:schemeClr val="accent4"/>
              </a:buClr>
              <a:buFont typeface="Wingdings"/>
              <a:buNone/>
              <a:defRPr sz="1800" kern="1200" baseline="0">
                <a:solidFill>
                  <a:schemeClr val="tx1"/>
                </a:solidFill>
                <a:latin typeface="+mn-lt"/>
                <a:ea typeface="+mn-ea"/>
                <a:cs typeface="+mn-cs"/>
              </a:defRPr>
            </a:lvl9pPr>
          </a:lstStyle>
          <a:p>
            <a:pPr algn="r"/>
            <a:r>
              <a:rPr lang="fr-FR" sz="1400" dirty="0"/>
              <a:t>	</a:t>
            </a:r>
            <a:r>
              <a:rPr lang="fr-FR" sz="1400" dirty="0" smtClean="0"/>
              <a:t>Pour la filière :</a:t>
            </a:r>
            <a:endParaRPr lang="fr-FR" sz="1400" dirty="0"/>
          </a:p>
        </p:txBody>
      </p:sp>
      <p:pic>
        <p:nvPicPr>
          <p:cNvPr id="17" name="Picture 10" descr="http://upload.wikimedia.org/wikipedia/fr/f/f6/Ehtp.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28384" y="4539109"/>
            <a:ext cx="1115616" cy="51435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e 8"/>
          <p:cNvGrpSpPr/>
          <p:nvPr/>
        </p:nvGrpSpPr>
        <p:grpSpPr>
          <a:xfrm>
            <a:off x="2051720" y="915566"/>
            <a:ext cx="5040560" cy="2448272"/>
            <a:chOff x="3108041" y="858986"/>
            <a:chExt cx="6000463" cy="3996472"/>
          </a:xfrm>
        </p:grpSpPr>
        <p:grpSp>
          <p:nvGrpSpPr>
            <p:cNvPr id="10" name="Groupe 9"/>
            <p:cNvGrpSpPr/>
            <p:nvPr/>
          </p:nvGrpSpPr>
          <p:grpSpPr>
            <a:xfrm>
              <a:off x="3108041" y="858986"/>
              <a:ext cx="6000463" cy="3996472"/>
              <a:chOff x="3131840" y="858986"/>
              <a:chExt cx="6000463" cy="3996472"/>
            </a:xfrm>
          </p:grpSpPr>
          <p:pic>
            <p:nvPicPr>
              <p:cNvPr id="12"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1840" y="858986"/>
                <a:ext cx="6000463" cy="3996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ZoneTexte 12"/>
              <p:cNvSpPr txBox="1"/>
              <p:nvPr/>
            </p:nvSpPr>
            <p:spPr>
              <a:xfrm>
                <a:off x="4031368" y="3057370"/>
                <a:ext cx="540060" cy="369332"/>
              </a:xfrm>
              <a:prstGeom prst="rect">
                <a:avLst/>
              </a:prstGeom>
              <a:noFill/>
              <a:ln w="28575">
                <a:solidFill>
                  <a:srgbClr val="7030A0"/>
                </a:solidFill>
                <a:prstDash val="sysDash"/>
              </a:ln>
            </p:spPr>
            <p:style>
              <a:lnRef idx="2">
                <a:schemeClr val="accent2"/>
              </a:lnRef>
              <a:fillRef idx="1">
                <a:schemeClr val="lt1"/>
              </a:fillRef>
              <a:effectRef idx="0">
                <a:schemeClr val="accent2"/>
              </a:effectRef>
              <a:fontRef idx="minor">
                <a:schemeClr val="dk1"/>
              </a:fontRef>
            </p:style>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endParaRPr lang="fr-FR"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grpSp>
        <p:sp>
          <p:nvSpPr>
            <p:cNvPr id="11" name="ZoneTexte 10"/>
            <p:cNvSpPr txBox="1"/>
            <p:nvPr/>
          </p:nvSpPr>
          <p:spPr>
            <a:xfrm>
              <a:off x="3468081" y="3081258"/>
              <a:ext cx="540060" cy="369332"/>
            </a:xfrm>
            <a:prstGeom prst="rect">
              <a:avLst/>
            </a:prstGeom>
            <a:noFill/>
            <a:ln w="28575">
              <a:prstDash val="sysDash"/>
            </a:ln>
          </p:spPr>
          <p:style>
            <a:lnRef idx="2">
              <a:schemeClr val="accent2"/>
            </a:lnRef>
            <a:fillRef idx="1">
              <a:schemeClr val="lt1"/>
            </a:fillRef>
            <a:effectRef idx="0">
              <a:schemeClr val="accent2"/>
            </a:effectRef>
            <a:fontRef idx="minor">
              <a:schemeClr val="dk1"/>
            </a:fontRef>
          </p:style>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endParaRPr lang="fr-FR"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Composants d’un PC</a:t>
            </a:r>
            <a:endParaRPr lang="fr-FR" dirty="0"/>
          </a:p>
        </p:txBody>
      </p:sp>
      <p:sp>
        <p:nvSpPr>
          <p:cNvPr id="4" name="Espace réservé du contenu 3"/>
          <p:cNvSpPr>
            <a:spLocks noGrp="1"/>
          </p:cNvSpPr>
          <p:nvPr>
            <p:ph sz="quarter" idx="1"/>
          </p:nvPr>
        </p:nvSpPr>
        <p:spPr>
          <a:xfrm>
            <a:off x="3347864" y="843557"/>
            <a:ext cx="5796136" cy="4014193"/>
          </a:xfrm>
        </p:spPr>
        <p:txBody>
          <a:bodyPr>
            <a:normAutofit fontScale="92500" lnSpcReduction="20000"/>
          </a:bodyPr>
          <a:lstStyle/>
          <a:p>
            <a:pPr marL="45720" indent="0">
              <a:buNone/>
            </a:pPr>
            <a:r>
              <a:rPr lang="fr-FR" b="1" dirty="0" smtClean="0"/>
              <a:t>2. Bus des adresses </a:t>
            </a:r>
            <a:r>
              <a:rPr lang="fr-FR" dirty="0" smtClean="0"/>
              <a:t>:</a:t>
            </a:r>
          </a:p>
          <a:p>
            <a:pPr marL="502920" indent="-457200"/>
            <a:r>
              <a:rPr lang="fr-FR" dirty="0"/>
              <a:t>La mémoire est composée de nombreuses cases </a:t>
            </a:r>
            <a:r>
              <a:rPr lang="fr-FR" dirty="0" smtClean="0"/>
              <a:t>mémoires, et chaque </a:t>
            </a:r>
            <a:r>
              <a:rPr lang="fr-FR" dirty="0"/>
              <a:t>case est repérée par une </a:t>
            </a:r>
            <a:r>
              <a:rPr lang="fr-FR" dirty="0" smtClean="0"/>
              <a:t>adresse, que le </a:t>
            </a:r>
            <a:r>
              <a:rPr lang="fr-FR" dirty="0"/>
              <a:t>microprocesseur met </a:t>
            </a:r>
            <a:r>
              <a:rPr lang="fr-FR" dirty="0" smtClean="0"/>
              <a:t>sur </a:t>
            </a:r>
            <a:r>
              <a:rPr lang="fr-FR" dirty="0"/>
              <a:t>le bus des adresses </a:t>
            </a:r>
            <a:r>
              <a:rPr lang="fr-FR" dirty="0" smtClean="0"/>
              <a:t>lorsqu’il veut</a:t>
            </a:r>
            <a:r>
              <a:rPr lang="fr-FR" dirty="0"/>
              <a:t>, par exemple, lire une </a:t>
            </a:r>
            <a:r>
              <a:rPr lang="fr-FR" dirty="0" smtClean="0"/>
              <a:t>case.</a:t>
            </a:r>
          </a:p>
          <a:p>
            <a:pPr marL="502920" indent="-457200"/>
            <a:r>
              <a:rPr lang="fr-FR" dirty="0" smtClean="0"/>
              <a:t>La </a:t>
            </a:r>
            <a:r>
              <a:rPr lang="fr-FR" dirty="0"/>
              <a:t>case mémoire reconnaît alors son adresse et met sur le bus </a:t>
            </a:r>
            <a:r>
              <a:rPr lang="fr-FR" dirty="0" smtClean="0"/>
              <a:t>de données </a:t>
            </a:r>
            <a:r>
              <a:rPr lang="fr-FR" dirty="0"/>
              <a:t>son contenu</a:t>
            </a:r>
            <a:r>
              <a:rPr lang="fr-FR" dirty="0" smtClean="0"/>
              <a:t>.</a:t>
            </a:r>
          </a:p>
        </p:txBody>
      </p:sp>
      <p:sp>
        <p:nvSpPr>
          <p:cNvPr id="6"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b="0" dirty="0" smtClean="0"/>
              <a:t>1. L’unité centrale &gt;</a:t>
            </a:r>
            <a:r>
              <a:rPr lang="fr-FR" sz="2400" b="0" dirty="0" smtClean="0"/>
              <a:t> </a:t>
            </a:r>
            <a:r>
              <a:rPr lang="fr-FR" sz="2400" dirty="0" smtClean="0"/>
              <a:t>1. La carte mère (BUS)</a:t>
            </a:r>
            <a:endParaRPr lang="fr-FR" sz="2400" dirty="0"/>
          </a:p>
        </p:txBody>
      </p:sp>
      <p:pic>
        <p:nvPicPr>
          <p:cNvPr id="1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843558"/>
            <a:ext cx="3347864" cy="4032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Espace réservé du pied de page 2"/>
          <p:cNvSpPr>
            <a:spLocks noGrp="1"/>
          </p:cNvSpPr>
          <p:nvPr>
            <p:ph type="ftr" sz="quarter" idx="11"/>
          </p:nvPr>
        </p:nvSpPr>
        <p:spPr>
          <a:xfrm>
            <a:off x="683568" y="4876006"/>
            <a:ext cx="8460432" cy="273844"/>
          </a:xfrm>
        </p:spPr>
        <p:txBody>
          <a:bodyPr/>
          <a:lstStyle/>
          <a:p>
            <a:r>
              <a:rPr lang="fr-FR" noProof="0" dirty="0" smtClean="0"/>
              <a:t>- Structure et Fonctionnement des ordinateurs -</a:t>
            </a:r>
            <a:endParaRPr lang="fr-FR" noProof="0" dirty="0"/>
          </a:p>
        </p:txBody>
      </p:sp>
    </p:spTree>
    <p:extLst>
      <p:ext uri="{BB962C8B-B14F-4D97-AF65-F5344CB8AC3E}">
        <p14:creationId xmlns:p14="http://schemas.microsoft.com/office/powerpoint/2010/main" val="14893885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2000" dirty="0" smtClean="0">
                <a:solidFill>
                  <a:srgbClr val="775F55"/>
                </a:solidFill>
              </a:rPr>
              <a:t>Première partie </a:t>
            </a:r>
            <a:r>
              <a:rPr lang="fr-FR" sz="2000" dirty="0">
                <a:solidFill>
                  <a:srgbClr val="775F55"/>
                </a:solidFill>
              </a:rPr>
              <a:t>/ </a:t>
            </a:r>
            <a:r>
              <a:rPr lang="fr-FR" sz="2000" dirty="0" smtClean="0">
                <a:solidFill>
                  <a:srgbClr val="775F55"/>
                </a:solidFill>
              </a:rPr>
              <a:t>3. Représentations de l'information</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p:txBody>
          <a:bodyPr>
            <a:normAutofit/>
          </a:bodyPr>
          <a:lstStyle/>
          <a:p>
            <a:r>
              <a:rPr lang="fr-FR" dirty="0" smtClean="0"/>
              <a:t>Exemple :</a:t>
            </a:r>
          </a:p>
          <a:p>
            <a:pPr marL="365760" lvl="1" indent="0">
              <a:buNone/>
            </a:pPr>
            <a:r>
              <a:rPr lang="de-DE" dirty="0" smtClean="0"/>
              <a:t>101,101</a:t>
            </a:r>
            <a:r>
              <a:rPr lang="de-DE" baseline="-25000" dirty="0" smtClean="0"/>
              <a:t>(2)</a:t>
            </a:r>
            <a:r>
              <a:rPr lang="de-DE" dirty="0" smtClean="0"/>
              <a:t> 	= </a:t>
            </a:r>
            <a:r>
              <a:rPr lang="de-DE" dirty="0"/>
              <a:t>?</a:t>
            </a:r>
            <a:r>
              <a:rPr lang="de-DE" baseline="-25000" dirty="0"/>
              <a:t> (10)</a:t>
            </a:r>
            <a:endParaRPr lang="de-DE" dirty="0" smtClean="0"/>
          </a:p>
          <a:p>
            <a:pPr marL="365760" lvl="1" indent="0">
              <a:buNone/>
            </a:pPr>
            <a:r>
              <a:rPr lang="de-DE" dirty="0"/>
              <a:t>	</a:t>
            </a:r>
            <a:r>
              <a:rPr lang="de-DE" dirty="0" smtClean="0"/>
              <a:t>	= 1 </a:t>
            </a:r>
            <a:r>
              <a:rPr lang="de-DE" dirty="0"/>
              <a:t>x </a:t>
            </a:r>
            <a:r>
              <a:rPr lang="de-DE" dirty="0" smtClean="0"/>
              <a:t>2</a:t>
            </a:r>
            <a:r>
              <a:rPr lang="de-DE" baseline="30000" dirty="0" smtClean="0"/>
              <a:t>2</a:t>
            </a:r>
            <a:r>
              <a:rPr lang="de-DE" dirty="0" smtClean="0"/>
              <a:t> </a:t>
            </a:r>
            <a:r>
              <a:rPr lang="de-DE" dirty="0"/>
              <a:t>+ 0 x </a:t>
            </a:r>
            <a:r>
              <a:rPr lang="de-DE" dirty="0" smtClean="0"/>
              <a:t>2</a:t>
            </a:r>
            <a:r>
              <a:rPr lang="de-DE" baseline="30000" dirty="0" smtClean="0"/>
              <a:t>1</a:t>
            </a:r>
            <a:r>
              <a:rPr lang="de-DE" dirty="0" smtClean="0"/>
              <a:t> </a:t>
            </a:r>
            <a:r>
              <a:rPr lang="de-DE" dirty="0"/>
              <a:t>+ 1 x </a:t>
            </a:r>
            <a:r>
              <a:rPr lang="de-DE" dirty="0" smtClean="0"/>
              <a:t>2</a:t>
            </a:r>
            <a:r>
              <a:rPr lang="de-DE" baseline="30000" dirty="0" smtClean="0"/>
              <a:t>0</a:t>
            </a:r>
            <a:r>
              <a:rPr lang="de-DE" dirty="0" smtClean="0"/>
              <a:t> </a:t>
            </a:r>
            <a:r>
              <a:rPr lang="de-DE" dirty="0"/>
              <a:t>+ 1 x </a:t>
            </a:r>
            <a:r>
              <a:rPr lang="de-DE" dirty="0" smtClean="0"/>
              <a:t>2</a:t>
            </a:r>
            <a:r>
              <a:rPr lang="de-DE" baseline="30000" dirty="0" smtClean="0"/>
              <a:t>-1 </a:t>
            </a:r>
            <a:r>
              <a:rPr lang="de-DE" dirty="0" smtClean="0"/>
              <a:t>+ </a:t>
            </a:r>
            <a:r>
              <a:rPr lang="de-DE" dirty="0"/>
              <a:t>0 x </a:t>
            </a:r>
            <a:r>
              <a:rPr lang="de-DE" dirty="0" smtClean="0"/>
              <a:t>2</a:t>
            </a:r>
            <a:r>
              <a:rPr lang="de-DE" baseline="30000" dirty="0" smtClean="0"/>
              <a:t>-2</a:t>
            </a:r>
            <a:r>
              <a:rPr lang="de-DE" dirty="0" smtClean="0"/>
              <a:t> </a:t>
            </a:r>
            <a:r>
              <a:rPr lang="de-DE" dirty="0"/>
              <a:t>+ 1 x </a:t>
            </a:r>
            <a:r>
              <a:rPr lang="de-DE" dirty="0" smtClean="0"/>
              <a:t>2</a:t>
            </a:r>
            <a:r>
              <a:rPr lang="de-DE" baseline="30000" dirty="0" smtClean="0"/>
              <a:t>-3</a:t>
            </a:r>
            <a:endParaRPr lang="de-DE" dirty="0"/>
          </a:p>
          <a:p>
            <a:pPr marL="365760" lvl="1" indent="0">
              <a:buNone/>
            </a:pPr>
            <a:r>
              <a:rPr lang="de-DE" dirty="0" smtClean="0"/>
              <a:t>		= </a:t>
            </a:r>
            <a:r>
              <a:rPr lang="de-DE" dirty="0"/>
              <a:t>4 + 1 + 0,5 + 0,125 = 5,625</a:t>
            </a:r>
          </a:p>
          <a:p>
            <a:pPr marL="365760" lvl="1" indent="0">
              <a:buNone/>
            </a:pPr>
            <a:r>
              <a:rPr lang="de-DE" dirty="0" smtClean="0"/>
              <a:t>AB,4E</a:t>
            </a:r>
            <a:r>
              <a:rPr lang="de-DE" baseline="-25000" dirty="0" smtClean="0"/>
              <a:t> (16)</a:t>
            </a:r>
            <a:r>
              <a:rPr lang="de-DE" dirty="0" smtClean="0"/>
              <a:t> 	</a:t>
            </a:r>
            <a:r>
              <a:rPr lang="de-DE" dirty="0"/>
              <a:t>= ?</a:t>
            </a:r>
            <a:r>
              <a:rPr lang="de-DE" baseline="-25000" dirty="0"/>
              <a:t> (10)</a:t>
            </a:r>
            <a:endParaRPr lang="de-DE" dirty="0"/>
          </a:p>
          <a:p>
            <a:pPr marL="365760" lvl="1" indent="0">
              <a:buNone/>
            </a:pPr>
            <a:r>
              <a:rPr lang="de-DE" dirty="0" smtClean="0"/>
              <a:t>		= </a:t>
            </a:r>
            <a:r>
              <a:rPr lang="de-DE" dirty="0"/>
              <a:t>10 x 16</a:t>
            </a:r>
            <a:r>
              <a:rPr lang="de-DE" baseline="30000" dirty="0"/>
              <a:t>1</a:t>
            </a:r>
            <a:r>
              <a:rPr lang="de-DE" dirty="0"/>
              <a:t> + 11 x </a:t>
            </a:r>
            <a:r>
              <a:rPr lang="de-DE" dirty="0" smtClean="0"/>
              <a:t>16</a:t>
            </a:r>
            <a:r>
              <a:rPr lang="de-DE" baseline="30000" dirty="0" smtClean="0"/>
              <a:t>0</a:t>
            </a:r>
            <a:r>
              <a:rPr lang="de-DE" dirty="0" smtClean="0"/>
              <a:t> </a:t>
            </a:r>
            <a:r>
              <a:rPr lang="de-DE" dirty="0"/>
              <a:t>+ 4 x </a:t>
            </a:r>
            <a:r>
              <a:rPr lang="de-DE" dirty="0" smtClean="0"/>
              <a:t>16</a:t>
            </a:r>
            <a:r>
              <a:rPr lang="de-DE" baseline="30000" dirty="0" smtClean="0"/>
              <a:t>-1</a:t>
            </a:r>
            <a:r>
              <a:rPr lang="de-DE" dirty="0" smtClean="0"/>
              <a:t> </a:t>
            </a:r>
            <a:r>
              <a:rPr lang="de-DE" dirty="0"/>
              <a:t>+ 14 x </a:t>
            </a:r>
            <a:r>
              <a:rPr lang="de-DE" dirty="0" smtClean="0"/>
              <a:t>16</a:t>
            </a:r>
            <a:r>
              <a:rPr lang="de-DE" baseline="30000" dirty="0" smtClean="0"/>
              <a:t>-2</a:t>
            </a:r>
            <a:endParaRPr lang="de-DE" dirty="0"/>
          </a:p>
          <a:p>
            <a:pPr marL="365760" lvl="1" indent="0">
              <a:buNone/>
            </a:pPr>
            <a:r>
              <a:rPr lang="de-DE" dirty="0"/>
              <a:t>		= 160 + 11 + 4 x 0,0625 + 14 x 0,00390625</a:t>
            </a:r>
          </a:p>
          <a:p>
            <a:pPr marL="365760" lvl="1" indent="0">
              <a:buNone/>
            </a:pPr>
            <a:r>
              <a:rPr lang="de-DE" dirty="0" smtClean="0"/>
              <a:t>		= </a:t>
            </a:r>
            <a:r>
              <a:rPr lang="de-DE" dirty="0"/>
              <a:t>171,3046875</a:t>
            </a:r>
            <a:endParaRPr lang="fr-FR" dirty="0"/>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1800" b="0" dirty="0" smtClean="0"/>
              <a:t>4. Changement de base &gt; 3. nombre réel à virgule fixe &gt;</a:t>
            </a:r>
            <a:r>
              <a:rPr lang="fr-FR" sz="2000" b="0" dirty="0" smtClean="0"/>
              <a:t> </a:t>
            </a:r>
            <a:r>
              <a:rPr lang="fr-FR" sz="2000" dirty="0" smtClean="0"/>
              <a:t>1. b vers 10</a:t>
            </a:r>
            <a:endParaRPr lang="fr-FR" sz="2000" dirty="0"/>
          </a:p>
        </p:txBody>
      </p:sp>
    </p:spTree>
    <p:extLst>
      <p:ext uri="{BB962C8B-B14F-4D97-AF65-F5344CB8AC3E}">
        <p14:creationId xmlns:p14="http://schemas.microsoft.com/office/powerpoint/2010/main" val="263494013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2000" dirty="0" smtClean="0">
                <a:solidFill>
                  <a:srgbClr val="775F55"/>
                </a:solidFill>
              </a:rPr>
              <a:t>Première partie </a:t>
            </a:r>
            <a:r>
              <a:rPr lang="fr-FR" sz="2000" dirty="0">
                <a:solidFill>
                  <a:srgbClr val="775F55"/>
                </a:solidFill>
              </a:rPr>
              <a:t>/ </a:t>
            </a:r>
            <a:r>
              <a:rPr lang="fr-FR" sz="2000" dirty="0" smtClean="0">
                <a:solidFill>
                  <a:srgbClr val="775F55"/>
                </a:solidFill>
              </a:rPr>
              <a:t>3. Représentations de l'information</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p:txBody>
          <a:bodyPr>
            <a:normAutofit fontScale="77500" lnSpcReduction="20000"/>
          </a:bodyPr>
          <a:lstStyle/>
          <a:p>
            <a:r>
              <a:rPr lang="fr-FR" dirty="0"/>
              <a:t>Pour la partie </a:t>
            </a:r>
            <a:r>
              <a:rPr lang="fr-FR" dirty="0" smtClean="0"/>
              <a:t>entière :</a:t>
            </a:r>
            <a:endParaRPr lang="fr-FR" dirty="0"/>
          </a:p>
          <a:p>
            <a:pPr lvl="1"/>
            <a:r>
              <a:rPr lang="fr-FR" dirty="0" smtClean="0"/>
              <a:t>Utiliser </a:t>
            </a:r>
            <a:r>
              <a:rPr lang="fr-FR" dirty="0"/>
              <a:t>la méthode de la division entière comme pour les entiers</a:t>
            </a:r>
          </a:p>
          <a:p>
            <a:r>
              <a:rPr lang="fr-FR" dirty="0" smtClean="0"/>
              <a:t>Pour </a:t>
            </a:r>
            <a:r>
              <a:rPr lang="fr-FR" dirty="0"/>
              <a:t>la partie </a:t>
            </a:r>
            <a:r>
              <a:rPr lang="fr-FR" dirty="0" smtClean="0"/>
              <a:t>fractionnaire :</a:t>
            </a:r>
            <a:endParaRPr lang="fr-FR" dirty="0"/>
          </a:p>
          <a:p>
            <a:pPr lvl="1"/>
            <a:r>
              <a:rPr lang="fr-FR" dirty="0" smtClean="0"/>
              <a:t>Multiplier </a:t>
            </a:r>
            <a:r>
              <a:rPr lang="fr-FR" dirty="0"/>
              <a:t>la partie fractionnaire par B</a:t>
            </a:r>
          </a:p>
          <a:p>
            <a:pPr lvl="1"/>
            <a:r>
              <a:rPr lang="fr-FR" dirty="0" smtClean="0"/>
              <a:t>Noter </a:t>
            </a:r>
            <a:r>
              <a:rPr lang="fr-FR" dirty="0"/>
              <a:t>la partie entière obtenue</a:t>
            </a:r>
          </a:p>
          <a:p>
            <a:pPr lvl="1"/>
            <a:r>
              <a:rPr lang="fr-FR" dirty="0" smtClean="0"/>
              <a:t>Recommencer </a:t>
            </a:r>
            <a:r>
              <a:rPr lang="fr-FR" dirty="0"/>
              <a:t>cette opération avec la partie fractionnaire </a:t>
            </a:r>
            <a:r>
              <a:rPr lang="fr-FR" dirty="0" smtClean="0"/>
              <a:t>du résultat </a:t>
            </a:r>
            <a:r>
              <a:rPr lang="fr-FR" dirty="0"/>
              <a:t>et ainsi de suite</a:t>
            </a:r>
          </a:p>
          <a:p>
            <a:pPr lvl="1"/>
            <a:r>
              <a:rPr lang="fr-FR" dirty="0" smtClean="0"/>
              <a:t>Arrêter </a:t>
            </a:r>
            <a:r>
              <a:rPr lang="fr-FR" dirty="0"/>
              <a:t>quand la partie fractionnaire est </a:t>
            </a:r>
            <a:r>
              <a:rPr lang="fr-FR" dirty="0" smtClean="0"/>
              <a:t>nulle ou </a:t>
            </a:r>
            <a:r>
              <a:rPr lang="fr-FR" dirty="0"/>
              <a:t>quand la précision souhaitée est </a:t>
            </a:r>
            <a:r>
              <a:rPr lang="fr-FR" dirty="0" smtClean="0"/>
              <a:t>atteinte (Car </a:t>
            </a:r>
            <a:r>
              <a:rPr lang="fr-FR" dirty="0"/>
              <a:t>on ne peut pas toujours obtenir une conversion en un nombre fini </a:t>
            </a:r>
            <a:r>
              <a:rPr lang="fr-FR" dirty="0" smtClean="0"/>
              <a:t>de chiffres </a:t>
            </a:r>
            <a:r>
              <a:rPr lang="fr-FR" dirty="0"/>
              <a:t>pour la partie </a:t>
            </a:r>
            <a:r>
              <a:rPr lang="fr-FR" dirty="0" smtClean="0"/>
              <a:t>fractionnaire)</a:t>
            </a:r>
            <a:endParaRPr lang="fr-FR" dirty="0"/>
          </a:p>
          <a:p>
            <a:pPr lvl="1"/>
            <a:r>
              <a:rPr lang="fr-FR" dirty="0" smtClean="0"/>
              <a:t>La </a:t>
            </a:r>
            <a:r>
              <a:rPr lang="fr-FR" dirty="0"/>
              <a:t>partie fractionnaire dans la base B est la concaténation </a:t>
            </a:r>
            <a:r>
              <a:rPr lang="fr-FR" dirty="0" smtClean="0"/>
              <a:t>des parties </a:t>
            </a:r>
            <a:r>
              <a:rPr lang="fr-FR" dirty="0"/>
              <a:t>entières obtenues dans l'ordre de leur calcul</a:t>
            </a:r>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1800" b="0" dirty="0" smtClean="0"/>
              <a:t>4. Changement de base &gt; 3. nombre réel à virgule fixe &gt;</a:t>
            </a:r>
            <a:r>
              <a:rPr lang="fr-FR" sz="2000" b="0" dirty="0" smtClean="0"/>
              <a:t> </a:t>
            </a:r>
            <a:r>
              <a:rPr lang="fr-FR" sz="2000" dirty="0" smtClean="0"/>
              <a:t>2. 10 vers b</a:t>
            </a:r>
            <a:endParaRPr lang="fr-FR" sz="2000" dirty="0"/>
          </a:p>
        </p:txBody>
      </p:sp>
    </p:spTree>
    <p:extLst>
      <p:ext uri="{BB962C8B-B14F-4D97-AF65-F5344CB8AC3E}">
        <p14:creationId xmlns:p14="http://schemas.microsoft.com/office/powerpoint/2010/main" val="304463328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2000" dirty="0" smtClean="0">
                <a:solidFill>
                  <a:srgbClr val="775F55"/>
                </a:solidFill>
              </a:rPr>
              <a:t>Première partie </a:t>
            </a:r>
            <a:r>
              <a:rPr lang="fr-FR" sz="2000" dirty="0">
                <a:solidFill>
                  <a:srgbClr val="775F55"/>
                </a:solidFill>
              </a:rPr>
              <a:t>/ </a:t>
            </a:r>
            <a:r>
              <a:rPr lang="fr-FR" sz="2000" dirty="0" smtClean="0">
                <a:solidFill>
                  <a:srgbClr val="775F55"/>
                </a:solidFill>
              </a:rPr>
              <a:t>3. Représentations de l'information</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p:txBody>
          <a:bodyPr>
            <a:normAutofit fontScale="85000" lnSpcReduction="20000"/>
          </a:bodyPr>
          <a:lstStyle/>
          <a:p>
            <a:r>
              <a:rPr lang="fr-FR" dirty="0" smtClean="0"/>
              <a:t>Exemple :</a:t>
            </a:r>
          </a:p>
          <a:p>
            <a:pPr marL="365760" lvl="1" indent="0">
              <a:buNone/>
            </a:pPr>
            <a:r>
              <a:rPr lang="fr-FR" dirty="0" smtClean="0"/>
              <a:t>12,6875 	= ?</a:t>
            </a:r>
            <a:r>
              <a:rPr lang="fr-FR" baseline="-25000" dirty="0" smtClean="0"/>
              <a:t>(2)</a:t>
            </a:r>
          </a:p>
          <a:p>
            <a:pPr marL="365760" lvl="1" indent="0">
              <a:buNone/>
            </a:pPr>
            <a:r>
              <a:rPr lang="fr-FR" dirty="0" smtClean="0"/>
              <a:t>Conversion de </a:t>
            </a:r>
            <a:r>
              <a:rPr lang="fr-FR" dirty="0"/>
              <a:t>l</a:t>
            </a:r>
            <a:r>
              <a:rPr lang="fr-FR" dirty="0" smtClean="0"/>
              <a:t>a </a:t>
            </a:r>
            <a:r>
              <a:rPr lang="fr-FR" dirty="0"/>
              <a:t>partie </a:t>
            </a:r>
            <a:r>
              <a:rPr lang="fr-FR" dirty="0" smtClean="0"/>
              <a:t>entière :</a:t>
            </a:r>
          </a:p>
          <a:p>
            <a:pPr marL="365760" lvl="1" indent="0">
              <a:buNone/>
            </a:pPr>
            <a:r>
              <a:rPr lang="fr-FR" dirty="0" smtClean="0"/>
              <a:t>	12 		= 1100</a:t>
            </a:r>
            <a:r>
              <a:rPr lang="fr-FR" baseline="-25000" dirty="0" smtClean="0"/>
              <a:t>(2)</a:t>
            </a:r>
          </a:p>
          <a:p>
            <a:pPr marL="365760" lvl="1" indent="0">
              <a:buNone/>
            </a:pPr>
            <a:r>
              <a:rPr lang="fr-FR" dirty="0"/>
              <a:t>Conversion de la </a:t>
            </a:r>
            <a:r>
              <a:rPr lang="fr-FR" dirty="0" smtClean="0"/>
              <a:t>partie fractionnaire :</a:t>
            </a:r>
            <a:endParaRPr lang="fr-FR" dirty="0"/>
          </a:p>
          <a:p>
            <a:pPr marL="365760" lvl="1" indent="0">
              <a:buNone/>
            </a:pPr>
            <a:r>
              <a:rPr lang="fr-FR" dirty="0" smtClean="0"/>
              <a:t>	0,6875 	x </a:t>
            </a:r>
            <a:r>
              <a:rPr lang="fr-FR" dirty="0"/>
              <a:t>2 </a:t>
            </a:r>
            <a:r>
              <a:rPr lang="fr-FR" dirty="0" smtClean="0"/>
              <a:t>	= </a:t>
            </a:r>
            <a:r>
              <a:rPr lang="fr-FR" dirty="0"/>
              <a:t>1,375 </a:t>
            </a:r>
            <a:r>
              <a:rPr lang="fr-FR" dirty="0" smtClean="0"/>
              <a:t>	= </a:t>
            </a:r>
            <a:r>
              <a:rPr lang="fr-FR" dirty="0"/>
              <a:t>1 + 0,375</a:t>
            </a:r>
          </a:p>
          <a:p>
            <a:pPr marL="365760" lvl="1" indent="0">
              <a:buNone/>
            </a:pPr>
            <a:r>
              <a:rPr lang="fr-FR" dirty="0" smtClean="0"/>
              <a:t>	0,375 	x </a:t>
            </a:r>
            <a:r>
              <a:rPr lang="fr-FR" dirty="0"/>
              <a:t>2 </a:t>
            </a:r>
            <a:r>
              <a:rPr lang="fr-FR" dirty="0" smtClean="0"/>
              <a:t>	= </a:t>
            </a:r>
            <a:r>
              <a:rPr lang="fr-FR" dirty="0"/>
              <a:t>0,75 </a:t>
            </a:r>
            <a:r>
              <a:rPr lang="fr-FR" dirty="0" smtClean="0"/>
              <a:t>		= </a:t>
            </a:r>
            <a:r>
              <a:rPr lang="fr-FR" dirty="0"/>
              <a:t>0 + 0,75</a:t>
            </a:r>
          </a:p>
          <a:p>
            <a:pPr marL="365760" lvl="1" indent="0">
              <a:buNone/>
            </a:pPr>
            <a:r>
              <a:rPr lang="fr-FR" dirty="0" smtClean="0"/>
              <a:t>	0,75 	x </a:t>
            </a:r>
            <a:r>
              <a:rPr lang="fr-FR" dirty="0"/>
              <a:t>2 </a:t>
            </a:r>
            <a:r>
              <a:rPr lang="fr-FR" dirty="0" smtClean="0"/>
              <a:t>	= </a:t>
            </a:r>
            <a:r>
              <a:rPr lang="fr-FR" dirty="0"/>
              <a:t>1,5 </a:t>
            </a:r>
            <a:r>
              <a:rPr lang="fr-FR" dirty="0" smtClean="0"/>
              <a:t>		= </a:t>
            </a:r>
            <a:r>
              <a:rPr lang="fr-FR" dirty="0"/>
              <a:t>1 + 0,5</a:t>
            </a:r>
          </a:p>
          <a:p>
            <a:pPr marL="365760" lvl="1" indent="0">
              <a:buNone/>
            </a:pPr>
            <a:r>
              <a:rPr lang="fr-FR" dirty="0" smtClean="0"/>
              <a:t>	0,5 	x </a:t>
            </a:r>
            <a:r>
              <a:rPr lang="fr-FR" dirty="0"/>
              <a:t>2 </a:t>
            </a:r>
            <a:r>
              <a:rPr lang="fr-FR" dirty="0" smtClean="0"/>
              <a:t>	= </a:t>
            </a:r>
            <a:r>
              <a:rPr lang="fr-FR" dirty="0"/>
              <a:t>1 </a:t>
            </a:r>
            <a:r>
              <a:rPr lang="fr-FR" dirty="0" smtClean="0"/>
              <a:t>		= </a:t>
            </a:r>
            <a:r>
              <a:rPr lang="fr-FR" dirty="0"/>
              <a:t>1 + </a:t>
            </a:r>
            <a:r>
              <a:rPr lang="fr-FR" dirty="0" smtClean="0"/>
              <a:t>0</a:t>
            </a:r>
          </a:p>
          <a:p>
            <a:pPr marL="365760" lvl="1" indent="0">
              <a:buNone/>
            </a:pPr>
            <a:endParaRPr lang="fr-FR" dirty="0" smtClean="0"/>
          </a:p>
          <a:p>
            <a:pPr marL="365760" lvl="1" indent="0">
              <a:buNone/>
            </a:pPr>
            <a:r>
              <a:rPr lang="fr-FR" dirty="0" smtClean="0"/>
              <a:t>12,6875 </a:t>
            </a:r>
            <a:r>
              <a:rPr lang="fr-FR" dirty="0"/>
              <a:t>	= 1100,1011 </a:t>
            </a:r>
            <a:r>
              <a:rPr lang="fr-FR" baseline="-25000" dirty="0" smtClean="0"/>
              <a:t>(</a:t>
            </a:r>
            <a:r>
              <a:rPr lang="fr-FR" baseline="-25000" dirty="0"/>
              <a:t>2</a:t>
            </a:r>
            <a:r>
              <a:rPr lang="fr-FR" baseline="-25000" dirty="0" smtClean="0"/>
              <a:t>)</a:t>
            </a:r>
            <a:endParaRPr lang="fr-FR" baseline="-25000" dirty="0"/>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1800" b="0" dirty="0" smtClean="0"/>
              <a:t>4. Changement de base &gt; 3. nombre réel à virgule fixe &gt;</a:t>
            </a:r>
            <a:r>
              <a:rPr lang="fr-FR" sz="2000" b="0" dirty="0" smtClean="0"/>
              <a:t> </a:t>
            </a:r>
            <a:r>
              <a:rPr lang="fr-FR" sz="2000" dirty="0" smtClean="0"/>
              <a:t>2. 10 vers b</a:t>
            </a:r>
            <a:endParaRPr lang="fr-FR" sz="2000" dirty="0"/>
          </a:p>
        </p:txBody>
      </p:sp>
    </p:spTree>
    <p:extLst>
      <p:ext uri="{BB962C8B-B14F-4D97-AF65-F5344CB8AC3E}">
        <p14:creationId xmlns:p14="http://schemas.microsoft.com/office/powerpoint/2010/main" val="43220610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2000" dirty="0" smtClean="0">
                <a:solidFill>
                  <a:srgbClr val="775F55"/>
                </a:solidFill>
              </a:rPr>
              <a:t>Première partie </a:t>
            </a:r>
            <a:r>
              <a:rPr lang="fr-FR" sz="2000" dirty="0">
                <a:solidFill>
                  <a:srgbClr val="775F55"/>
                </a:solidFill>
              </a:rPr>
              <a:t>/ </a:t>
            </a:r>
            <a:r>
              <a:rPr lang="fr-FR" sz="2000" dirty="0" smtClean="0">
                <a:solidFill>
                  <a:srgbClr val="775F55"/>
                </a:solidFill>
              </a:rPr>
              <a:t>3. Représentations de l'information</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p:txBody>
          <a:bodyPr>
            <a:normAutofit lnSpcReduction="10000"/>
          </a:bodyPr>
          <a:lstStyle/>
          <a:p>
            <a:r>
              <a:rPr lang="fr-FR" dirty="0" smtClean="0"/>
              <a:t>Exemple :</a:t>
            </a:r>
          </a:p>
          <a:p>
            <a:pPr marL="365760" lvl="1" indent="0">
              <a:buNone/>
            </a:pPr>
            <a:r>
              <a:rPr lang="fr-FR" dirty="0"/>
              <a:t>171,3046875 </a:t>
            </a:r>
            <a:r>
              <a:rPr lang="fr-FR" dirty="0" smtClean="0"/>
              <a:t>	= ?</a:t>
            </a:r>
            <a:r>
              <a:rPr lang="fr-FR" baseline="-25000" dirty="0" smtClean="0"/>
              <a:t>(16)</a:t>
            </a:r>
          </a:p>
          <a:p>
            <a:pPr marL="365760" lvl="1" indent="0">
              <a:buNone/>
            </a:pPr>
            <a:r>
              <a:rPr lang="fr-FR" dirty="0" smtClean="0"/>
              <a:t>Conversion de </a:t>
            </a:r>
            <a:r>
              <a:rPr lang="fr-FR" dirty="0"/>
              <a:t>l</a:t>
            </a:r>
            <a:r>
              <a:rPr lang="fr-FR" dirty="0" smtClean="0"/>
              <a:t>a </a:t>
            </a:r>
            <a:r>
              <a:rPr lang="fr-FR" dirty="0"/>
              <a:t>partie </a:t>
            </a:r>
            <a:r>
              <a:rPr lang="fr-FR" dirty="0" smtClean="0"/>
              <a:t>entière :</a:t>
            </a:r>
          </a:p>
          <a:p>
            <a:pPr marL="365760" lvl="1" indent="0">
              <a:buNone/>
            </a:pPr>
            <a:r>
              <a:rPr lang="fr-FR" dirty="0" smtClean="0"/>
              <a:t>	171 		= AB</a:t>
            </a:r>
            <a:r>
              <a:rPr lang="fr-FR" baseline="-25000" dirty="0" smtClean="0"/>
              <a:t>(16)</a:t>
            </a:r>
          </a:p>
          <a:p>
            <a:pPr marL="365760" lvl="1" indent="0">
              <a:buNone/>
            </a:pPr>
            <a:r>
              <a:rPr lang="fr-FR" dirty="0"/>
              <a:t>Conversion de la </a:t>
            </a:r>
            <a:r>
              <a:rPr lang="fr-FR" dirty="0" smtClean="0"/>
              <a:t>partie fractionnaire :</a:t>
            </a:r>
            <a:endParaRPr lang="fr-FR" dirty="0"/>
          </a:p>
          <a:p>
            <a:pPr marL="365760" lvl="1" indent="0">
              <a:buNone/>
            </a:pPr>
            <a:r>
              <a:rPr lang="fr-FR" dirty="0" smtClean="0"/>
              <a:t>	0,3046875 	x </a:t>
            </a:r>
            <a:r>
              <a:rPr lang="fr-FR" dirty="0"/>
              <a:t>16 </a:t>
            </a:r>
            <a:r>
              <a:rPr lang="fr-FR" dirty="0" smtClean="0"/>
              <a:t>	= </a:t>
            </a:r>
            <a:r>
              <a:rPr lang="fr-FR" dirty="0"/>
              <a:t>4,875 </a:t>
            </a:r>
            <a:r>
              <a:rPr lang="fr-FR" dirty="0" smtClean="0"/>
              <a:t>	= </a:t>
            </a:r>
            <a:r>
              <a:rPr lang="fr-FR" dirty="0"/>
              <a:t>4 + 0,875</a:t>
            </a:r>
          </a:p>
          <a:p>
            <a:pPr marL="365760" lvl="1" indent="0">
              <a:buNone/>
            </a:pPr>
            <a:r>
              <a:rPr lang="fr-FR" dirty="0" smtClean="0"/>
              <a:t>	0,875 		x </a:t>
            </a:r>
            <a:r>
              <a:rPr lang="fr-FR" dirty="0"/>
              <a:t>16 </a:t>
            </a:r>
            <a:r>
              <a:rPr lang="fr-FR" dirty="0" smtClean="0"/>
              <a:t>	= </a:t>
            </a:r>
            <a:r>
              <a:rPr lang="fr-FR" dirty="0"/>
              <a:t>14,0 </a:t>
            </a:r>
            <a:r>
              <a:rPr lang="fr-FR" dirty="0" smtClean="0"/>
              <a:t>	= </a:t>
            </a:r>
            <a:r>
              <a:rPr lang="fr-FR" dirty="0"/>
              <a:t>14 + </a:t>
            </a:r>
            <a:r>
              <a:rPr lang="fr-FR" dirty="0" smtClean="0"/>
              <a:t>0</a:t>
            </a:r>
          </a:p>
          <a:p>
            <a:pPr marL="365760" lvl="1" indent="0">
              <a:buNone/>
            </a:pPr>
            <a:endParaRPr lang="fr-FR" dirty="0"/>
          </a:p>
          <a:p>
            <a:pPr marL="365760" lvl="1" indent="0">
              <a:buNone/>
            </a:pPr>
            <a:r>
              <a:rPr lang="fr-FR" dirty="0"/>
              <a:t>171,3046875</a:t>
            </a:r>
            <a:r>
              <a:rPr lang="fr-FR" dirty="0" smtClean="0"/>
              <a:t> </a:t>
            </a:r>
            <a:r>
              <a:rPr lang="fr-FR" dirty="0"/>
              <a:t>	= </a:t>
            </a:r>
            <a:r>
              <a:rPr lang="fr-FR" dirty="0" smtClean="0"/>
              <a:t>AB,4E </a:t>
            </a:r>
            <a:r>
              <a:rPr lang="fr-FR" baseline="-25000" dirty="0" smtClean="0"/>
              <a:t>(16)</a:t>
            </a:r>
            <a:endParaRPr lang="fr-FR" baseline="-25000" dirty="0"/>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1800" b="0" dirty="0" smtClean="0"/>
              <a:t>4. Changement de base &gt; 3. nombre réel à virgule fixe &gt;</a:t>
            </a:r>
            <a:r>
              <a:rPr lang="fr-FR" sz="2000" b="0" dirty="0" smtClean="0"/>
              <a:t> </a:t>
            </a:r>
            <a:r>
              <a:rPr lang="fr-FR" sz="2000" dirty="0" smtClean="0"/>
              <a:t>2. 10 vers b</a:t>
            </a:r>
            <a:endParaRPr lang="fr-FR" sz="2000" dirty="0"/>
          </a:p>
        </p:txBody>
      </p:sp>
    </p:spTree>
    <p:extLst>
      <p:ext uri="{BB962C8B-B14F-4D97-AF65-F5344CB8AC3E}">
        <p14:creationId xmlns:p14="http://schemas.microsoft.com/office/powerpoint/2010/main" val="147460991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2000" dirty="0" smtClean="0">
                <a:solidFill>
                  <a:srgbClr val="775F55"/>
                </a:solidFill>
              </a:rPr>
              <a:t>Première partie </a:t>
            </a:r>
            <a:r>
              <a:rPr lang="fr-FR" sz="2000" dirty="0">
                <a:solidFill>
                  <a:srgbClr val="775F55"/>
                </a:solidFill>
              </a:rPr>
              <a:t>/ </a:t>
            </a:r>
            <a:r>
              <a:rPr lang="fr-FR" sz="2000" dirty="0" smtClean="0">
                <a:solidFill>
                  <a:srgbClr val="775F55"/>
                </a:solidFill>
              </a:rPr>
              <a:t>3. Représentations de l'information</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p:txBody>
          <a:bodyPr>
            <a:normAutofit/>
          </a:bodyPr>
          <a:lstStyle/>
          <a:p>
            <a:r>
              <a:rPr lang="fr-FR" dirty="0"/>
              <a:t>On utilise la base 10 comme une base intermédiaire</a:t>
            </a:r>
          </a:p>
          <a:p>
            <a:r>
              <a:rPr lang="fr-FR" dirty="0" smtClean="0"/>
              <a:t>N</a:t>
            </a:r>
            <a:r>
              <a:rPr lang="fr-FR" baseline="-25000" dirty="0" smtClean="0"/>
              <a:t>(b)</a:t>
            </a:r>
            <a:r>
              <a:rPr lang="fr-FR" dirty="0" smtClean="0"/>
              <a:t>=?</a:t>
            </a:r>
            <a:r>
              <a:rPr lang="fr-FR" baseline="-25000" dirty="0" smtClean="0"/>
              <a:t>(b’) </a:t>
            </a:r>
            <a:endParaRPr lang="fr-FR" baseline="-25000" dirty="0" smtClean="0">
              <a:sym typeface="Wingdings" pitchFamily="2" charset="2"/>
            </a:endParaRPr>
          </a:p>
          <a:p>
            <a:pPr lvl="1"/>
            <a:r>
              <a:rPr lang="fr-FR" dirty="0" smtClean="0">
                <a:sym typeface="Wingdings" pitchFamily="2" charset="2"/>
              </a:rPr>
              <a:t>On représente le N sur la base 10 : </a:t>
            </a:r>
            <a:r>
              <a:rPr lang="fr-FR" dirty="0" smtClean="0"/>
              <a:t>N</a:t>
            </a:r>
            <a:r>
              <a:rPr lang="fr-FR" baseline="-25000" dirty="0" smtClean="0"/>
              <a:t>(b) </a:t>
            </a:r>
            <a:r>
              <a:rPr lang="fr-FR" dirty="0" smtClean="0"/>
              <a:t>= M</a:t>
            </a:r>
            <a:r>
              <a:rPr lang="fr-FR" baseline="-25000" dirty="0" smtClean="0"/>
              <a:t>(10)</a:t>
            </a:r>
          </a:p>
          <a:p>
            <a:pPr lvl="1"/>
            <a:r>
              <a:rPr lang="fr-FR" dirty="0" smtClean="0"/>
              <a:t>Puis on représente le nombre M sur la base b’ tel que M</a:t>
            </a:r>
            <a:r>
              <a:rPr lang="fr-FR" baseline="-25000" dirty="0" smtClean="0"/>
              <a:t>(10) </a:t>
            </a:r>
            <a:r>
              <a:rPr lang="fr-FR" dirty="0"/>
              <a:t>= N</a:t>
            </a:r>
            <a:r>
              <a:rPr lang="fr-FR" dirty="0" smtClean="0"/>
              <a:t>’</a:t>
            </a:r>
            <a:r>
              <a:rPr lang="fr-FR" baseline="-25000" dirty="0" smtClean="0"/>
              <a:t>(b’)</a:t>
            </a:r>
          </a:p>
          <a:p>
            <a:pPr lvl="1"/>
            <a:r>
              <a:rPr lang="fr-FR" dirty="0" smtClean="0"/>
              <a:t>Par la suite on en déduit le résultat : N</a:t>
            </a:r>
            <a:r>
              <a:rPr lang="fr-FR" baseline="-25000" dirty="0" smtClean="0"/>
              <a:t>(b)</a:t>
            </a:r>
            <a:r>
              <a:rPr lang="fr-FR" dirty="0" smtClean="0"/>
              <a:t>=N’</a:t>
            </a:r>
            <a:r>
              <a:rPr lang="fr-FR" baseline="-25000" dirty="0" smtClean="0"/>
              <a:t>(b</a:t>
            </a:r>
            <a:r>
              <a:rPr lang="fr-FR" baseline="-25000" dirty="0"/>
              <a:t>’) </a:t>
            </a:r>
            <a:endParaRPr lang="fr-FR" dirty="0"/>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1800" b="0" dirty="0" smtClean="0"/>
              <a:t>4. Changement de base &gt; 3. nombre réel à virgule fixe &gt;</a:t>
            </a:r>
            <a:r>
              <a:rPr lang="fr-FR" sz="2000" b="0" dirty="0" smtClean="0"/>
              <a:t> </a:t>
            </a:r>
            <a:r>
              <a:rPr lang="fr-FR" sz="2000" dirty="0" smtClean="0"/>
              <a:t>3. b vers b’</a:t>
            </a:r>
            <a:endParaRPr lang="fr-FR" sz="2000" dirty="0"/>
          </a:p>
        </p:txBody>
      </p:sp>
    </p:spTree>
    <p:extLst>
      <p:ext uri="{BB962C8B-B14F-4D97-AF65-F5344CB8AC3E}">
        <p14:creationId xmlns:p14="http://schemas.microsoft.com/office/powerpoint/2010/main" val="294487102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2000" dirty="0" smtClean="0">
                <a:solidFill>
                  <a:srgbClr val="775F55"/>
                </a:solidFill>
              </a:rPr>
              <a:t>Première partie </a:t>
            </a:r>
            <a:r>
              <a:rPr lang="fr-FR" sz="2000" dirty="0">
                <a:solidFill>
                  <a:srgbClr val="775F55"/>
                </a:solidFill>
              </a:rPr>
              <a:t>/ </a:t>
            </a:r>
            <a:r>
              <a:rPr lang="fr-FR" sz="2000" dirty="0" smtClean="0">
                <a:solidFill>
                  <a:srgbClr val="775F55"/>
                </a:solidFill>
              </a:rPr>
              <a:t>3. Représentations de l'information</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p:txBody>
          <a:bodyPr>
            <a:normAutofit/>
          </a:bodyPr>
          <a:lstStyle/>
          <a:p>
            <a:pPr marL="560070" indent="-514350">
              <a:buClr>
                <a:srgbClr val="DD8047"/>
              </a:buClr>
              <a:buFont typeface="+mj-lt"/>
              <a:buAutoNum type="arabicPeriod"/>
            </a:pPr>
            <a:r>
              <a:rPr lang="fr-FR" dirty="0">
                <a:solidFill>
                  <a:prstClr val="black"/>
                </a:solidFill>
              </a:rPr>
              <a:t>Transformer le nombre réel à virgule </a:t>
            </a:r>
            <a:r>
              <a:rPr lang="fr-FR" dirty="0" smtClean="0">
                <a:solidFill>
                  <a:prstClr val="black"/>
                </a:solidFill>
              </a:rPr>
              <a:t>flottante en un nombre réel à virgule fixe</a:t>
            </a:r>
          </a:p>
          <a:p>
            <a:pPr marL="560070" indent="-514350">
              <a:buClr>
                <a:srgbClr val="DD8047"/>
              </a:buClr>
              <a:buFont typeface="+mj-lt"/>
              <a:buAutoNum type="arabicPeriod"/>
            </a:pPr>
            <a:r>
              <a:rPr lang="fr-FR" dirty="0" smtClean="0">
                <a:solidFill>
                  <a:prstClr val="black"/>
                </a:solidFill>
              </a:rPr>
              <a:t>Changer </a:t>
            </a:r>
            <a:r>
              <a:rPr lang="fr-FR" dirty="0">
                <a:solidFill>
                  <a:prstClr val="black"/>
                </a:solidFill>
              </a:rPr>
              <a:t>l</a:t>
            </a:r>
            <a:r>
              <a:rPr lang="fr-FR" dirty="0" smtClean="0">
                <a:solidFill>
                  <a:prstClr val="black"/>
                </a:solidFill>
              </a:rPr>
              <a:t>e base </a:t>
            </a:r>
            <a:r>
              <a:rPr lang="fr-FR" dirty="0">
                <a:solidFill>
                  <a:prstClr val="black"/>
                </a:solidFill>
              </a:rPr>
              <a:t>du nombre réel à virgule </a:t>
            </a:r>
            <a:r>
              <a:rPr lang="fr-FR" dirty="0" smtClean="0">
                <a:solidFill>
                  <a:prstClr val="black"/>
                </a:solidFill>
              </a:rPr>
              <a:t>fixe</a:t>
            </a:r>
          </a:p>
          <a:p>
            <a:pPr marL="560070" indent="-514350">
              <a:buClr>
                <a:srgbClr val="DD8047"/>
              </a:buClr>
              <a:buFont typeface="+mj-lt"/>
              <a:buAutoNum type="arabicPeriod"/>
            </a:pPr>
            <a:r>
              <a:rPr lang="fr-FR" dirty="0">
                <a:solidFill>
                  <a:prstClr val="black"/>
                </a:solidFill>
              </a:rPr>
              <a:t>Transformer nombre réel à virgule </a:t>
            </a:r>
            <a:r>
              <a:rPr lang="fr-FR" dirty="0" smtClean="0">
                <a:solidFill>
                  <a:prstClr val="black"/>
                </a:solidFill>
              </a:rPr>
              <a:t>fixe en un nombre réel </a:t>
            </a:r>
            <a:r>
              <a:rPr lang="fr-FR" dirty="0">
                <a:solidFill>
                  <a:prstClr val="black"/>
                </a:solidFill>
              </a:rPr>
              <a:t>à </a:t>
            </a:r>
            <a:r>
              <a:rPr lang="fr-FR" dirty="0" smtClean="0">
                <a:solidFill>
                  <a:prstClr val="black"/>
                </a:solidFill>
              </a:rPr>
              <a:t>virgule flottante</a:t>
            </a:r>
            <a:endParaRPr lang="fr-FR" dirty="0">
              <a:solidFill>
                <a:prstClr val="black"/>
              </a:solidFill>
            </a:endParaRPr>
          </a:p>
          <a:p>
            <a:pPr marL="880110" lvl="1" indent="-514350">
              <a:buClr>
                <a:srgbClr val="DD8047"/>
              </a:buClr>
              <a:buFont typeface="+mj-lt"/>
              <a:buAutoNum type="arabicPeriod"/>
            </a:pPr>
            <a:endParaRPr lang="fr-FR" dirty="0" smtClean="0">
              <a:solidFill>
                <a:prstClr val="black"/>
              </a:solidFill>
            </a:endParaRPr>
          </a:p>
          <a:p>
            <a:pPr marL="880110" lvl="1" indent="-514350">
              <a:buClr>
                <a:srgbClr val="DD8047"/>
              </a:buClr>
              <a:buFont typeface="+mj-lt"/>
              <a:buAutoNum type="arabicPeriod"/>
            </a:pPr>
            <a:endParaRPr lang="fr-FR" dirty="0" smtClean="0">
              <a:solidFill>
                <a:prstClr val="black"/>
              </a:solidFill>
            </a:endParaRPr>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1800" b="0" dirty="0" smtClean="0"/>
              <a:t>4. Changement de base &gt; </a:t>
            </a:r>
            <a:r>
              <a:rPr lang="fr-FR" sz="2000" dirty="0" smtClean="0"/>
              <a:t>4. nombre réel à virgule flottante</a:t>
            </a:r>
            <a:endParaRPr lang="fr-FR" sz="2000" dirty="0"/>
          </a:p>
        </p:txBody>
      </p:sp>
    </p:spTree>
    <p:extLst>
      <p:ext uri="{BB962C8B-B14F-4D97-AF65-F5344CB8AC3E}">
        <p14:creationId xmlns:p14="http://schemas.microsoft.com/office/powerpoint/2010/main" val="78728672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2000" dirty="0" smtClean="0">
                <a:solidFill>
                  <a:srgbClr val="775F55"/>
                </a:solidFill>
              </a:rPr>
              <a:t>Première partie </a:t>
            </a:r>
            <a:r>
              <a:rPr lang="fr-FR" sz="2000" dirty="0">
                <a:solidFill>
                  <a:srgbClr val="775F55"/>
                </a:solidFill>
              </a:rPr>
              <a:t>/ </a:t>
            </a:r>
            <a:r>
              <a:rPr lang="fr-FR" sz="2000" dirty="0" smtClean="0">
                <a:solidFill>
                  <a:srgbClr val="775F55"/>
                </a:solidFill>
              </a:rPr>
              <a:t>3. Représentations de l'information</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p:txBody>
          <a:bodyPr>
            <a:normAutofit/>
          </a:bodyPr>
          <a:lstStyle/>
          <a:p>
            <a:pPr>
              <a:buClr>
                <a:srgbClr val="DD8047"/>
              </a:buClr>
            </a:pPr>
            <a:r>
              <a:rPr lang="fr-FR" dirty="0" smtClean="0">
                <a:solidFill>
                  <a:prstClr val="black"/>
                </a:solidFill>
              </a:rPr>
              <a:t>Exemple :</a:t>
            </a:r>
          </a:p>
          <a:p>
            <a:pPr marL="365760" lvl="1" indent="0">
              <a:buNone/>
            </a:pPr>
            <a:r>
              <a:rPr lang="fr-FR" dirty="0" smtClean="0"/>
              <a:t>17130468,75 x 10</a:t>
            </a:r>
            <a:r>
              <a:rPr lang="fr-FR" baseline="30000" dirty="0" smtClean="0"/>
              <a:t>-5</a:t>
            </a:r>
            <a:r>
              <a:rPr lang="fr-FR" dirty="0" smtClean="0"/>
              <a:t> </a:t>
            </a:r>
            <a:r>
              <a:rPr lang="fr-FR" dirty="0"/>
              <a:t>	= ?</a:t>
            </a:r>
            <a:r>
              <a:rPr lang="fr-FR" baseline="-25000" dirty="0"/>
              <a:t>(16</a:t>
            </a:r>
            <a:r>
              <a:rPr lang="fr-FR" baseline="-25000" dirty="0" smtClean="0"/>
              <a:t>)</a:t>
            </a:r>
          </a:p>
          <a:p>
            <a:pPr marL="365760" lvl="1" indent="0">
              <a:buNone/>
            </a:pPr>
            <a:r>
              <a:rPr lang="fr-FR" dirty="0"/>
              <a:t>17130468,75 x 10</a:t>
            </a:r>
            <a:r>
              <a:rPr lang="fr-FR" baseline="30000" dirty="0"/>
              <a:t>-5</a:t>
            </a:r>
            <a:r>
              <a:rPr lang="fr-FR" dirty="0"/>
              <a:t> 	= </a:t>
            </a:r>
            <a:r>
              <a:rPr lang="fr-FR" dirty="0" smtClean="0"/>
              <a:t>171,3046875</a:t>
            </a:r>
            <a:endParaRPr lang="fr-FR" baseline="-25000" dirty="0"/>
          </a:p>
          <a:p>
            <a:pPr marL="365760" lvl="1" indent="0">
              <a:buNone/>
            </a:pPr>
            <a:endParaRPr lang="fr-FR" baseline="-25000" dirty="0"/>
          </a:p>
          <a:p>
            <a:pPr marL="365760" lvl="1" indent="0" algn="ctr">
              <a:buNone/>
            </a:pPr>
            <a:r>
              <a:rPr lang="fr-FR" dirty="0"/>
              <a:t>17130468,75 x </a:t>
            </a:r>
            <a:r>
              <a:rPr lang="fr-FR" dirty="0" smtClean="0"/>
              <a:t>10</a:t>
            </a:r>
            <a:r>
              <a:rPr lang="fr-FR" baseline="30000" dirty="0" smtClean="0"/>
              <a:t>-5 </a:t>
            </a:r>
            <a:r>
              <a:rPr lang="fr-FR" dirty="0" smtClean="0"/>
              <a:t>= </a:t>
            </a:r>
            <a:r>
              <a:rPr lang="fr-FR" dirty="0"/>
              <a:t>AB,4E </a:t>
            </a:r>
            <a:r>
              <a:rPr lang="fr-FR" baseline="-25000" dirty="0"/>
              <a:t>(16)</a:t>
            </a:r>
          </a:p>
          <a:p>
            <a:pPr marL="365760" lvl="1" indent="0">
              <a:buClr>
                <a:srgbClr val="DD8047"/>
              </a:buClr>
              <a:buNone/>
            </a:pPr>
            <a:endParaRPr lang="fr-FR" dirty="0" smtClean="0">
              <a:solidFill>
                <a:prstClr val="black"/>
              </a:solidFill>
            </a:endParaRPr>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1800" b="0" dirty="0" smtClean="0"/>
              <a:t>4. Changement de base &gt; </a:t>
            </a:r>
            <a:r>
              <a:rPr lang="fr-FR" sz="2000" dirty="0" smtClean="0"/>
              <a:t>4. nombre réel à virgule flottante</a:t>
            </a:r>
            <a:endParaRPr lang="fr-FR" sz="2000" dirty="0"/>
          </a:p>
        </p:txBody>
      </p:sp>
    </p:spTree>
    <p:extLst>
      <p:ext uri="{BB962C8B-B14F-4D97-AF65-F5344CB8AC3E}">
        <p14:creationId xmlns:p14="http://schemas.microsoft.com/office/powerpoint/2010/main" val="75961672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2000" dirty="0" smtClean="0">
                <a:solidFill>
                  <a:srgbClr val="775F55"/>
                </a:solidFill>
              </a:rPr>
              <a:t>Première partie </a:t>
            </a:r>
            <a:r>
              <a:rPr lang="fr-FR" sz="2000" dirty="0">
                <a:solidFill>
                  <a:srgbClr val="775F55"/>
                </a:solidFill>
              </a:rPr>
              <a:t>/ </a:t>
            </a:r>
            <a:r>
              <a:rPr lang="fr-FR" sz="2000" dirty="0" smtClean="0">
                <a:solidFill>
                  <a:srgbClr val="775F55"/>
                </a:solidFill>
              </a:rPr>
              <a:t>3. Représentations de l'information</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p:txBody>
          <a:bodyPr>
            <a:normAutofit/>
          </a:bodyPr>
          <a:lstStyle/>
          <a:p>
            <a:pPr>
              <a:buClr>
                <a:srgbClr val="DD8047"/>
              </a:buClr>
            </a:pPr>
            <a:r>
              <a:rPr lang="fr-FR" dirty="0" smtClean="0">
                <a:solidFill>
                  <a:prstClr val="black"/>
                </a:solidFill>
              </a:rPr>
              <a:t>Exemple :</a:t>
            </a:r>
          </a:p>
          <a:p>
            <a:pPr marL="365760" lvl="1" indent="0">
              <a:buNone/>
            </a:pPr>
            <a:r>
              <a:rPr lang="de-DE" dirty="0"/>
              <a:t>1,01101 x 2</a:t>
            </a:r>
            <a:r>
              <a:rPr lang="de-DE" baseline="30000" dirty="0"/>
              <a:t>2</a:t>
            </a:r>
            <a:r>
              <a:rPr lang="de-DE" baseline="-25000" dirty="0"/>
              <a:t>(2)</a:t>
            </a:r>
            <a:r>
              <a:rPr lang="de-DE" dirty="0"/>
              <a:t> 	= ?</a:t>
            </a:r>
            <a:r>
              <a:rPr lang="de-DE" baseline="-25000" dirty="0"/>
              <a:t> (10</a:t>
            </a:r>
            <a:r>
              <a:rPr lang="de-DE" baseline="-25000" dirty="0" smtClean="0"/>
              <a:t>)</a:t>
            </a:r>
          </a:p>
          <a:p>
            <a:pPr marL="365760" lvl="1" indent="0">
              <a:buNone/>
            </a:pPr>
            <a:r>
              <a:rPr lang="de-DE" dirty="0"/>
              <a:t>1,01101 x 2</a:t>
            </a:r>
            <a:r>
              <a:rPr lang="de-DE" baseline="30000" dirty="0"/>
              <a:t>2</a:t>
            </a:r>
            <a:r>
              <a:rPr lang="de-DE" baseline="-25000" dirty="0"/>
              <a:t>(2)</a:t>
            </a:r>
            <a:r>
              <a:rPr lang="de-DE" dirty="0"/>
              <a:t> 	= </a:t>
            </a:r>
            <a:r>
              <a:rPr lang="de-DE" dirty="0" smtClean="0"/>
              <a:t>101,101</a:t>
            </a:r>
            <a:r>
              <a:rPr lang="de-DE" baseline="-25000" dirty="0" smtClean="0"/>
              <a:t>(2)</a:t>
            </a:r>
          </a:p>
          <a:p>
            <a:pPr marL="365760" lvl="1" indent="0">
              <a:buNone/>
            </a:pPr>
            <a:endParaRPr lang="de-DE" baseline="-25000" dirty="0"/>
          </a:p>
          <a:p>
            <a:pPr marL="365760" lvl="1" indent="0" algn="ctr">
              <a:buNone/>
            </a:pPr>
            <a:r>
              <a:rPr lang="de-DE" dirty="0"/>
              <a:t>1,01101 x 2</a:t>
            </a:r>
            <a:r>
              <a:rPr lang="de-DE" baseline="30000" dirty="0"/>
              <a:t>2</a:t>
            </a:r>
            <a:r>
              <a:rPr lang="de-DE" baseline="-25000" dirty="0"/>
              <a:t>(2)</a:t>
            </a:r>
            <a:r>
              <a:rPr lang="de-DE" dirty="0" smtClean="0"/>
              <a:t> </a:t>
            </a:r>
            <a:r>
              <a:rPr lang="de-DE" dirty="0"/>
              <a:t>	= </a:t>
            </a:r>
            <a:r>
              <a:rPr lang="de-DE" dirty="0" smtClean="0"/>
              <a:t>5,625</a:t>
            </a:r>
            <a:endParaRPr lang="de-DE" dirty="0"/>
          </a:p>
          <a:p>
            <a:pPr marL="365760" lvl="1" indent="0">
              <a:buNone/>
            </a:pPr>
            <a:endParaRPr lang="de-DE" dirty="0"/>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1800" b="0" dirty="0" smtClean="0"/>
              <a:t>4. Changement de base &gt; </a:t>
            </a:r>
            <a:r>
              <a:rPr lang="fr-FR" sz="2000" dirty="0" smtClean="0"/>
              <a:t>4. nombre réel à virgule flottante</a:t>
            </a:r>
            <a:endParaRPr lang="fr-FR" sz="2000" dirty="0"/>
          </a:p>
        </p:txBody>
      </p:sp>
    </p:spTree>
    <p:extLst>
      <p:ext uri="{BB962C8B-B14F-4D97-AF65-F5344CB8AC3E}">
        <p14:creationId xmlns:p14="http://schemas.microsoft.com/office/powerpoint/2010/main" val="321983720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2000" dirty="0" smtClean="0">
                <a:solidFill>
                  <a:srgbClr val="775F55"/>
                </a:solidFill>
              </a:rPr>
              <a:t>Première partie </a:t>
            </a:r>
            <a:r>
              <a:rPr lang="fr-FR" sz="2000" dirty="0">
                <a:solidFill>
                  <a:srgbClr val="775F55"/>
                </a:solidFill>
              </a:rPr>
              <a:t>/ </a:t>
            </a:r>
            <a:r>
              <a:rPr lang="fr-FR" sz="2000" dirty="0" smtClean="0">
                <a:solidFill>
                  <a:srgbClr val="775F55"/>
                </a:solidFill>
              </a:rPr>
              <a:t>3. Représentations de l'information</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p:txBody>
          <a:bodyPr>
            <a:normAutofit/>
          </a:bodyPr>
          <a:lstStyle/>
          <a:p>
            <a:pPr marL="0" indent="0">
              <a:buNone/>
            </a:pPr>
            <a:r>
              <a:rPr lang="fr-FR" dirty="0" smtClean="0"/>
              <a:t>Question :</a:t>
            </a:r>
          </a:p>
          <a:p>
            <a:pPr marL="514350" indent="-514350">
              <a:buAutoNum type="arabicPeriod"/>
            </a:pPr>
            <a:r>
              <a:rPr lang="fr-FR" dirty="0" smtClean="0"/>
              <a:t>Donner l’intervalle </a:t>
            </a:r>
            <a:r>
              <a:rPr lang="fr-FR" dirty="0"/>
              <a:t>des valeurs des entiers </a:t>
            </a:r>
            <a:r>
              <a:rPr lang="fr-FR" dirty="0" smtClean="0"/>
              <a:t>signés et non signés sur </a:t>
            </a:r>
            <a:r>
              <a:rPr lang="fr-FR" dirty="0"/>
              <a:t>8 bits et sur 16 bits</a:t>
            </a:r>
            <a:r>
              <a:rPr lang="fr-FR" dirty="0" smtClean="0"/>
              <a:t>.</a:t>
            </a:r>
          </a:p>
          <a:p>
            <a:pPr marL="514350" indent="-514350">
              <a:buFont typeface="+mj-lt"/>
              <a:buAutoNum type="arabicPeriod" startAt="2"/>
            </a:pPr>
            <a:r>
              <a:rPr lang="fr-FR" dirty="0" smtClean="0">
                <a:sym typeface="Wingdings" pitchFamily="2" charset="2"/>
              </a:rPr>
              <a:t>Représenter </a:t>
            </a:r>
            <a:r>
              <a:rPr lang="fr-FR" dirty="0">
                <a:sym typeface="Wingdings" pitchFamily="2" charset="2"/>
              </a:rPr>
              <a:t>le nombre </a:t>
            </a:r>
            <a:r>
              <a:rPr lang="fr-FR" dirty="0"/>
              <a:t>54,25</a:t>
            </a:r>
            <a:r>
              <a:rPr lang="fr-FR" baseline="-25000" dirty="0"/>
              <a:t>(10)</a:t>
            </a:r>
            <a:r>
              <a:rPr lang="fr-FR" dirty="0"/>
              <a:t> dans un format à virgule flottante avec l’exposant (-2</a:t>
            </a:r>
            <a:r>
              <a:rPr lang="fr-FR" dirty="0" smtClean="0"/>
              <a:t>)</a:t>
            </a:r>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dirty="0" smtClean="0"/>
              <a:t>5. Exercices</a:t>
            </a:r>
            <a:endParaRPr lang="fr-FR" sz="2000" dirty="0"/>
          </a:p>
        </p:txBody>
      </p:sp>
    </p:spTree>
    <p:extLst>
      <p:ext uri="{BB962C8B-B14F-4D97-AF65-F5344CB8AC3E}">
        <p14:creationId xmlns:p14="http://schemas.microsoft.com/office/powerpoint/2010/main" val="372304084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2000" dirty="0" smtClean="0">
                <a:solidFill>
                  <a:srgbClr val="775F55"/>
                </a:solidFill>
              </a:rPr>
              <a:t>Première partie </a:t>
            </a:r>
            <a:r>
              <a:rPr lang="fr-FR" sz="2000" dirty="0">
                <a:solidFill>
                  <a:srgbClr val="775F55"/>
                </a:solidFill>
              </a:rPr>
              <a:t>/ </a:t>
            </a:r>
            <a:r>
              <a:rPr lang="fr-FR" sz="2000" dirty="0" smtClean="0">
                <a:solidFill>
                  <a:srgbClr val="775F55"/>
                </a:solidFill>
              </a:rPr>
              <a:t>3. Représentations de l'information</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p:txBody>
          <a:bodyPr>
            <a:normAutofit fontScale="77500" lnSpcReduction="20000"/>
          </a:bodyPr>
          <a:lstStyle/>
          <a:p>
            <a:pPr marL="0" lvl="0" indent="0">
              <a:buClr>
                <a:srgbClr val="DD8047"/>
              </a:buClr>
              <a:buNone/>
            </a:pPr>
            <a:r>
              <a:rPr lang="fr-FR" sz="3200" dirty="0" smtClean="0">
                <a:solidFill>
                  <a:prstClr val="black"/>
                </a:solidFill>
                <a:sym typeface="Wingdings" pitchFamily="2" charset="2"/>
              </a:rPr>
              <a:t>Solution :</a:t>
            </a:r>
          </a:p>
          <a:p>
            <a:pPr marL="514350" lvl="0" indent="-514350">
              <a:buClr>
                <a:srgbClr val="DD8047"/>
              </a:buClr>
              <a:buFont typeface="+mj-lt"/>
              <a:buAutoNum type="arabicPeriod"/>
            </a:pPr>
            <a:r>
              <a:rPr lang="fr-FR" sz="3200" dirty="0" smtClean="0">
                <a:solidFill>
                  <a:prstClr val="black"/>
                </a:solidFill>
                <a:sym typeface="Wingdings" pitchFamily="2" charset="2"/>
              </a:rPr>
              <a:t>Règle </a:t>
            </a:r>
            <a:r>
              <a:rPr lang="fr-FR" sz="3200" dirty="0">
                <a:solidFill>
                  <a:prstClr val="black"/>
                </a:solidFill>
                <a:sym typeface="Wingdings" pitchFamily="2" charset="2"/>
              </a:rPr>
              <a:t>: </a:t>
            </a:r>
            <a:endParaRPr lang="fr-FR" sz="2600" b="1" kern="0" dirty="0" smtClean="0">
              <a:solidFill>
                <a:srgbClr val="663300"/>
              </a:solidFill>
            </a:endParaRPr>
          </a:p>
          <a:p>
            <a:pPr marL="1051560" lvl="2" indent="-457200">
              <a:buFont typeface="Wingdings"/>
              <a:buChar char="è"/>
            </a:pPr>
            <a:r>
              <a:rPr lang="fr-FR" dirty="0" smtClean="0">
                <a:sym typeface="Wingdings" pitchFamily="2" charset="2"/>
              </a:rPr>
              <a:t>Non </a:t>
            </a:r>
            <a:r>
              <a:rPr lang="fr-FR" dirty="0">
                <a:sym typeface="Wingdings" pitchFamily="2" charset="2"/>
              </a:rPr>
              <a:t>signé 	: </a:t>
            </a:r>
            <a:r>
              <a:rPr lang="fr-FR" sz="2100" dirty="0"/>
              <a:t>0 ≤ N ≤ 2</a:t>
            </a:r>
            <a:r>
              <a:rPr lang="fr-FR" sz="2100" b="1" baseline="30000" dirty="0">
                <a:solidFill>
                  <a:srgbClr val="CC0000"/>
                </a:solidFill>
              </a:rPr>
              <a:t>n</a:t>
            </a:r>
            <a:r>
              <a:rPr lang="fr-FR" sz="2100" b="1" dirty="0">
                <a:solidFill>
                  <a:srgbClr val="CC0000"/>
                </a:solidFill>
              </a:rPr>
              <a:t> </a:t>
            </a:r>
            <a:r>
              <a:rPr lang="fr-FR" sz="2100" dirty="0"/>
              <a:t>- 1</a:t>
            </a:r>
          </a:p>
          <a:p>
            <a:pPr marL="1051560" lvl="2" indent="-457200">
              <a:buFont typeface="Wingdings"/>
              <a:buChar char="è"/>
            </a:pPr>
            <a:r>
              <a:rPr lang="fr-FR" sz="2100" dirty="0"/>
              <a:t>Signé 		: -(2</a:t>
            </a:r>
            <a:r>
              <a:rPr lang="fr-FR" sz="2100" b="1" baseline="30000" dirty="0">
                <a:solidFill>
                  <a:srgbClr val="CC0000"/>
                </a:solidFill>
              </a:rPr>
              <a:t>(n -1)</a:t>
            </a:r>
            <a:r>
              <a:rPr lang="fr-FR" sz="2100" dirty="0"/>
              <a:t> -1) ≤ N ≤ +(2</a:t>
            </a:r>
            <a:r>
              <a:rPr lang="fr-FR" sz="2100" b="1" baseline="30000" dirty="0">
                <a:solidFill>
                  <a:srgbClr val="CC0000"/>
                </a:solidFill>
              </a:rPr>
              <a:t>(n -1)</a:t>
            </a:r>
            <a:r>
              <a:rPr lang="fr-FR" sz="2100" dirty="0"/>
              <a:t> -1 )</a:t>
            </a:r>
            <a:endParaRPr lang="fr-FR" dirty="0">
              <a:sym typeface="Wingdings" pitchFamily="2" charset="2"/>
            </a:endParaRPr>
          </a:p>
          <a:p>
            <a:pPr marL="777240" lvl="1" indent="-457200">
              <a:buFont typeface="Wingdings"/>
              <a:buChar char="è"/>
            </a:pPr>
            <a:r>
              <a:rPr lang="fr-FR" dirty="0">
                <a:sym typeface="Wingdings" pitchFamily="2" charset="2"/>
              </a:rPr>
              <a:t>Sur 8 bits 	:</a:t>
            </a:r>
          </a:p>
          <a:p>
            <a:pPr marL="1051560" lvl="2" indent="-457200">
              <a:buFont typeface="Wingdings"/>
              <a:buChar char="è"/>
            </a:pPr>
            <a:r>
              <a:rPr lang="fr-FR" dirty="0">
                <a:sym typeface="Wingdings" pitchFamily="2" charset="2"/>
              </a:rPr>
              <a:t>Signé 		: [0, 2</a:t>
            </a:r>
            <a:r>
              <a:rPr lang="fr-FR" baseline="30000" dirty="0">
                <a:sym typeface="Wingdings" pitchFamily="2" charset="2"/>
              </a:rPr>
              <a:t>8</a:t>
            </a:r>
            <a:r>
              <a:rPr lang="fr-FR" dirty="0">
                <a:sym typeface="Wingdings" pitchFamily="2" charset="2"/>
              </a:rPr>
              <a:t> − 1]		= [0, 256]</a:t>
            </a:r>
          </a:p>
          <a:p>
            <a:pPr marL="1051560" lvl="2" indent="-457200">
              <a:buFont typeface="Wingdings"/>
              <a:buChar char="è"/>
            </a:pPr>
            <a:r>
              <a:rPr lang="fr-FR" dirty="0">
                <a:sym typeface="Wingdings" pitchFamily="2" charset="2"/>
              </a:rPr>
              <a:t>Non signé 	: [−(2</a:t>
            </a:r>
            <a:r>
              <a:rPr lang="fr-FR" baseline="30000" dirty="0">
                <a:sym typeface="Wingdings" pitchFamily="2" charset="2"/>
              </a:rPr>
              <a:t>7</a:t>
            </a:r>
            <a:r>
              <a:rPr lang="fr-FR" dirty="0">
                <a:sym typeface="Wingdings" pitchFamily="2" charset="2"/>
              </a:rPr>
              <a:t> − 1), (2</a:t>
            </a:r>
            <a:r>
              <a:rPr lang="fr-FR" baseline="30000" dirty="0">
                <a:sym typeface="Wingdings" pitchFamily="2" charset="2"/>
              </a:rPr>
              <a:t>7</a:t>
            </a:r>
            <a:r>
              <a:rPr lang="fr-FR" dirty="0">
                <a:sym typeface="Wingdings" pitchFamily="2" charset="2"/>
              </a:rPr>
              <a:t> − 1)]	= [−127, 127]</a:t>
            </a:r>
          </a:p>
          <a:p>
            <a:pPr marL="777240" lvl="1" indent="-457200">
              <a:buFont typeface="Wingdings"/>
              <a:buChar char="è"/>
            </a:pPr>
            <a:r>
              <a:rPr lang="fr-FR" dirty="0">
                <a:sym typeface="Wingdings" pitchFamily="2" charset="2"/>
              </a:rPr>
              <a:t>Sur 16 bits 	: </a:t>
            </a:r>
          </a:p>
          <a:p>
            <a:pPr marL="1051560" lvl="2" indent="-457200">
              <a:buFont typeface="Wingdings"/>
              <a:buChar char="è"/>
            </a:pPr>
            <a:r>
              <a:rPr lang="fr-FR" dirty="0">
                <a:sym typeface="Wingdings" pitchFamily="2" charset="2"/>
              </a:rPr>
              <a:t>Signé 		: [0, 2</a:t>
            </a:r>
            <a:r>
              <a:rPr lang="fr-FR" baseline="30000" dirty="0">
                <a:sym typeface="Wingdings" pitchFamily="2" charset="2"/>
              </a:rPr>
              <a:t>16</a:t>
            </a:r>
            <a:r>
              <a:rPr lang="fr-FR" dirty="0">
                <a:sym typeface="Wingdings" pitchFamily="2" charset="2"/>
              </a:rPr>
              <a:t> − 1]		= [0, 65535]</a:t>
            </a:r>
          </a:p>
          <a:p>
            <a:pPr marL="1051560" lvl="2" indent="-457200">
              <a:buFont typeface="Wingdings"/>
              <a:buChar char="è"/>
            </a:pPr>
            <a:r>
              <a:rPr lang="fr-FR" dirty="0">
                <a:sym typeface="Wingdings" pitchFamily="2" charset="2"/>
              </a:rPr>
              <a:t>Non signé 	: [−(2</a:t>
            </a:r>
            <a:r>
              <a:rPr lang="fr-FR" baseline="30000" dirty="0">
                <a:sym typeface="Wingdings" pitchFamily="2" charset="2"/>
              </a:rPr>
              <a:t>15</a:t>
            </a:r>
            <a:r>
              <a:rPr lang="fr-FR" dirty="0">
                <a:sym typeface="Wingdings" pitchFamily="2" charset="2"/>
              </a:rPr>
              <a:t> − 1), (2</a:t>
            </a:r>
            <a:r>
              <a:rPr lang="fr-FR" baseline="30000" dirty="0">
                <a:sym typeface="Wingdings" pitchFamily="2" charset="2"/>
              </a:rPr>
              <a:t>15</a:t>
            </a:r>
            <a:r>
              <a:rPr lang="fr-FR" dirty="0">
                <a:sym typeface="Wingdings" pitchFamily="2" charset="2"/>
              </a:rPr>
              <a:t> − 1)] 	= [−32767, </a:t>
            </a:r>
            <a:r>
              <a:rPr lang="fr-FR" dirty="0" smtClean="0">
                <a:sym typeface="Wingdings" pitchFamily="2" charset="2"/>
              </a:rPr>
              <a:t>32767]</a:t>
            </a:r>
            <a:r>
              <a:rPr lang="fr-FR" dirty="0" smtClean="0"/>
              <a:t>Donner</a:t>
            </a:r>
          </a:p>
          <a:p>
            <a:pPr marL="514350" indent="-514350">
              <a:buFont typeface="+mj-lt"/>
              <a:buAutoNum type="arabicPeriod"/>
            </a:pPr>
            <a:r>
              <a:rPr lang="fr-FR" dirty="0" smtClean="0">
                <a:solidFill>
                  <a:prstClr val="black"/>
                </a:solidFill>
                <a:sym typeface="Wingdings" pitchFamily="2" charset="2"/>
              </a:rPr>
              <a:t>Règle : </a:t>
            </a:r>
            <a:r>
              <a:rPr lang="fr-FR" sz="2400" b="1" kern="0" dirty="0" smtClean="0">
                <a:solidFill>
                  <a:srgbClr val="663300"/>
                </a:solidFill>
              </a:rPr>
              <a:t>(-1)</a:t>
            </a:r>
            <a:r>
              <a:rPr lang="fr-FR" sz="2400" b="1" kern="0" baseline="30000" dirty="0" smtClean="0">
                <a:solidFill>
                  <a:srgbClr val="CC00FF"/>
                </a:solidFill>
              </a:rPr>
              <a:t>S</a:t>
            </a:r>
            <a:r>
              <a:rPr lang="fr-FR" sz="2400" b="1" kern="0" dirty="0" smtClean="0">
                <a:solidFill>
                  <a:srgbClr val="663300"/>
                </a:solidFill>
              </a:rPr>
              <a:t> x </a:t>
            </a:r>
            <a:r>
              <a:rPr lang="fr-FR" sz="2400" b="1" kern="0" dirty="0" smtClean="0">
                <a:solidFill>
                  <a:srgbClr val="0099CC"/>
                </a:solidFill>
              </a:rPr>
              <a:t>M</a:t>
            </a:r>
            <a:r>
              <a:rPr lang="fr-FR" sz="2400" b="1" kern="0" dirty="0" smtClean="0">
                <a:solidFill>
                  <a:srgbClr val="663300"/>
                </a:solidFill>
              </a:rPr>
              <a:t> x </a:t>
            </a:r>
            <a:r>
              <a:rPr lang="fr-FR" sz="2400" b="1" kern="0" dirty="0" smtClean="0">
                <a:solidFill>
                  <a:srgbClr val="6600FF"/>
                </a:solidFill>
              </a:rPr>
              <a:t>B</a:t>
            </a:r>
            <a:r>
              <a:rPr lang="fr-FR" sz="2400" b="1" kern="0" baseline="30000" dirty="0" smtClean="0">
                <a:solidFill>
                  <a:srgbClr val="00CC99"/>
                </a:solidFill>
              </a:rPr>
              <a:t>E</a:t>
            </a:r>
            <a:endParaRPr lang="en-US" sz="2400" b="1" kern="0" dirty="0" smtClean="0">
              <a:solidFill>
                <a:srgbClr val="663300"/>
              </a:solidFill>
            </a:endParaRPr>
          </a:p>
          <a:p>
            <a:pPr marL="777240" lvl="1" indent="-457200">
              <a:buClr>
                <a:srgbClr val="94B6D2"/>
              </a:buClr>
              <a:buFont typeface="Wingdings"/>
              <a:buChar char="è"/>
            </a:pPr>
            <a:r>
              <a:rPr lang="fr-FR" dirty="0" smtClean="0"/>
              <a:t>54,25</a:t>
            </a:r>
            <a:r>
              <a:rPr lang="fr-FR" baseline="-25000" dirty="0" smtClean="0"/>
              <a:t>(10</a:t>
            </a:r>
            <a:r>
              <a:rPr lang="fr-FR" baseline="-25000" dirty="0"/>
              <a:t>)</a:t>
            </a:r>
            <a:r>
              <a:rPr lang="fr-FR" dirty="0"/>
              <a:t> = 5425 x </a:t>
            </a:r>
            <a:r>
              <a:rPr lang="fr-FR" dirty="0" smtClean="0"/>
              <a:t>10</a:t>
            </a:r>
            <a:r>
              <a:rPr lang="fr-FR" baseline="30000" dirty="0" smtClean="0"/>
              <a:t>-2</a:t>
            </a:r>
          </a:p>
          <a:p>
            <a:pPr marL="777240" lvl="1" indent="-457200">
              <a:buClr>
                <a:srgbClr val="94B6D2"/>
              </a:buClr>
              <a:buFont typeface="Wingdings"/>
              <a:buChar char="è"/>
            </a:pPr>
            <a:endParaRPr lang="fr-FR" dirty="0" smtClean="0"/>
          </a:p>
          <a:p>
            <a:pPr marL="320040" lvl="1" indent="0">
              <a:buNone/>
            </a:pPr>
            <a:endParaRPr lang="fr-FR" dirty="0" smtClean="0">
              <a:sym typeface="Wingdings" pitchFamily="2" charset="2"/>
            </a:endParaRPr>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dirty="0" smtClean="0"/>
              <a:t>5. Exercices</a:t>
            </a:r>
            <a:endParaRPr lang="fr-FR" sz="2000" dirty="0"/>
          </a:p>
        </p:txBody>
      </p:sp>
    </p:spTree>
    <p:extLst>
      <p:ext uri="{BB962C8B-B14F-4D97-AF65-F5344CB8AC3E}">
        <p14:creationId xmlns:p14="http://schemas.microsoft.com/office/powerpoint/2010/main" val="39897931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Composants d’un PC</a:t>
            </a:r>
            <a:endParaRPr lang="fr-FR" dirty="0"/>
          </a:p>
        </p:txBody>
      </p:sp>
      <p:sp>
        <p:nvSpPr>
          <p:cNvPr id="4" name="Espace réservé du contenu 3"/>
          <p:cNvSpPr>
            <a:spLocks noGrp="1"/>
          </p:cNvSpPr>
          <p:nvPr>
            <p:ph sz="quarter" idx="1"/>
          </p:nvPr>
        </p:nvSpPr>
        <p:spPr>
          <a:xfrm>
            <a:off x="3347864" y="843558"/>
            <a:ext cx="5796136" cy="4032448"/>
          </a:xfrm>
        </p:spPr>
        <p:txBody>
          <a:bodyPr>
            <a:normAutofit fontScale="70000" lnSpcReduction="20000"/>
          </a:bodyPr>
          <a:lstStyle/>
          <a:p>
            <a:pPr marL="45720" lvl="1" indent="0">
              <a:spcBef>
                <a:spcPts val="700"/>
              </a:spcBef>
              <a:buClr>
                <a:schemeClr val="accent2"/>
              </a:buClr>
              <a:buSzPct val="60000"/>
              <a:buNone/>
            </a:pPr>
            <a:r>
              <a:rPr lang="fr-FR" b="1" dirty="0" smtClean="0"/>
              <a:t>3</a:t>
            </a:r>
            <a:r>
              <a:rPr lang="fr-FR" b="1" dirty="0"/>
              <a:t>. </a:t>
            </a:r>
            <a:r>
              <a:rPr lang="fr-FR" b="1" dirty="0" smtClean="0"/>
              <a:t>Bus </a:t>
            </a:r>
            <a:r>
              <a:rPr lang="fr-FR" b="1" dirty="0"/>
              <a:t>de commande (ou contrôle) </a:t>
            </a:r>
            <a:r>
              <a:rPr lang="fr-FR" dirty="0"/>
              <a:t>: </a:t>
            </a:r>
            <a:endParaRPr lang="fr-FR" dirty="0" smtClean="0"/>
          </a:p>
          <a:p>
            <a:pPr marL="45720" lvl="1" indent="0">
              <a:spcBef>
                <a:spcPts val="700"/>
              </a:spcBef>
              <a:buClr>
                <a:schemeClr val="accent2"/>
              </a:buClr>
              <a:buSzPct val="60000"/>
              <a:buNone/>
            </a:pPr>
            <a:r>
              <a:rPr lang="fr-FR" dirty="0" smtClean="0"/>
              <a:t>Constitué </a:t>
            </a:r>
            <a:r>
              <a:rPr lang="fr-FR" dirty="0"/>
              <a:t>par quelques conducteurs qui assurent la synchronisation des flux d'informations sur les bus des données et des adresses</a:t>
            </a:r>
            <a:r>
              <a:rPr lang="fr-FR" dirty="0" smtClean="0"/>
              <a:t>.</a:t>
            </a:r>
          </a:p>
          <a:p>
            <a:pPr marL="45720" lvl="1">
              <a:spcBef>
                <a:spcPts val="700"/>
              </a:spcBef>
              <a:buClr>
                <a:schemeClr val="accent2"/>
              </a:buClr>
              <a:buSzPct val="60000"/>
              <a:buNone/>
            </a:pPr>
            <a:r>
              <a:rPr lang="fr-FR" dirty="0"/>
              <a:t>Dans le cas précédent, la cellule mémoire doit savoir à quel instant elle doit mettre son contenu sur le bus données. </a:t>
            </a:r>
          </a:p>
          <a:p>
            <a:pPr marL="45720" lvl="1">
              <a:spcBef>
                <a:spcPts val="700"/>
              </a:spcBef>
              <a:buClr>
                <a:schemeClr val="accent2"/>
              </a:buClr>
              <a:buSzPct val="60000"/>
              <a:buNone/>
            </a:pPr>
            <a:r>
              <a:rPr lang="fr-FR" dirty="0"/>
              <a:t>Pour cela, le microprocesseur possède deux broches :</a:t>
            </a:r>
          </a:p>
          <a:p>
            <a:pPr marL="539750" lvl="1" indent="-495300">
              <a:spcBef>
                <a:spcPts val="700"/>
              </a:spcBef>
              <a:buClr>
                <a:schemeClr val="accent2"/>
              </a:buClr>
              <a:buSzPct val="60000"/>
              <a:buNone/>
            </a:pPr>
            <a:r>
              <a:rPr lang="fr-FR" dirty="0"/>
              <a:t>	</a:t>
            </a:r>
            <a:r>
              <a:rPr lang="fr-FR" dirty="0" smtClean="0">
                <a:sym typeface="Wingdings" pitchFamily="2" charset="2"/>
              </a:rPr>
              <a:t> </a:t>
            </a:r>
            <a:r>
              <a:rPr lang="fr-FR" dirty="0" smtClean="0"/>
              <a:t>Une </a:t>
            </a:r>
            <a:r>
              <a:rPr lang="fr-FR" dirty="0"/>
              <a:t>broche appelée Read (RD) qu'il met à 0 (0v) pour la lecture (la mémoire met le contenu de la cellule dans le bus de données).</a:t>
            </a:r>
          </a:p>
          <a:p>
            <a:pPr marL="539750" lvl="1" indent="-495300">
              <a:spcBef>
                <a:spcPts val="700"/>
              </a:spcBef>
              <a:buClr>
                <a:schemeClr val="accent2"/>
              </a:buClr>
              <a:buSzPct val="60000"/>
              <a:buNone/>
            </a:pPr>
            <a:r>
              <a:rPr lang="fr-FR" dirty="0"/>
              <a:t>	</a:t>
            </a:r>
            <a:r>
              <a:rPr lang="fr-FR" dirty="0">
                <a:sym typeface="Wingdings" pitchFamily="2" charset="2"/>
              </a:rPr>
              <a:t></a:t>
            </a:r>
            <a:r>
              <a:rPr lang="fr-FR" dirty="0"/>
              <a:t>Une broche appelée Read (WR) qu'il met à 0 (0v) pour l’écriture (la mémoire met le contenu du bus de données dans la cellule</a:t>
            </a:r>
            <a:r>
              <a:rPr lang="fr-FR" dirty="0" smtClean="0"/>
              <a:t>).</a:t>
            </a:r>
            <a:endParaRPr lang="fr-FR" dirty="0"/>
          </a:p>
        </p:txBody>
      </p:sp>
      <p:sp>
        <p:nvSpPr>
          <p:cNvPr id="6"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b="0" dirty="0" smtClean="0"/>
              <a:t>1. L’unité centrale &gt;</a:t>
            </a:r>
            <a:r>
              <a:rPr lang="fr-FR" sz="2400" b="0" dirty="0" smtClean="0"/>
              <a:t> </a:t>
            </a:r>
            <a:r>
              <a:rPr lang="fr-FR" sz="2400" dirty="0" smtClean="0"/>
              <a:t>1. La carte mère (BUS)</a:t>
            </a:r>
            <a:endParaRPr lang="fr-FR" sz="2400" dirty="0"/>
          </a:p>
        </p:txBody>
      </p:sp>
      <p:pic>
        <p:nvPicPr>
          <p:cNvPr id="1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843558"/>
            <a:ext cx="3347864" cy="4032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Espace réservé du pied de page 2"/>
          <p:cNvSpPr>
            <a:spLocks noGrp="1"/>
          </p:cNvSpPr>
          <p:nvPr>
            <p:ph type="ftr" sz="quarter" idx="11"/>
          </p:nvPr>
        </p:nvSpPr>
        <p:spPr>
          <a:xfrm>
            <a:off x="683568" y="4876006"/>
            <a:ext cx="8460432" cy="273844"/>
          </a:xfrm>
        </p:spPr>
        <p:txBody>
          <a:bodyPr/>
          <a:lstStyle/>
          <a:p>
            <a:r>
              <a:rPr lang="fr-FR" noProof="0" dirty="0" smtClean="0"/>
              <a:t>- Structure et Fonctionnement des ordinateurs -</a:t>
            </a:r>
            <a:endParaRPr lang="fr-FR" noProof="0" dirty="0"/>
          </a:p>
        </p:txBody>
      </p:sp>
    </p:spTree>
    <p:extLst>
      <p:ext uri="{BB962C8B-B14F-4D97-AF65-F5344CB8AC3E}">
        <p14:creationId xmlns:p14="http://schemas.microsoft.com/office/powerpoint/2010/main" val="368611132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Deuxième partie / 1. Le microprocesseur</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p:txBody>
          <a:bodyPr>
            <a:normAutofit/>
          </a:bodyPr>
          <a:lstStyle/>
          <a:p>
            <a:r>
              <a:rPr lang="fr-FR" dirty="0" smtClean="0"/>
              <a:t>Le processeur est la partie « cerveau » d’un ordinateur qui exécute les instructions et traite les données des programmes.</a:t>
            </a:r>
          </a:p>
          <a:p>
            <a:r>
              <a:rPr lang="fr-FR" dirty="0" smtClean="0"/>
              <a:t>Un </a:t>
            </a:r>
            <a:r>
              <a:rPr lang="fr-FR" dirty="0"/>
              <a:t>microprocesseur est un processeur </a:t>
            </a:r>
            <a:r>
              <a:rPr lang="fr-FR" dirty="0" smtClean="0"/>
              <a:t>dont </a:t>
            </a:r>
            <a:r>
              <a:rPr lang="fr-FR" dirty="0"/>
              <a:t>les composants ont été suffisamment miniaturisés pour être regroupés dans un unique circuit </a:t>
            </a:r>
            <a:r>
              <a:rPr lang="fr-FR" dirty="0" smtClean="0"/>
              <a:t>intégré.</a:t>
            </a:r>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400" dirty="0" smtClean="0"/>
              <a:t>1. Définition</a:t>
            </a:r>
            <a:endParaRPr lang="fr-FR" sz="2400" dirty="0"/>
          </a:p>
        </p:txBody>
      </p:sp>
    </p:spTree>
    <p:extLst>
      <p:ext uri="{BB962C8B-B14F-4D97-AF65-F5344CB8AC3E}">
        <p14:creationId xmlns:p14="http://schemas.microsoft.com/office/powerpoint/2010/main" val="207087024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Deuxième partie / 1. Le microprocesseur</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p:txBody>
          <a:bodyPr>
            <a:normAutofit fontScale="70000" lnSpcReduction="20000"/>
          </a:bodyPr>
          <a:lstStyle/>
          <a:p>
            <a:r>
              <a:rPr lang="fr-FR" dirty="0"/>
              <a:t>Jusqu’au début des années 1970, les différents composants électroniques formant un processeur ne pouvaient pas </a:t>
            </a:r>
            <a:r>
              <a:rPr lang="fr-FR" dirty="0" smtClean="0"/>
              <a:t>être mis sur </a:t>
            </a:r>
            <a:r>
              <a:rPr lang="fr-FR" dirty="0"/>
              <a:t>un seul circuit </a:t>
            </a:r>
            <a:r>
              <a:rPr lang="fr-FR" dirty="0" smtClean="0"/>
              <a:t>intégré.</a:t>
            </a:r>
          </a:p>
          <a:p>
            <a:r>
              <a:rPr lang="fr-FR" dirty="0" smtClean="0"/>
              <a:t>En </a:t>
            </a:r>
            <a:r>
              <a:rPr lang="fr-FR" dirty="0"/>
              <a:t>1971, la société américaine Intel réussit, pour la première fois, à placer tous les transistors qui constituent un processeur sur un seul circuit intégré donnant ainsi naissance au </a:t>
            </a:r>
            <a:r>
              <a:rPr lang="fr-FR" b="1" dirty="0" smtClean="0"/>
              <a:t>microprocesseur</a:t>
            </a:r>
            <a:r>
              <a:rPr lang="fr-FR" dirty="0" smtClean="0"/>
              <a:t>.</a:t>
            </a:r>
          </a:p>
          <a:p>
            <a:r>
              <a:rPr lang="fr-FR" dirty="0" smtClean="0"/>
              <a:t>Cette miniaturisation a permis de :</a:t>
            </a:r>
          </a:p>
          <a:p>
            <a:pPr lvl="1"/>
            <a:r>
              <a:rPr lang="fr-FR" dirty="0" smtClean="0"/>
              <a:t>Augmenter les vitesses de fonctionnement des processeurs : grâce à la réduction des distances entre les composants;</a:t>
            </a:r>
          </a:p>
          <a:p>
            <a:pPr lvl="1"/>
            <a:r>
              <a:rPr lang="fr-FR" dirty="0"/>
              <a:t>R</a:t>
            </a:r>
            <a:r>
              <a:rPr lang="fr-FR" dirty="0" smtClean="0"/>
              <a:t>éduire les coûts : grâce au remplacement de plusieurs circuits par un seul ;</a:t>
            </a:r>
          </a:p>
          <a:p>
            <a:pPr lvl="1"/>
            <a:r>
              <a:rPr lang="fr-FR" dirty="0"/>
              <a:t>A</a:t>
            </a:r>
            <a:r>
              <a:rPr lang="fr-FR" dirty="0" smtClean="0"/>
              <a:t>ugmenter la fiabilité : en supprimant les connexions entre les composants du processeur, on supprime l'un des principaux vecteurs de panne ;</a:t>
            </a:r>
          </a:p>
          <a:p>
            <a:pPr lvl="1"/>
            <a:r>
              <a:rPr lang="fr-FR" dirty="0"/>
              <a:t>C</a:t>
            </a:r>
            <a:r>
              <a:rPr lang="fr-FR" dirty="0" smtClean="0"/>
              <a:t>réer des ordinateurs bien plus petits : les micro-ordinateurs ;</a:t>
            </a:r>
          </a:p>
          <a:p>
            <a:pPr lvl="1"/>
            <a:r>
              <a:rPr lang="fr-FR" dirty="0"/>
              <a:t>R</a:t>
            </a:r>
            <a:r>
              <a:rPr lang="fr-FR" dirty="0" smtClean="0"/>
              <a:t>éduire la consommation énergétique.</a:t>
            </a:r>
            <a:endParaRPr lang="fr-FR" dirty="0"/>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400" dirty="0" smtClean="0"/>
              <a:t>2. Description</a:t>
            </a:r>
            <a:endParaRPr lang="fr-FR" sz="2400" dirty="0"/>
          </a:p>
        </p:txBody>
      </p:sp>
    </p:spTree>
    <p:extLst>
      <p:ext uri="{BB962C8B-B14F-4D97-AF65-F5344CB8AC3E}">
        <p14:creationId xmlns:p14="http://schemas.microsoft.com/office/powerpoint/2010/main" val="284060430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Deuxième partie / 1. Le microprocesseur</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p:txBody>
          <a:bodyPr>
            <a:normAutofit fontScale="77500" lnSpcReduction="20000"/>
          </a:bodyPr>
          <a:lstStyle/>
          <a:p>
            <a:pPr marL="0" indent="0">
              <a:buNone/>
            </a:pPr>
            <a:r>
              <a:rPr lang="fr-FR" dirty="0" smtClean="0"/>
              <a:t>Un microprocesseur se caractérise principalement par quatre éléments :</a:t>
            </a:r>
          </a:p>
          <a:p>
            <a:pPr marL="514350" indent="-514350">
              <a:buFont typeface="+mj-lt"/>
              <a:buAutoNum type="arabicPeriod"/>
            </a:pPr>
            <a:r>
              <a:rPr lang="fr-FR" dirty="0" smtClean="0"/>
              <a:t>Le </a:t>
            </a:r>
            <a:r>
              <a:rPr lang="fr-FR" dirty="0"/>
              <a:t>jeu d'instructions </a:t>
            </a:r>
            <a:r>
              <a:rPr lang="fr-FR" dirty="0" smtClean="0"/>
              <a:t>qu’il </a:t>
            </a:r>
            <a:r>
              <a:rPr lang="fr-FR" dirty="0"/>
              <a:t>peut </a:t>
            </a:r>
            <a:r>
              <a:rPr lang="fr-FR" dirty="0" smtClean="0"/>
              <a:t>exécuter</a:t>
            </a:r>
            <a:r>
              <a:rPr lang="fr-FR" dirty="0"/>
              <a:t> :</a:t>
            </a:r>
            <a:endParaRPr lang="fr-FR" dirty="0" smtClean="0"/>
          </a:p>
          <a:p>
            <a:pPr marL="594360" lvl="2" indent="0">
              <a:buNone/>
            </a:pPr>
            <a:r>
              <a:rPr lang="fr-FR" dirty="0" smtClean="0"/>
              <a:t>Par exemple : additionner, comparer, multiplier,....</a:t>
            </a:r>
          </a:p>
          <a:p>
            <a:pPr marL="514350" indent="-514350">
              <a:buFont typeface="+mj-lt"/>
              <a:buAutoNum type="arabicPeriod"/>
            </a:pPr>
            <a:r>
              <a:rPr lang="fr-FR" dirty="0" smtClean="0"/>
              <a:t>La </a:t>
            </a:r>
            <a:r>
              <a:rPr lang="fr-FR" dirty="0"/>
              <a:t>complexité de son </a:t>
            </a:r>
            <a:r>
              <a:rPr lang="fr-FR" dirty="0" smtClean="0"/>
              <a:t>architecture :</a:t>
            </a:r>
          </a:p>
          <a:p>
            <a:pPr marL="594360" lvl="2" indent="0">
              <a:buNone/>
            </a:pPr>
            <a:r>
              <a:rPr lang="fr-FR" dirty="0" smtClean="0"/>
              <a:t>Cette </a:t>
            </a:r>
            <a:r>
              <a:rPr lang="fr-FR" dirty="0"/>
              <a:t>complexité se mesure par le nombre de transistors contenus dans le microprocesseur. Plus le microprocesseur contient de transistors, plus il pourra effectuer des opérations complexes, et/ou traiter des chiffres de grande taille</a:t>
            </a:r>
            <a:r>
              <a:rPr lang="fr-FR" dirty="0" smtClean="0"/>
              <a:t>.</a:t>
            </a:r>
          </a:p>
          <a:p>
            <a:pPr marL="514350" indent="-514350">
              <a:buFont typeface="+mj-lt"/>
              <a:buAutoNum type="arabicPeriod"/>
            </a:pPr>
            <a:r>
              <a:rPr lang="fr-FR" dirty="0" smtClean="0"/>
              <a:t>Le nombre de bits que le processeur peut traiter ensemble :</a:t>
            </a:r>
          </a:p>
          <a:p>
            <a:pPr marL="594360" lvl="2" indent="0">
              <a:buNone/>
            </a:pPr>
            <a:r>
              <a:rPr lang="fr-FR" dirty="0" smtClean="0"/>
              <a:t>Les premiers microprocesseurs ne pouvaient traiter plus de 4 bits d'un coup. Ils devaient donc exécuter plusieurs instructions pour additionner des nombres de 32 bits par exemple. Les microprocesseurs à partir du 2007 peuvent traiter des nombres sur 64 bits ensemble.</a:t>
            </a:r>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400" dirty="0" smtClean="0"/>
              <a:t>3. Principales </a:t>
            </a:r>
            <a:r>
              <a:rPr lang="fr-FR" sz="2400" dirty="0"/>
              <a:t>caractéristiques</a:t>
            </a:r>
          </a:p>
        </p:txBody>
      </p:sp>
    </p:spTree>
    <p:extLst>
      <p:ext uri="{BB962C8B-B14F-4D97-AF65-F5344CB8AC3E}">
        <p14:creationId xmlns:p14="http://schemas.microsoft.com/office/powerpoint/2010/main" val="341037139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Deuxième partie / 1. Le microprocesseur</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p:txBody>
          <a:bodyPr>
            <a:normAutofit/>
          </a:bodyPr>
          <a:lstStyle/>
          <a:p>
            <a:pPr marL="457200" indent="-457200">
              <a:buFont typeface="+mj-lt"/>
              <a:buAutoNum type="arabicPeriod" startAt="4"/>
            </a:pPr>
            <a:r>
              <a:rPr lang="fr-FR" sz="2300" dirty="0" smtClean="0"/>
              <a:t>La vitesse de l’horloge :</a:t>
            </a:r>
          </a:p>
          <a:p>
            <a:pPr marL="594360" lvl="2" indent="0">
              <a:buNone/>
            </a:pPr>
            <a:r>
              <a:rPr lang="fr-FR" sz="1700" dirty="0" smtClean="0"/>
              <a:t>Le rôle de l’horloge est de cadencer le rythme du travail du microprocesseur. Plus la vitesse de l’horloge augmente, plus le microprocesseur effectue d'instructions en une seconde.</a:t>
            </a:r>
          </a:p>
          <a:p>
            <a:pPr marL="594360" lvl="2" indent="0">
              <a:buNone/>
            </a:pPr>
            <a:r>
              <a:rPr lang="fr-FR" sz="1700" dirty="0" smtClean="0"/>
              <a:t>La </a:t>
            </a:r>
            <a:r>
              <a:rPr lang="fr-FR" sz="1700" dirty="0"/>
              <a:t>fréquence de cette horloge s’exprime en MHz (millions de battements par seconde). Par exemple, un ordinateur “PC Pentium 133” possède un microprocesseur de type Pentium et une horloge à 133 MHz.</a:t>
            </a:r>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400" dirty="0"/>
              <a:t>3. Principales caractéristiques</a:t>
            </a:r>
          </a:p>
        </p:txBody>
      </p:sp>
    </p:spTree>
    <p:extLst>
      <p:ext uri="{BB962C8B-B14F-4D97-AF65-F5344CB8AC3E}">
        <p14:creationId xmlns:p14="http://schemas.microsoft.com/office/powerpoint/2010/main" val="80301597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Deuxième partie / 1. Le microprocesseur</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7"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400" dirty="0" smtClean="0"/>
              <a:t>4. Historique de « Intel »</a:t>
            </a:r>
            <a:endParaRPr lang="fr-FR" sz="2400" dirty="0"/>
          </a:p>
        </p:txBody>
      </p:sp>
      <p:sp>
        <p:nvSpPr>
          <p:cNvPr id="8" name="Rectangle 7"/>
          <p:cNvSpPr/>
          <p:nvPr/>
        </p:nvSpPr>
        <p:spPr>
          <a:xfrm>
            <a:off x="-1" y="1480592"/>
            <a:ext cx="9144003" cy="3293209"/>
          </a:xfrm>
          <a:prstGeom prst="rect">
            <a:avLst/>
          </a:prstGeom>
        </p:spPr>
        <p:txBody>
          <a:bodyPr wrap="square">
            <a:spAutoFit/>
          </a:bodyPr>
          <a:lstStyle/>
          <a:p>
            <a:pPr algn="just"/>
            <a:r>
              <a:rPr lang="fr-FR" sz="1600" b="1" dirty="0">
                <a:latin typeface="Book Antiqua" pitchFamily="18" charset="0"/>
              </a:rPr>
              <a:t>Date</a:t>
            </a:r>
            <a:r>
              <a:rPr lang="fr-FR" sz="1600" dirty="0">
                <a:latin typeface="Book Antiqua" pitchFamily="18" charset="0"/>
              </a:rPr>
              <a:t>  : l’année de commercialisation du microprocesseur.</a:t>
            </a:r>
          </a:p>
          <a:p>
            <a:pPr algn="just"/>
            <a:r>
              <a:rPr lang="fr-FR" sz="1600" b="1" dirty="0">
                <a:latin typeface="Book Antiqua" pitchFamily="18" charset="0"/>
              </a:rPr>
              <a:t>Nom</a:t>
            </a:r>
            <a:r>
              <a:rPr lang="fr-FR" sz="1600" dirty="0">
                <a:latin typeface="Book Antiqua" pitchFamily="18" charset="0"/>
              </a:rPr>
              <a:t>  : le nom du microprocesseur.</a:t>
            </a:r>
          </a:p>
          <a:p>
            <a:pPr algn="just"/>
            <a:r>
              <a:rPr lang="fr-FR" sz="1600" b="1" dirty="0">
                <a:latin typeface="Book Antiqua" pitchFamily="18" charset="0"/>
              </a:rPr>
              <a:t>Nombre de </a:t>
            </a:r>
            <a:r>
              <a:rPr lang="fr-FR" sz="1600" b="1" dirty="0" smtClean="0">
                <a:latin typeface="Book Antiqua" pitchFamily="18" charset="0"/>
              </a:rPr>
              <a:t>transistors</a:t>
            </a:r>
            <a:r>
              <a:rPr lang="fr-FR" sz="1600" dirty="0">
                <a:latin typeface="Book Antiqua" pitchFamily="18" charset="0"/>
              </a:rPr>
              <a:t>  : le nombre de transistors contenus dans le microprocesseur.</a:t>
            </a:r>
          </a:p>
          <a:p>
            <a:pPr algn="just"/>
            <a:r>
              <a:rPr lang="fr-FR" sz="1600" b="1" dirty="0">
                <a:latin typeface="Book Antiqua" pitchFamily="18" charset="0"/>
              </a:rPr>
              <a:t>Finesse de gravure (nm)</a:t>
            </a:r>
            <a:r>
              <a:rPr lang="fr-FR" sz="1600" dirty="0">
                <a:latin typeface="Book Antiqua" pitchFamily="18" charset="0"/>
              </a:rPr>
              <a:t>  : le diamètre (en nanomètres) du plus petit fil reliant deux composantes du </a:t>
            </a:r>
            <a:r>
              <a:rPr lang="fr-FR" sz="1600" dirty="0" smtClean="0">
                <a:latin typeface="Book Antiqua" pitchFamily="18" charset="0"/>
              </a:rPr>
              <a:t>microprocesseur.</a:t>
            </a:r>
          </a:p>
          <a:p>
            <a:pPr algn="just"/>
            <a:endParaRPr lang="fr-FR" sz="1600" dirty="0">
              <a:latin typeface="Book Antiqua" pitchFamily="18" charset="0"/>
            </a:endParaRPr>
          </a:p>
          <a:p>
            <a:pPr algn="just"/>
            <a:endParaRPr lang="fr-FR" sz="1600" dirty="0" smtClean="0">
              <a:latin typeface="Book Antiqua" pitchFamily="18" charset="0"/>
            </a:endParaRPr>
          </a:p>
          <a:p>
            <a:pPr algn="just"/>
            <a:endParaRPr lang="fr-FR" sz="1600" dirty="0">
              <a:latin typeface="Book Antiqua" pitchFamily="18" charset="0"/>
            </a:endParaRPr>
          </a:p>
          <a:p>
            <a:pPr algn="just"/>
            <a:r>
              <a:rPr lang="fr-FR" sz="1600" b="1" dirty="0" smtClean="0">
                <a:latin typeface="Book Antiqua" pitchFamily="18" charset="0"/>
              </a:rPr>
              <a:t>Fréquence </a:t>
            </a:r>
            <a:r>
              <a:rPr lang="fr-FR" sz="1600" b="1" dirty="0">
                <a:latin typeface="Book Antiqua" pitchFamily="18" charset="0"/>
              </a:rPr>
              <a:t>de l’horloge</a:t>
            </a:r>
            <a:r>
              <a:rPr lang="fr-FR" sz="1600" dirty="0">
                <a:latin typeface="Book Antiqua" pitchFamily="18" charset="0"/>
              </a:rPr>
              <a:t>  : la fréquence du signal d'horloge interne qui cadence le </a:t>
            </a:r>
            <a:r>
              <a:rPr lang="fr-FR" sz="1600" dirty="0" smtClean="0">
                <a:latin typeface="Book Antiqua" pitchFamily="18" charset="0"/>
              </a:rPr>
              <a:t>microprocesseur en MHz </a:t>
            </a:r>
            <a:r>
              <a:rPr lang="fr-FR" sz="1600" dirty="0">
                <a:latin typeface="Book Antiqua" pitchFamily="18" charset="0"/>
              </a:rPr>
              <a:t>= million(s) de cycles par </a:t>
            </a:r>
            <a:r>
              <a:rPr lang="fr-FR" sz="1600" dirty="0" smtClean="0">
                <a:latin typeface="Book Antiqua" pitchFamily="18" charset="0"/>
              </a:rPr>
              <a:t>seconde (GHz </a:t>
            </a:r>
            <a:r>
              <a:rPr lang="fr-FR" sz="1600" dirty="0">
                <a:latin typeface="Book Antiqua" pitchFamily="18" charset="0"/>
              </a:rPr>
              <a:t>= milliard(s) de cycles par </a:t>
            </a:r>
            <a:r>
              <a:rPr lang="fr-FR" sz="1600" dirty="0" smtClean="0">
                <a:latin typeface="Book Antiqua" pitchFamily="18" charset="0"/>
              </a:rPr>
              <a:t>seconde).</a:t>
            </a:r>
            <a:endParaRPr lang="fr-FR" sz="1600" dirty="0">
              <a:latin typeface="Book Antiqua" pitchFamily="18" charset="0"/>
            </a:endParaRPr>
          </a:p>
          <a:p>
            <a:pPr algn="just"/>
            <a:r>
              <a:rPr lang="fr-FR" sz="1600" b="1" dirty="0" smtClean="0">
                <a:latin typeface="Book Antiqua" pitchFamily="18" charset="0"/>
              </a:rPr>
              <a:t>Largeur </a:t>
            </a:r>
            <a:r>
              <a:rPr lang="fr-FR" sz="1600" b="1" dirty="0">
                <a:latin typeface="Book Antiqua" pitchFamily="18" charset="0"/>
              </a:rPr>
              <a:t>des données</a:t>
            </a:r>
            <a:r>
              <a:rPr lang="fr-FR" sz="1600" dirty="0">
                <a:latin typeface="Book Antiqua" pitchFamily="18" charset="0"/>
              </a:rPr>
              <a:t>  : </a:t>
            </a:r>
            <a:r>
              <a:rPr lang="fr-FR" sz="1600" dirty="0" smtClean="0">
                <a:latin typeface="Book Antiqua" pitchFamily="18" charset="0"/>
              </a:rPr>
              <a:t>Le </a:t>
            </a:r>
            <a:r>
              <a:rPr lang="fr-FR" sz="1600" dirty="0">
                <a:latin typeface="Book Antiqua" pitchFamily="18" charset="0"/>
              </a:rPr>
              <a:t>nombre de bits sur lequel une opération est </a:t>
            </a:r>
            <a:r>
              <a:rPr lang="fr-FR" sz="1600" dirty="0" smtClean="0">
                <a:latin typeface="Book Antiqua" pitchFamily="18" charset="0"/>
              </a:rPr>
              <a:t>faite</a:t>
            </a:r>
            <a:r>
              <a:rPr lang="fr-FR" sz="1600" dirty="0">
                <a:latin typeface="Book Antiqua" pitchFamily="18" charset="0"/>
              </a:rPr>
              <a:t> </a:t>
            </a:r>
            <a:r>
              <a:rPr lang="fr-FR" sz="1600" dirty="0" smtClean="0">
                <a:latin typeface="Book Antiqua" pitchFamily="18" charset="0"/>
              </a:rPr>
              <a:t>à l’intérieur / le </a:t>
            </a:r>
            <a:r>
              <a:rPr lang="fr-FR" sz="1600" dirty="0">
                <a:latin typeface="Book Antiqua" pitchFamily="18" charset="0"/>
              </a:rPr>
              <a:t>nombre de bits transférés à la fois entre la mémoire et le microprocesseur.</a:t>
            </a:r>
          </a:p>
          <a:p>
            <a:pPr algn="just"/>
            <a:r>
              <a:rPr lang="fr-FR" sz="1600" b="1" dirty="0">
                <a:latin typeface="Book Antiqua" pitchFamily="18" charset="0"/>
              </a:rPr>
              <a:t>MIPS</a:t>
            </a:r>
            <a:r>
              <a:rPr lang="fr-FR" sz="1600" dirty="0">
                <a:latin typeface="Book Antiqua" pitchFamily="18" charset="0"/>
              </a:rPr>
              <a:t>  : le nombre de millions d’instructions effectuées par le microprocesseur en une seconde</a:t>
            </a:r>
            <a:r>
              <a:rPr lang="fr-FR" sz="1600" dirty="0" smtClean="0">
                <a:latin typeface="Book Antiqua" pitchFamily="18" charset="0"/>
              </a:rPr>
              <a:t>.</a:t>
            </a:r>
            <a:endParaRPr lang="fr-FR" sz="1600" dirty="0">
              <a:latin typeface="Book Antiqua" pitchFamily="18" charset="0"/>
            </a:endParaRPr>
          </a:p>
        </p:txBody>
      </p:sp>
      <p:graphicFrame>
        <p:nvGraphicFramePr>
          <p:cNvPr id="10" name="Espace réservé du contenu 4"/>
          <p:cNvGraphicFramePr>
            <a:graphicFrameLocks/>
          </p:cNvGraphicFramePr>
          <p:nvPr>
            <p:extLst>
              <p:ext uri="{D42A27DB-BD31-4B8C-83A1-F6EECF244321}">
                <p14:modId xmlns:p14="http://schemas.microsoft.com/office/powerpoint/2010/main" val="3887943383"/>
              </p:ext>
            </p:extLst>
          </p:nvPr>
        </p:nvGraphicFramePr>
        <p:xfrm>
          <a:off x="-1" y="885102"/>
          <a:ext cx="9144000" cy="606528"/>
        </p:xfrm>
        <a:graphic>
          <a:graphicData uri="http://schemas.openxmlformats.org/drawingml/2006/table">
            <a:tbl>
              <a:tblPr>
                <a:tableStyleId>{5940675A-B579-460E-94D1-54222C63F5DA}</a:tableStyleId>
              </a:tblPr>
              <a:tblGrid>
                <a:gridCol w="606068"/>
                <a:gridCol w="1031378"/>
                <a:gridCol w="1080185"/>
                <a:gridCol w="1244032"/>
                <a:gridCol w="2924356"/>
                <a:gridCol w="1686774"/>
                <a:gridCol w="571207"/>
              </a:tblGrid>
              <a:tr h="606528">
                <a:tc>
                  <a:txBody>
                    <a:bodyPr/>
                    <a:lstStyle/>
                    <a:p>
                      <a:pPr algn="ctr"/>
                      <a:r>
                        <a:rPr lang="fr-FR" sz="1400" dirty="0">
                          <a:effectLst/>
                          <a:latin typeface="Book Antiqua" pitchFamily="18" charset="0"/>
                        </a:rPr>
                        <a:t>Date</a:t>
                      </a:r>
                    </a:p>
                  </a:txBody>
                  <a:tcPr marL="22781" marR="22781" marT="11391" marB="11391" anchor="ctr"/>
                </a:tc>
                <a:tc>
                  <a:txBody>
                    <a:bodyPr/>
                    <a:lstStyle/>
                    <a:p>
                      <a:pPr algn="ctr"/>
                      <a:r>
                        <a:rPr lang="fr-FR" sz="1400" dirty="0">
                          <a:effectLst/>
                          <a:latin typeface="Book Antiqua" pitchFamily="18" charset="0"/>
                        </a:rPr>
                        <a:t>Nom</a:t>
                      </a:r>
                    </a:p>
                  </a:txBody>
                  <a:tcPr marL="22781" marR="22781" marT="11391" marB="11391" anchor="ctr"/>
                </a:tc>
                <a:tc>
                  <a:txBody>
                    <a:bodyPr/>
                    <a:lstStyle/>
                    <a:p>
                      <a:pPr algn="ctr"/>
                      <a:r>
                        <a:rPr lang="fr-FR" sz="1400" dirty="0">
                          <a:effectLst/>
                          <a:latin typeface="Book Antiqua" pitchFamily="18" charset="0"/>
                        </a:rPr>
                        <a:t>Nombre de</a:t>
                      </a:r>
                      <a:br>
                        <a:rPr lang="fr-FR" sz="1400" dirty="0">
                          <a:effectLst/>
                          <a:latin typeface="Book Antiqua" pitchFamily="18" charset="0"/>
                        </a:rPr>
                      </a:br>
                      <a:r>
                        <a:rPr lang="fr-FR" sz="1400" dirty="0">
                          <a:effectLst/>
                          <a:latin typeface="Book Antiqua" pitchFamily="18" charset="0"/>
                        </a:rPr>
                        <a:t>transistors</a:t>
                      </a:r>
                    </a:p>
                  </a:txBody>
                  <a:tcPr marL="22781" marR="22781" marT="11391" marB="11391" anchor="ctr"/>
                </a:tc>
                <a:tc>
                  <a:txBody>
                    <a:bodyPr/>
                    <a:lstStyle/>
                    <a:p>
                      <a:pPr algn="ctr"/>
                      <a:r>
                        <a:rPr lang="fr-FR" sz="1400" dirty="0">
                          <a:effectLst/>
                          <a:latin typeface="Book Antiqua" pitchFamily="18" charset="0"/>
                        </a:rPr>
                        <a:t>Finesse de</a:t>
                      </a:r>
                      <a:br>
                        <a:rPr lang="fr-FR" sz="1400" dirty="0">
                          <a:effectLst/>
                          <a:latin typeface="Book Antiqua" pitchFamily="18" charset="0"/>
                        </a:rPr>
                      </a:br>
                      <a:r>
                        <a:rPr lang="fr-FR" sz="1400" dirty="0">
                          <a:effectLst/>
                          <a:latin typeface="Book Antiqua" pitchFamily="18" charset="0"/>
                        </a:rPr>
                        <a:t>gravure (nm)</a:t>
                      </a:r>
                    </a:p>
                  </a:txBody>
                  <a:tcPr marL="22781" marR="22781" marT="11391" marB="11391" anchor="ctr"/>
                </a:tc>
                <a:tc>
                  <a:txBody>
                    <a:bodyPr/>
                    <a:lstStyle/>
                    <a:p>
                      <a:pPr algn="ctr"/>
                      <a:r>
                        <a:rPr lang="fr-FR" sz="1400" dirty="0">
                          <a:effectLst/>
                          <a:latin typeface="Book Antiqua" pitchFamily="18" charset="0"/>
                        </a:rPr>
                        <a:t>Fréquence de l'horloge</a:t>
                      </a:r>
                    </a:p>
                  </a:txBody>
                  <a:tcPr marL="22781" marR="22781" marT="11391" marB="11391" anchor="ctr"/>
                </a:tc>
                <a:tc>
                  <a:txBody>
                    <a:bodyPr/>
                    <a:lstStyle/>
                    <a:p>
                      <a:pPr algn="ctr"/>
                      <a:r>
                        <a:rPr lang="fr-FR" sz="1400" dirty="0">
                          <a:effectLst/>
                          <a:latin typeface="Book Antiqua" pitchFamily="18" charset="0"/>
                        </a:rPr>
                        <a:t>Largeur</a:t>
                      </a:r>
                      <a:br>
                        <a:rPr lang="fr-FR" sz="1400" dirty="0">
                          <a:effectLst/>
                          <a:latin typeface="Book Antiqua" pitchFamily="18" charset="0"/>
                        </a:rPr>
                      </a:br>
                      <a:r>
                        <a:rPr lang="fr-FR" sz="1400" dirty="0">
                          <a:effectLst/>
                          <a:latin typeface="Book Antiqua" pitchFamily="18" charset="0"/>
                        </a:rPr>
                        <a:t>des données</a:t>
                      </a:r>
                    </a:p>
                  </a:txBody>
                  <a:tcPr marL="22781" marR="22781" marT="11391" marB="11391" anchor="ctr"/>
                </a:tc>
                <a:tc>
                  <a:txBody>
                    <a:bodyPr/>
                    <a:lstStyle/>
                    <a:p>
                      <a:pPr algn="ctr"/>
                      <a:r>
                        <a:rPr lang="fr-FR" sz="1400" u="none" strike="noStrike" dirty="0">
                          <a:effectLst/>
                          <a:latin typeface="Book Antiqua" pitchFamily="18" charset="0"/>
                        </a:rPr>
                        <a:t>MIPS</a:t>
                      </a:r>
                      <a:endParaRPr lang="fr-FR" sz="1400" dirty="0">
                        <a:effectLst/>
                        <a:latin typeface="Book Antiqua" pitchFamily="18" charset="0"/>
                      </a:endParaRPr>
                    </a:p>
                  </a:txBody>
                  <a:tcPr marL="22781" marR="22781" marT="11391" marB="11391" anchor="ctr"/>
                </a:tc>
              </a:tr>
            </a:tbl>
          </a:graphicData>
        </a:graphic>
      </p:graphicFrame>
      <p:sp>
        <p:nvSpPr>
          <p:cNvPr id="4" name="ZoneTexte 3"/>
          <p:cNvSpPr txBox="1"/>
          <p:nvPr/>
        </p:nvSpPr>
        <p:spPr>
          <a:xfrm>
            <a:off x="0" y="2787774"/>
            <a:ext cx="9144000" cy="584775"/>
          </a:xfrm>
          <a:prstGeom prst="rect">
            <a:avLst/>
          </a:prstGeom>
          <a:solidFill>
            <a:schemeClr val="bg2">
              <a:lumMod val="75000"/>
            </a:schemeClr>
          </a:solidFill>
        </p:spPr>
        <p:txBody>
          <a:bodyPr wrap="square" rtlCol="0">
            <a:spAutoFit/>
          </a:bodyPr>
          <a:lstStyle/>
          <a:p>
            <a:pPr algn="just"/>
            <a:r>
              <a:rPr lang="fr-FR" sz="1600" dirty="0" smtClean="0">
                <a:latin typeface="Book Antiqua" pitchFamily="18" charset="0"/>
              </a:rPr>
              <a:t>Une finesse de gravure accrue permet de : Loger plus de transistors, et diminuer la consommation du processeur (</a:t>
            </a:r>
            <a:r>
              <a:rPr lang="fr-FR" sz="1600" dirty="0" smtClean="0">
                <a:latin typeface="Book Antiqua" pitchFamily="18" charset="0"/>
                <a:sym typeface="Wingdings" pitchFamily="2" charset="2"/>
              </a:rPr>
              <a:t> Abaisser la </a:t>
            </a:r>
            <a:r>
              <a:rPr lang="fr-FR" sz="1600" dirty="0">
                <a:latin typeface="Book Antiqua" pitchFamily="18" charset="0"/>
                <a:sym typeface="Wingdings" pitchFamily="2" charset="2"/>
              </a:rPr>
              <a:t>consommation d'énergie et de monter plus haut </a:t>
            </a:r>
            <a:r>
              <a:rPr lang="fr-FR" sz="1600" dirty="0" smtClean="0">
                <a:latin typeface="Book Antiqua" pitchFamily="18" charset="0"/>
                <a:sym typeface="Wingdings" pitchFamily="2" charset="2"/>
              </a:rPr>
              <a:t>la fréquence).</a:t>
            </a:r>
            <a:endParaRPr lang="fr-FR" sz="1600" dirty="0"/>
          </a:p>
        </p:txBody>
      </p:sp>
    </p:spTree>
    <p:extLst>
      <p:ext uri="{BB962C8B-B14F-4D97-AF65-F5344CB8AC3E}">
        <p14:creationId xmlns:p14="http://schemas.microsoft.com/office/powerpoint/2010/main" val="2236370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0-#ppt_h/2"/>
                                          </p:val>
                                        </p:tav>
                                        <p:tav tm="100000">
                                          <p:val>
                                            <p:strVal val="#ppt_y"/>
                                          </p:val>
                                        </p:tav>
                                      </p:tavLst>
                                    </p:anim>
                                  </p:childTnLst>
                                </p:cTn>
                              </p:par>
                              <p:par>
                                <p:cTn id="27" presetID="16" presetClass="entr" presetSubtype="21"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barn(inVertical)">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1" fill="hold" grpId="0" nodeType="clickEffect">
                                  <p:stCondLst>
                                    <p:cond delay="0"/>
                                  </p:stCondLst>
                                  <p:childTnLst>
                                    <p:set>
                                      <p:cBhvr>
                                        <p:cTn id="33" dur="1" fill="hold">
                                          <p:stCondLst>
                                            <p:cond delay="0"/>
                                          </p:stCondLst>
                                        </p:cTn>
                                        <p:tgtEl>
                                          <p:spTgt spid="8">
                                            <p:txEl>
                                              <p:pRg st="7" end="7"/>
                                            </p:txEl>
                                          </p:spTgt>
                                        </p:tgtEl>
                                        <p:attrNameLst>
                                          <p:attrName>style.visibility</p:attrName>
                                        </p:attrNameLst>
                                      </p:cBhvr>
                                      <p:to>
                                        <p:strVal val="visible"/>
                                      </p:to>
                                    </p:set>
                                    <p:anim calcmode="lin" valueType="num">
                                      <p:cBhvr additive="base">
                                        <p:cTn id="34"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8">
                                            <p:txEl>
                                              <p:pRg st="7" end="7"/>
                                            </p:txEl>
                                          </p:spTgt>
                                        </p:tgtEl>
                                        <p:attrNameLst>
                                          <p:attrName>ppt_y</p:attrName>
                                        </p:attrNameLst>
                                      </p:cBhvr>
                                      <p:tavLst>
                                        <p:tav tm="0">
                                          <p:val>
                                            <p:strVal val="0-#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1" fill="hold" grpId="0" nodeType="clickEffect">
                                  <p:stCondLst>
                                    <p:cond delay="0"/>
                                  </p:stCondLst>
                                  <p:childTnLst>
                                    <p:set>
                                      <p:cBhvr>
                                        <p:cTn id="39" dur="1" fill="hold">
                                          <p:stCondLst>
                                            <p:cond delay="0"/>
                                          </p:stCondLst>
                                        </p:cTn>
                                        <p:tgtEl>
                                          <p:spTgt spid="8">
                                            <p:txEl>
                                              <p:pRg st="8" end="8"/>
                                            </p:txEl>
                                          </p:spTgt>
                                        </p:tgtEl>
                                        <p:attrNameLst>
                                          <p:attrName>style.visibility</p:attrName>
                                        </p:attrNameLst>
                                      </p:cBhvr>
                                      <p:to>
                                        <p:strVal val="visible"/>
                                      </p:to>
                                    </p:set>
                                    <p:anim calcmode="lin" valueType="num">
                                      <p:cBhvr additive="base">
                                        <p:cTn id="40"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8">
                                            <p:txEl>
                                              <p:pRg st="8" end="8"/>
                                            </p:txEl>
                                          </p:spTgt>
                                        </p:tgtEl>
                                        <p:attrNameLst>
                                          <p:attrName>ppt_y</p:attrName>
                                        </p:attrNameLst>
                                      </p:cBhvr>
                                      <p:tavLst>
                                        <p:tav tm="0">
                                          <p:val>
                                            <p:strVal val="0-#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1" fill="hold" grpId="0" nodeType="clickEffect">
                                  <p:stCondLst>
                                    <p:cond delay="0"/>
                                  </p:stCondLst>
                                  <p:childTnLst>
                                    <p:set>
                                      <p:cBhvr>
                                        <p:cTn id="45" dur="1" fill="hold">
                                          <p:stCondLst>
                                            <p:cond delay="0"/>
                                          </p:stCondLst>
                                        </p:cTn>
                                        <p:tgtEl>
                                          <p:spTgt spid="8">
                                            <p:txEl>
                                              <p:pRg st="9" end="9"/>
                                            </p:txEl>
                                          </p:spTgt>
                                        </p:tgtEl>
                                        <p:attrNameLst>
                                          <p:attrName>style.visibility</p:attrName>
                                        </p:attrNameLst>
                                      </p:cBhvr>
                                      <p:to>
                                        <p:strVal val="visible"/>
                                      </p:to>
                                    </p:set>
                                    <p:anim calcmode="lin" valueType="num">
                                      <p:cBhvr additive="base">
                                        <p:cTn id="46"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8">
                                            <p:txEl>
                                              <p:pRg st="9" end="9"/>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4" grpId="0" animBg="1"/>
    </p:bldLst>
  </p:timing>
</p:sld>
</file>

<file path=ppt/slides/slide1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Deuxième partie / 1. Le microprocesseur</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graphicFrame>
        <p:nvGraphicFramePr>
          <p:cNvPr id="5" name="Espace réservé du contenu 4"/>
          <p:cNvGraphicFramePr>
            <a:graphicFrameLocks noGrp="1"/>
          </p:cNvGraphicFramePr>
          <p:nvPr>
            <p:ph sz="quarter" idx="1"/>
            <p:extLst>
              <p:ext uri="{D42A27DB-BD31-4B8C-83A1-F6EECF244321}">
                <p14:modId xmlns:p14="http://schemas.microsoft.com/office/powerpoint/2010/main" val="111658578"/>
              </p:ext>
            </p:extLst>
          </p:nvPr>
        </p:nvGraphicFramePr>
        <p:xfrm>
          <a:off x="-1" y="914504"/>
          <a:ext cx="9144002" cy="3889494"/>
        </p:xfrm>
        <a:graphic>
          <a:graphicData uri="http://schemas.openxmlformats.org/drawingml/2006/table">
            <a:tbl>
              <a:tblPr>
                <a:tableStyleId>{5940675A-B579-460E-94D1-54222C63F5DA}</a:tableStyleId>
              </a:tblPr>
              <a:tblGrid>
                <a:gridCol w="740002"/>
                <a:gridCol w="1690614"/>
                <a:gridCol w="1318894"/>
                <a:gridCol w="1194999"/>
                <a:gridCol w="1983628"/>
                <a:gridCol w="1277044"/>
                <a:gridCol w="938821"/>
              </a:tblGrid>
              <a:tr h="606528">
                <a:tc>
                  <a:txBody>
                    <a:bodyPr/>
                    <a:lstStyle/>
                    <a:p>
                      <a:pPr algn="ctr"/>
                      <a:r>
                        <a:rPr lang="fr-FR" sz="1400" dirty="0">
                          <a:effectLst/>
                          <a:latin typeface="Book Antiqua" pitchFamily="18" charset="0"/>
                        </a:rPr>
                        <a:t>Date</a:t>
                      </a:r>
                    </a:p>
                  </a:txBody>
                  <a:tcPr marL="22781" marR="22781" marT="11391" marB="11391" anchor="ctr"/>
                </a:tc>
                <a:tc>
                  <a:txBody>
                    <a:bodyPr/>
                    <a:lstStyle/>
                    <a:p>
                      <a:pPr algn="ctr"/>
                      <a:r>
                        <a:rPr lang="fr-FR" sz="1400" dirty="0">
                          <a:effectLst/>
                          <a:latin typeface="Book Antiqua" pitchFamily="18" charset="0"/>
                        </a:rPr>
                        <a:t>Nom</a:t>
                      </a:r>
                    </a:p>
                  </a:txBody>
                  <a:tcPr marL="22781" marR="22781" marT="11391" marB="11391" anchor="ctr"/>
                </a:tc>
                <a:tc>
                  <a:txBody>
                    <a:bodyPr/>
                    <a:lstStyle/>
                    <a:p>
                      <a:pPr algn="ctr"/>
                      <a:r>
                        <a:rPr lang="fr-FR" sz="1400" dirty="0">
                          <a:effectLst/>
                          <a:latin typeface="Book Antiqua" pitchFamily="18" charset="0"/>
                        </a:rPr>
                        <a:t>Nombre de</a:t>
                      </a:r>
                      <a:br>
                        <a:rPr lang="fr-FR" sz="1400" dirty="0">
                          <a:effectLst/>
                          <a:latin typeface="Book Antiqua" pitchFamily="18" charset="0"/>
                        </a:rPr>
                      </a:br>
                      <a:r>
                        <a:rPr lang="fr-FR" sz="1400" dirty="0">
                          <a:effectLst/>
                          <a:latin typeface="Book Antiqua" pitchFamily="18" charset="0"/>
                        </a:rPr>
                        <a:t>transistors</a:t>
                      </a:r>
                    </a:p>
                  </a:txBody>
                  <a:tcPr marL="22781" marR="22781" marT="11391" marB="11391" anchor="ctr"/>
                </a:tc>
                <a:tc>
                  <a:txBody>
                    <a:bodyPr/>
                    <a:lstStyle/>
                    <a:p>
                      <a:pPr algn="ctr"/>
                      <a:r>
                        <a:rPr lang="fr-FR" sz="1400" dirty="0">
                          <a:effectLst/>
                          <a:latin typeface="Book Antiqua" pitchFamily="18" charset="0"/>
                        </a:rPr>
                        <a:t>Finesse de</a:t>
                      </a:r>
                      <a:br>
                        <a:rPr lang="fr-FR" sz="1400" dirty="0">
                          <a:effectLst/>
                          <a:latin typeface="Book Antiqua" pitchFamily="18" charset="0"/>
                        </a:rPr>
                      </a:br>
                      <a:r>
                        <a:rPr lang="fr-FR" sz="1400" dirty="0">
                          <a:effectLst/>
                          <a:latin typeface="Book Antiqua" pitchFamily="18" charset="0"/>
                        </a:rPr>
                        <a:t>gravure (nm)</a:t>
                      </a:r>
                    </a:p>
                  </a:txBody>
                  <a:tcPr marL="22781" marR="22781" marT="11391" marB="11391" anchor="ctr"/>
                </a:tc>
                <a:tc>
                  <a:txBody>
                    <a:bodyPr/>
                    <a:lstStyle/>
                    <a:p>
                      <a:pPr algn="ctr"/>
                      <a:r>
                        <a:rPr lang="fr-FR" sz="1400" dirty="0">
                          <a:effectLst/>
                          <a:latin typeface="Book Antiqua" pitchFamily="18" charset="0"/>
                        </a:rPr>
                        <a:t>Fréquence de l'horloge</a:t>
                      </a:r>
                    </a:p>
                  </a:txBody>
                  <a:tcPr marL="22781" marR="22781" marT="11391" marB="11391" anchor="ctr"/>
                </a:tc>
                <a:tc>
                  <a:txBody>
                    <a:bodyPr/>
                    <a:lstStyle/>
                    <a:p>
                      <a:pPr algn="ctr"/>
                      <a:r>
                        <a:rPr lang="fr-FR" sz="1400" dirty="0">
                          <a:effectLst/>
                          <a:latin typeface="Book Antiqua" pitchFamily="18" charset="0"/>
                        </a:rPr>
                        <a:t>Largeur</a:t>
                      </a:r>
                      <a:br>
                        <a:rPr lang="fr-FR" sz="1400" dirty="0">
                          <a:effectLst/>
                          <a:latin typeface="Book Antiqua" pitchFamily="18" charset="0"/>
                        </a:rPr>
                      </a:br>
                      <a:r>
                        <a:rPr lang="fr-FR" sz="1400" dirty="0">
                          <a:effectLst/>
                          <a:latin typeface="Book Antiqua" pitchFamily="18" charset="0"/>
                        </a:rPr>
                        <a:t>des données</a:t>
                      </a:r>
                    </a:p>
                  </a:txBody>
                  <a:tcPr marL="22781" marR="22781" marT="11391" marB="11391" anchor="ctr"/>
                </a:tc>
                <a:tc>
                  <a:txBody>
                    <a:bodyPr/>
                    <a:lstStyle/>
                    <a:p>
                      <a:pPr algn="ctr"/>
                      <a:r>
                        <a:rPr lang="fr-FR" sz="1400" u="none" strike="noStrike" dirty="0">
                          <a:effectLst/>
                          <a:latin typeface="Book Antiqua" pitchFamily="18" charset="0"/>
                        </a:rPr>
                        <a:t>MIPS</a:t>
                      </a:r>
                      <a:endParaRPr lang="fr-FR" sz="1400" dirty="0">
                        <a:effectLst/>
                        <a:latin typeface="Book Antiqua" pitchFamily="18" charset="0"/>
                      </a:endParaRPr>
                    </a:p>
                  </a:txBody>
                  <a:tcPr marL="22781" marR="22781" marT="11391" marB="11391" anchor="ctr"/>
                </a:tc>
              </a:tr>
              <a:tr h="318634">
                <a:tc>
                  <a:txBody>
                    <a:bodyPr/>
                    <a:lstStyle/>
                    <a:p>
                      <a:pPr algn="ctr"/>
                      <a:r>
                        <a:rPr lang="fr-FR" sz="1400" dirty="0" smtClean="0">
                          <a:effectLst/>
                          <a:latin typeface="Book Antiqua" pitchFamily="18" charset="0"/>
                        </a:rPr>
                        <a:t>1971</a:t>
                      </a:r>
                      <a:endParaRPr lang="fr-FR" sz="1400" dirty="0">
                        <a:effectLst/>
                        <a:latin typeface="Book Antiqua" pitchFamily="18" charset="0"/>
                      </a:endParaRPr>
                    </a:p>
                  </a:txBody>
                  <a:tcPr marL="22781" marR="22781" marT="11391" marB="11391" anchor="ctr"/>
                </a:tc>
                <a:tc>
                  <a:txBody>
                    <a:bodyPr/>
                    <a:lstStyle/>
                    <a:p>
                      <a:pPr algn="ctr"/>
                      <a:r>
                        <a:rPr lang="fr-FR" sz="1400" dirty="0" smtClean="0">
                          <a:effectLst/>
                          <a:latin typeface="Book Antiqua" pitchFamily="18" charset="0"/>
                        </a:rPr>
                        <a:t>Intel 4004</a:t>
                      </a:r>
                    </a:p>
                    <a:p>
                      <a:pPr algn="ctr"/>
                      <a:r>
                        <a:rPr lang="fr-FR" sz="1000" b="1" i="0" dirty="0" smtClean="0">
                          <a:solidFill>
                            <a:srgbClr val="000000"/>
                          </a:solidFill>
                          <a:effectLst/>
                          <a:latin typeface="Arial"/>
                        </a:rPr>
                        <a:t>1</a:t>
                      </a:r>
                      <a:r>
                        <a:rPr lang="fr-FR" sz="1000" b="1" i="0" baseline="30000" dirty="0" smtClean="0">
                          <a:solidFill>
                            <a:srgbClr val="000000"/>
                          </a:solidFill>
                          <a:effectLst/>
                          <a:latin typeface="Arial"/>
                        </a:rPr>
                        <a:t>er</a:t>
                      </a:r>
                      <a:r>
                        <a:rPr lang="fr-FR" sz="1000" b="1" i="0" dirty="0" smtClean="0">
                          <a:solidFill>
                            <a:srgbClr val="000000"/>
                          </a:solidFill>
                          <a:effectLst/>
                          <a:latin typeface="Arial"/>
                        </a:rPr>
                        <a:t> µP sur une seule puce</a:t>
                      </a:r>
                    </a:p>
                  </a:txBody>
                  <a:tcPr marL="22781" marR="22781" marT="11391" marB="11391" anchor="ctr"/>
                </a:tc>
                <a:tc>
                  <a:txBody>
                    <a:bodyPr/>
                    <a:lstStyle/>
                    <a:p>
                      <a:pPr algn="ctr"/>
                      <a:r>
                        <a:rPr lang="fr-FR" sz="1400" dirty="0" smtClean="0">
                          <a:effectLst/>
                          <a:latin typeface="Book Antiqua" pitchFamily="18" charset="0"/>
                        </a:rPr>
                        <a:t>2 300</a:t>
                      </a:r>
                      <a:endParaRPr lang="fr-FR" sz="1400" dirty="0">
                        <a:effectLst/>
                        <a:latin typeface="Book Antiqua" pitchFamily="18" charset="0"/>
                      </a:endParaRPr>
                    </a:p>
                  </a:txBody>
                  <a:tcPr marL="22781" marR="22781" marT="11391" marB="11391" anchor="ctr"/>
                </a:tc>
                <a:tc>
                  <a:txBody>
                    <a:bodyPr/>
                    <a:lstStyle/>
                    <a:p>
                      <a:pPr algn="ctr"/>
                      <a:r>
                        <a:rPr lang="fr-FR" sz="1400" dirty="0" smtClean="0">
                          <a:effectLst/>
                          <a:latin typeface="Book Antiqua" pitchFamily="18" charset="0"/>
                        </a:rPr>
                        <a:t>1 000</a:t>
                      </a:r>
                    </a:p>
                  </a:txBody>
                  <a:tcPr marL="22781" marR="22781" marT="11391" marB="11391" anchor="ctr"/>
                </a:tc>
                <a:tc>
                  <a:txBody>
                    <a:bodyPr/>
                    <a:lstStyle/>
                    <a:p>
                      <a:pPr algn="ctr"/>
                      <a:r>
                        <a:rPr lang="fr-FR" sz="1400" dirty="0" smtClean="0">
                          <a:effectLst/>
                          <a:latin typeface="Book Antiqua" pitchFamily="18" charset="0"/>
                        </a:rPr>
                        <a:t>108 KHz</a:t>
                      </a:r>
                      <a:endParaRPr lang="fr-FR" sz="1400" dirty="0">
                        <a:effectLst/>
                        <a:latin typeface="Book Antiqua" pitchFamily="18" charset="0"/>
                      </a:endParaRPr>
                    </a:p>
                  </a:txBody>
                  <a:tcPr marL="22781" marR="22781" marT="11391" marB="11391"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400" dirty="0" smtClean="0">
                          <a:effectLst/>
                          <a:latin typeface="Book Antiqua" pitchFamily="18" charset="0"/>
                        </a:rPr>
                        <a:t>8 bits/4 bits</a:t>
                      </a:r>
                    </a:p>
                  </a:txBody>
                  <a:tcPr marL="22781" marR="22781" marT="11391" marB="11391" anchor="ctr"/>
                </a:tc>
                <a:tc>
                  <a:txBody>
                    <a:bodyPr/>
                    <a:lstStyle/>
                    <a:p>
                      <a:pPr algn="ctr"/>
                      <a:r>
                        <a:rPr lang="fr-FR" sz="1400" dirty="0" smtClean="0">
                          <a:effectLst/>
                          <a:latin typeface="Book Antiqua" pitchFamily="18" charset="0"/>
                        </a:rPr>
                        <a:t>0,06</a:t>
                      </a:r>
                      <a:endParaRPr lang="fr-FR" sz="1400" dirty="0">
                        <a:effectLst/>
                        <a:latin typeface="Book Antiqua" pitchFamily="18" charset="0"/>
                      </a:endParaRPr>
                    </a:p>
                  </a:txBody>
                  <a:tcPr marL="22781" marR="22781" marT="11391" marB="11391" anchor="ctr"/>
                </a:tc>
              </a:tr>
              <a:tr h="318634">
                <a:tc>
                  <a:txBody>
                    <a:bodyPr/>
                    <a:lstStyle/>
                    <a:p>
                      <a:pPr algn="ctr"/>
                      <a:r>
                        <a:rPr lang="fr-FR" sz="1400" dirty="0">
                          <a:effectLst/>
                          <a:latin typeface="Book Antiqua" pitchFamily="18" charset="0"/>
                        </a:rPr>
                        <a:t>1974</a:t>
                      </a:r>
                    </a:p>
                  </a:txBody>
                  <a:tcPr marL="22781" marR="22781" marT="11391" marB="11391" anchor="ctr"/>
                </a:tc>
                <a:tc>
                  <a:txBody>
                    <a:bodyPr/>
                    <a:lstStyle/>
                    <a:p>
                      <a:pPr algn="ctr"/>
                      <a:r>
                        <a:rPr lang="fr-FR" sz="1400" u="none" strike="noStrike" dirty="0">
                          <a:effectLst/>
                          <a:latin typeface="Book Antiqua" pitchFamily="18" charset="0"/>
                        </a:rPr>
                        <a:t>Intel </a:t>
                      </a:r>
                      <a:r>
                        <a:rPr lang="fr-FR" sz="1400" u="none" strike="noStrike" dirty="0" smtClean="0">
                          <a:effectLst/>
                          <a:latin typeface="Book Antiqua" pitchFamily="18" charset="0"/>
                        </a:rPr>
                        <a:t>8080</a:t>
                      </a:r>
                      <a:endParaRPr lang="fr-FR" sz="1400" dirty="0">
                        <a:effectLst/>
                        <a:latin typeface="Book Antiqua" pitchFamily="18" charset="0"/>
                      </a:endParaRPr>
                    </a:p>
                  </a:txBody>
                  <a:tcPr marL="22781" marR="22781" marT="11391" marB="11391" anchor="ctr"/>
                </a:tc>
                <a:tc>
                  <a:txBody>
                    <a:bodyPr/>
                    <a:lstStyle/>
                    <a:p>
                      <a:pPr algn="ctr"/>
                      <a:r>
                        <a:rPr lang="fr-FR" sz="1400" dirty="0">
                          <a:effectLst/>
                          <a:latin typeface="Book Antiqua" pitchFamily="18" charset="0"/>
                        </a:rPr>
                        <a:t>6 000</a:t>
                      </a:r>
                    </a:p>
                  </a:txBody>
                  <a:tcPr marL="22781" marR="22781" marT="11391" marB="11391" anchor="ctr"/>
                </a:tc>
                <a:tc>
                  <a:txBody>
                    <a:bodyPr/>
                    <a:lstStyle/>
                    <a:p>
                      <a:pPr algn="ctr"/>
                      <a:r>
                        <a:rPr lang="fr-FR" sz="1400" dirty="0">
                          <a:effectLst/>
                          <a:latin typeface="Book Antiqua" pitchFamily="18" charset="0"/>
                        </a:rPr>
                        <a:t>6 000</a:t>
                      </a:r>
                    </a:p>
                  </a:txBody>
                  <a:tcPr marL="22781" marR="22781" marT="11391" marB="11391" anchor="ctr"/>
                </a:tc>
                <a:tc>
                  <a:txBody>
                    <a:bodyPr/>
                    <a:lstStyle/>
                    <a:p>
                      <a:pPr algn="ctr"/>
                      <a:r>
                        <a:rPr lang="fr-FR" sz="1400" dirty="0">
                          <a:effectLst/>
                          <a:latin typeface="Book Antiqua" pitchFamily="18" charset="0"/>
                        </a:rPr>
                        <a:t>2 MHz</a:t>
                      </a:r>
                    </a:p>
                  </a:txBody>
                  <a:tcPr marL="22781" marR="22781" marT="11391" marB="11391" anchor="ctr"/>
                </a:tc>
                <a:tc>
                  <a:txBody>
                    <a:bodyPr/>
                    <a:lstStyle/>
                    <a:p>
                      <a:pPr algn="ctr"/>
                      <a:r>
                        <a:rPr lang="fr-FR" sz="1400" dirty="0">
                          <a:effectLst/>
                          <a:latin typeface="Book Antiqua" pitchFamily="18" charset="0"/>
                        </a:rPr>
                        <a:t>8 bits/8 </a:t>
                      </a:r>
                      <a:r>
                        <a:rPr lang="fr-FR" sz="1400" dirty="0" smtClean="0">
                          <a:effectLst/>
                          <a:latin typeface="Book Antiqua" pitchFamily="18" charset="0"/>
                        </a:rPr>
                        <a:t>bits</a:t>
                      </a:r>
                      <a:endParaRPr lang="fr-FR" sz="1400" dirty="0">
                        <a:effectLst/>
                        <a:latin typeface="Book Antiqua" pitchFamily="18" charset="0"/>
                      </a:endParaRPr>
                    </a:p>
                  </a:txBody>
                  <a:tcPr marL="22781" marR="22781" marT="11391" marB="11391" anchor="ctr"/>
                </a:tc>
                <a:tc>
                  <a:txBody>
                    <a:bodyPr/>
                    <a:lstStyle/>
                    <a:p>
                      <a:pPr algn="ctr"/>
                      <a:r>
                        <a:rPr lang="fr-FR" sz="1400" dirty="0">
                          <a:effectLst/>
                          <a:latin typeface="Book Antiqua" pitchFamily="18" charset="0"/>
                        </a:rPr>
                        <a:t>0,64</a:t>
                      </a:r>
                    </a:p>
                  </a:txBody>
                  <a:tcPr marL="22781" marR="22781" marT="11391" marB="11391" anchor="ctr"/>
                </a:tc>
              </a:tr>
              <a:tr h="318634">
                <a:tc>
                  <a:txBody>
                    <a:bodyPr/>
                    <a:lstStyle/>
                    <a:p>
                      <a:pPr algn="ctr"/>
                      <a:r>
                        <a:rPr lang="fr-FR" sz="1400" dirty="0">
                          <a:effectLst/>
                          <a:latin typeface="Book Antiqua" pitchFamily="18" charset="0"/>
                        </a:rPr>
                        <a:t>1979</a:t>
                      </a:r>
                    </a:p>
                  </a:txBody>
                  <a:tcPr marL="22781" marR="22781" marT="11391" marB="11391" anchor="ctr"/>
                </a:tc>
                <a:tc>
                  <a:txBody>
                    <a:bodyPr/>
                    <a:lstStyle/>
                    <a:p>
                      <a:pPr algn="ctr"/>
                      <a:r>
                        <a:rPr lang="fr-FR" sz="1400" u="none" strike="noStrike" dirty="0">
                          <a:effectLst/>
                          <a:latin typeface="Book Antiqua" pitchFamily="18" charset="0"/>
                        </a:rPr>
                        <a:t>Intel 8088</a:t>
                      </a:r>
                      <a:endParaRPr lang="fr-FR" sz="1400" dirty="0">
                        <a:effectLst/>
                        <a:latin typeface="Book Antiqua" pitchFamily="18" charset="0"/>
                      </a:endParaRPr>
                    </a:p>
                  </a:txBody>
                  <a:tcPr marL="22781" marR="22781" marT="11391" marB="11391" anchor="ctr"/>
                </a:tc>
                <a:tc>
                  <a:txBody>
                    <a:bodyPr/>
                    <a:lstStyle/>
                    <a:p>
                      <a:pPr algn="ctr"/>
                      <a:r>
                        <a:rPr lang="fr-FR" sz="1400" dirty="0">
                          <a:effectLst/>
                          <a:latin typeface="Book Antiqua" pitchFamily="18" charset="0"/>
                        </a:rPr>
                        <a:t>29 000</a:t>
                      </a:r>
                    </a:p>
                  </a:txBody>
                  <a:tcPr marL="22781" marR="22781" marT="11391" marB="11391" anchor="ctr"/>
                </a:tc>
                <a:tc>
                  <a:txBody>
                    <a:bodyPr/>
                    <a:lstStyle/>
                    <a:p>
                      <a:pPr algn="ctr"/>
                      <a:r>
                        <a:rPr lang="fr-FR" sz="1400" dirty="0">
                          <a:effectLst/>
                          <a:latin typeface="Book Antiqua" pitchFamily="18" charset="0"/>
                        </a:rPr>
                        <a:t>3 000</a:t>
                      </a:r>
                    </a:p>
                  </a:txBody>
                  <a:tcPr marL="22781" marR="22781" marT="11391" marB="11391" anchor="ctr"/>
                </a:tc>
                <a:tc>
                  <a:txBody>
                    <a:bodyPr/>
                    <a:lstStyle/>
                    <a:p>
                      <a:pPr algn="ctr"/>
                      <a:r>
                        <a:rPr lang="fr-FR" sz="1400" dirty="0">
                          <a:effectLst/>
                          <a:latin typeface="Book Antiqua" pitchFamily="18" charset="0"/>
                        </a:rPr>
                        <a:t>5 </a:t>
                      </a:r>
                      <a:r>
                        <a:rPr lang="fr-FR" sz="1400" dirty="0" smtClean="0">
                          <a:effectLst/>
                          <a:latin typeface="Book Antiqua" pitchFamily="18" charset="0"/>
                        </a:rPr>
                        <a:t>MHz à 8 MHz</a:t>
                      </a:r>
                      <a:endParaRPr lang="fr-FR" sz="1400" dirty="0">
                        <a:effectLst/>
                        <a:latin typeface="Book Antiqua" pitchFamily="18" charset="0"/>
                      </a:endParaRPr>
                    </a:p>
                  </a:txBody>
                  <a:tcPr marL="22781" marR="22781" marT="11391" marB="11391" anchor="ctr"/>
                </a:tc>
                <a:tc>
                  <a:txBody>
                    <a:bodyPr/>
                    <a:lstStyle/>
                    <a:p>
                      <a:pPr algn="ctr"/>
                      <a:r>
                        <a:rPr lang="fr-FR" sz="1400" dirty="0">
                          <a:effectLst/>
                          <a:latin typeface="Book Antiqua" pitchFamily="18" charset="0"/>
                        </a:rPr>
                        <a:t>16 bits/8 </a:t>
                      </a:r>
                      <a:r>
                        <a:rPr lang="fr-FR" sz="1400" dirty="0" smtClean="0">
                          <a:effectLst/>
                          <a:latin typeface="Book Antiqua" pitchFamily="18" charset="0"/>
                        </a:rPr>
                        <a:t>bits</a:t>
                      </a:r>
                      <a:endParaRPr lang="fr-FR" sz="1400" dirty="0">
                        <a:effectLst/>
                        <a:latin typeface="Book Antiqua" pitchFamily="18" charset="0"/>
                      </a:endParaRPr>
                    </a:p>
                  </a:txBody>
                  <a:tcPr marL="22781" marR="22781" marT="11391" marB="11391" anchor="ctr"/>
                </a:tc>
                <a:tc>
                  <a:txBody>
                    <a:bodyPr/>
                    <a:lstStyle/>
                    <a:p>
                      <a:pPr algn="ctr"/>
                      <a:r>
                        <a:rPr lang="fr-FR" sz="1400" dirty="0" smtClean="0">
                          <a:effectLst/>
                          <a:latin typeface="Book Antiqua" pitchFamily="18" charset="0"/>
                        </a:rPr>
                        <a:t>0,33 à 0,75</a:t>
                      </a:r>
                      <a:endParaRPr lang="fr-FR" sz="1400" dirty="0">
                        <a:effectLst/>
                        <a:latin typeface="Book Antiqua" pitchFamily="18" charset="0"/>
                      </a:endParaRPr>
                    </a:p>
                  </a:txBody>
                  <a:tcPr marL="22781" marR="22781" marT="11391" marB="11391" anchor="ctr"/>
                </a:tc>
              </a:tr>
              <a:tr h="376092">
                <a:tc>
                  <a:txBody>
                    <a:bodyPr/>
                    <a:lstStyle/>
                    <a:p>
                      <a:pPr algn="ctr"/>
                      <a:r>
                        <a:rPr lang="fr-FR" sz="1400" dirty="0">
                          <a:effectLst/>
                          <a:latin typeface="Book Antiqua" pitchFamily="18" charset="0"/>
                        </a:rPr>
                        <a:t>1982</a:t>
                      </a:r>
                    </a:p>
                  </a:txBody>
                  <a:tcPr marL="22781" marR="22781" marT="11391" marB="11391" anchor="ctr"/>
                </a:tc>
                <a:tc>
                  <a:txBody>
                    <a:bodyPr/>
                    <a:lstStyle/>
                    <a:p>
                      <a:pPr algn="ctr"/>
                      <a:r>
                        <a:rPr lang="fr-FR" sz="1400" u="none" strike="noStrike" dirty="0">
                          <a:effectLst/>
                          <a:latin typeface="Book Antiqua" pitchFamily="18" charset="0"/>
                        </a:rPr>
                        <a:t>Intel </a:t>
                      </a:r>
                      <a:r>
                        <a:rPr lang="fr-FR" sz="1400" u="none" strike="noStrike" dirty="0" smtClean="0">
                          <a:effectLst/>
                          <a:latin typeface="Book Antiqua" pitchFamily="18" charset="0"/>
                        </a:rPr>
                        <a:t>80286</a:t>
                      </a:r>
                      <a:r>
                        <a:rPr lang="fr-FR" sz="1400" u="none" strike="noStrike" baseline="0" dirty="0" smtClean="0">
                          <a:effectLst/>
                          <a:latin typeface="Book Antiqua" pitchFamily="18" charset="0"/>
                        </a:rPr>
                        <a:t> </a:t>
                      </a:r>
                      <a:r>
                        <a:rPr lang="fr-FR" sz="1400" u="none" strike="noStrike" dirty="0" smtClean="0">
                          <a:effectLst/>
                          <a:latin typeface="Book Antiqua" pitchFamily="18" charset="0"/>
                        </a:rPr>
                        <a:t>(286)</a:t>
                      </a:r>
                      <a:endParaRPr lang="fr-FR" sz="1400" dirty="0">
                        <a:effectLst/>
                        <a:latin typeface="Book Antiqua" pitchFamily="18" charset="0"/>
                      </a:endParaRPr>
                    </a:p>
                  </a:txBody>
                  <a:tcPr marL="22781" marR="22781" marT="11391" marB="11391" anchor="ctr"/>
                </a:tc>
                <a:tc>
                  <a:txBody>
                    <a:bodyPr/>
                    <a:lstStyle/>
                    <a:p>
                      <a:pPr algn="ctr"/>
                      <a:r>
                        <a:rPr lang="fr-FR" sz="1400" dirty="0">
                          <a:effectLst/>
                          <a:latin typeface="Book Antiqua" pitchFamily="18" charset="0"/>
                        </a:rPr>
                        <a:t>134 000</a:t>
                      </a:r>
                    </a:p>
                  </a:txBody>
                  <a:tcPr marL="22781" marR="22781" marT="11391" marB="11391" anchor="ctr"/>
                </a:tc>
                <a:tc>
                  <a:txBody>
                    <a:bodyPr/>
                    <a:lstStyle/>
                    <a:p>
                      <a:pPr algn="ctr"/>
                      <a:r>
                        <a:rPr lang="fr-FR" sz="1400" dirty="0">
                          <a:effectLst/>
                          <a:latin typeface="Book Antiqua" pitchFamily="18" charset="0"/>
                        </a:rPr>
                        <a:t>1 500</a:t>
                      </a:r>
                    </a:p>
                  </a:txBody>
                  <a:tcPr marL="22781" marR="22781" marT="11391" marB="11391" anchor="ctr"/>
                </a:tc>
                <a:tc>
                  <a:txBody>
                    <a:bodyPr/>
                    <a:lstStyle/>
                    <a:p>
                      <a:pPr algn="ctr"/>
                      <a:r>
                        <a:rPr lang="fr-FR" sz="1400" dirty="0">
                          <a:effectLst/>
                          <a:latin typeface="Book Antiqua" pitchFamily="18" charset="0"/>
                        </a:rPr>
                        <a:t>6 à 16 </a:t>
                      </a:r>
                      <a:r>
                        <a:rPr lang="fr-FR" sz="1400" dirty="0" smtClean="0">
                          <a:effectLst/>
                          <a:latin typeface="Book Antiqua" pitchFamily="18" charset="0"/>
                        </a:rPr>
                        <a:t>MHz</a:t>
                      </a:r>
                      <a:endParaRPr lang="fr-FR" sz="1400" dirty="0">
                        <a:effectLst/>
                        <a:latin typeface="Book Antiqua" pitchFamily="18" charset="0"/>
                      </a:endParaRPr>
                    </a:p>
                  </a:txBody>
                  <a:tcPr marL="22781" marR="22781" marT="11391" marB="11391" anchor="ctr"/>
                </a:tc>
                <a:tc>
                  <a:txBody>
                    <a:bodyPr/>
                    <a:lstStyle/>
                    <a:p>
                      <a:pPr algn="ctr"/>
                      <a:r>
                        <a:rPr lang="fr-FR" sz="1400" dirty="0">
                          <a:effectLst/>
                          <a:latin typeface="Book Antiqua" pitchFamily="18" charset="0"/>
                        </a:rPr>
                        <a:t>16 bits/16 </a:t>
                      </a:r>
                      <a:r>
                        <a:rPr lang="fr-FR" sz="1400" dirty="0" smtClean="0">
                          <a:effectLst/>
                          <a:latin typeface="Book Antiqua" pitchFamily="18" charset="0"/>
                        </a:rPr>
                        <a:t>bits</a:t>
                      </a:r>
                      <a:endParaRPr lang="fr-FR" sz="1400" dirty="0">
                        <a:effectLst/>
                        <a:latin typeface="Book Antiqua" pitchFamily="18" charset="0"/>
                      </a:endParaRPr>
                    </a:p>
                  </a:txBody>
                  <a:tcPr marL="22781" marR="22781" marT="11391" marB="11391" anchor="ctr"/>
                </a:tc>
                <a:tc>
                  <a:txBody>
                    <a:bodyPr/>
                    <a:lstStyle/>
                    <a:p>
                      <a:pPr algn="ctr"/>
                      <a:r>
                        <a:rPr lang="fr-FR" sz="1400" dirty="0" smtClean="0">
                          <a:effectLst/>
                          <a:latin typeface="Book Antiqua" pitchFamily="18" charset="0"/>
                        </a:rPr>
                        <a:t>0,9</a:t>
                      </a:r>
                      <a:r>
                        <a:rPr lang="fr-FR" sz="1400" baseline="0" dirty="0" smtClean="0">
                          <a:effectLst/>
                          <a:latin typeface="Book Antiqua" pitchFamily="18" charset="0"/>
                        </a:rPr>
                        <a:t> à 2,66</a:t>
                      </a:r>
                      <a:endParaRPr lang="fr-FR" sz="1400" dirty="0">
                        <a:effectLst/>
                        <a:latin typeface="Book Antiqua" pitchFamily="18" charset="0"/>
                      </a:endParaRPr>
                    </a:p>
                  </a:txBody>
                  <a:tcPr marL="22781" marR="22781" marT="11391" marB="11391" anchor="ctr"/>
                </a:tc>
              </a:tr>
              <a:tr h="318634">
                <a:tc>
                  <a:txBody>
                    <a:bodyPr/>
                    <a:lstStyle/>
                    <a:p>
                      <a:pPr algn="ctr"/>
                      <a:r>
                        <a:rPr lang="fr-FR" sz="1400" dirty="0">
                          <a:effectLst/>
                          <a:latin typeface="Book Antiqua" pitchFamily="18" charset="0"/>
                        </a:rPr>
                        <a:t>1985</a:t>
                      </a:r>
                    </a:p>
                  </a:txBody>
                  <a:tcPr marL="22781" marR="22781" marT="11391" marB="11391" anchor="ctr"/>
                </a:tc>
                <a:tc>
                  <a:txBody>
                    <a:bodyPr/>
                    <a:lstStyle/>
                    <a:p>
                      <a:pPr algn="ctr"/>
                      <a:r>
                        <a:rPr lang="fr-FR" sz="1400" u="none" strike="noStrike" dirty="0">
                          <a:effectLst/>
                          <a:latin typeface="Book Antiqua" pitchFamily="18" charset="0"/>
                        </a:rPr>
                        <a:t>Intel </a:t>
                      </a:r>
                      <a:r>
                        <a:rPr lang="fr-FR" sz="1400" u="none" strike="noStrike" dirty="0" smtClean="0">
                          <a:effectLst/>
                          <a:latin typeface="Book Antiqua" pitchFamily="18" charset="0"/>
                        </a:rPr>
                        <a:t>80386</a:t>
                      </a:r>
                      <a:r>
                        <a:rPr lang="fr-FR" sz="1400" u="none" strike="noStrike" baseline="0" dirty="0" smtClean="0">
                          <a:effectLst/>
                          <a:latin typeface="Book Antiqua" pitchFamily="18" charset="0"/>
                        </a:rPr>
                        <a:t> </a:t>
                      </a:r>
                      <a:r>
                        <a:rPr lang="fr-FR" sz="1400" u="none" strike="noStrike" dirty="0" smtClean="0">
                          <a:effectLst/>
                          <a:latin typeface="Book Antiqua" pitchFamily="18" charset="0"/>
                        </a:rPr>
                        <a:t>(386</a:t>
                      </a:r>
                      <a:r>
                        <a:rPr lang="fr-FR" sz="1400" u="none" strike="noStrike" dirty="0">
                          <a:effectLst/>
                          <a:latin typeface="Book Antiqua" pitchFamily="18" charset="0"/>
                        </a:rPr>
                        <a:t>)</a:t>
                      </a:r>
                      <a:endParaRPr lang="fr-FR" sz="1400" dirty="0" smtClean="0">
                        <a:effectLst/>
                        <a:latin typeface="Book Antiqua" pitchFamily="18" charset="0"/>
                      </a:endParaRPr>
                    </a:p>
                  </a:txBody>
                  <a:tcPr marL="22781" marR="22781" marT="11391" marB="11391" anchor="ctr"/>
                </a:tc>
                <a:tc>
                  <a:txBody>
                    <a:bodyPr/>
                    <a:lstStyle/>
                    <a:p>
                      <a:pPr algn="ctr"/>
                      <a:r>
                        <a:rPr lang="fr-FR" sz="1400" dirty="0">
                          <a:effectLst/>
                          <a:latin typeface="Book Antiqua" pitchFamily="18" charset="0"/>
                        </a:rPr>
                        <a:t>275 000</a:t>
                      </a:r>
                    </a:p>
                  </a:txBody>
                  <a:tcPr marL="22781" marR="22781" marT="11391" marB="11391" anchor="ctr"/>
                </a:tc>
                <a:tc>
                  <a:txBody>
                    <a:bodyPr/>
                    <a:lstStyle/>
                    <a:p>
                      <a:pPr algn="ctr"/>
                      <a:r>
                        <a:rPr lang="fr-FR" sz="1400" dirty="0">
                          <a:effectLst/>
                          <a:latin typeface="Book Antiqua" pitchFamily="18" charset="0"/>
                        </a:rPr>
                        <a:t>1 500</a:t>
                      </a:r>
                    </a:p>
                  </a:txBody>
                  <a:tcPr marL="22781" marR="22781" marT="11391" marB="11391" anchor="ctr"/>
                </a:tc>
                <a:tc>
                  <a:txBody>
                    <a:bodyPr/>
                    <a:lstStyle/>
                    <a:p>
                      <a:pPr algn="ctr"/>
                      <a:r>
                        <a:rPr lang="fr-FR" sz="1400" dirty="0">
                          <a:effectLst/>
                          <a:latin typeface="Book Antiqua" pitchFamily="18" charset="0"/>
                        </a:rPr>
                        <a:t>16 à 40 MHz</a:t>
                      </a:r>
                    </a:p>
                  </a:txBody>
                  <a:tcPr marL="22781" marR="22781" marT="11391" marB="11391" anchor="ctr"/>
                </a:tc>
                <a:tc>
                  <a:txBody>
                    <a:bodyPr/>
                    <a:lstStyle/>
                    <a:p>
                      <a:pPr algn="ctr"/>
                      <a:r>
                        <a:rPr lang="fr-FR" sz="1400" dirty="0">
                          <a:effectLst/>
                          <a:latin typeface="Book Antiqua" pitchFamily="18" charset="0"/>
                        </a:rPr>
                        <a:t>32 bits/32 </a:t>
                      </a:r>
                      <a:r>
                        <a:rPr lang="fr-FR" sz="1400" dirty="0" smtClean="0">
                          <a:effectLst/>
                          <a:latin typeface="Book Antiqua" pitchFamily="18" charset="0"/>
                        </a:rPr>
                        <a:t>bits</a:t>
                      </a:r>
                      <a:endParaRPr lang="fr-FR" sz="1400" dirty="0">
                        <a:effectLst/>
                        <a:latin typeface="Book Antiqua" pitchFamily="18" charset="0"/>
                      </a:endParaRPr>
                    </a:p>
                  </a:txBody>
                  <a:tcPr marL="22781" marR="22781" marT="11391" marB="11391" anchor="ctr"/>
                </a:tc>
                <a:tc>
                  <a:txBody>
                    <a:bodyPr/>
                    <a:lstStyle/>
                    <a:p>
                      <a:pPr algn="ctr"/>
                      <a:r>
                        <a:rPr lang="fr-FR" sz="1400" dirty="0">
                          <a:effectLst/>
                          <a:latin typeface="Book Antiqua" pitchFamily="18" charset="0"/>
                        </a:rPr>
                        <a:t>5</a:t>
                      </a:r>
                    </a:p>
                  </a:txBody>
                  <a:tcPr marL="22781" marR="22781" marT="11391" marB="11391" anchor="ctr"/>
                </a:tc>
              </a:tr>
              <a:tr h="318634">
                <a:tc>
                  <a:txBody>
                    <a:bodyPr/>
                    <a:lstStyle/>
                    <a:p>
                      <a:pPr algn="ctr"/>
                      <a:r>
                        <a:rPr lang="fr-FR" sz="1400" dirty="0">
                          <a:effectLst/>
                          <a:latin typeface="Book Antiqua" pitchFamily="18" charset="0"/>
                        </a:rPr>
                        <a:t>1989</a:t>
                      </a:r>
                    </a:p>
                  </a:txBody>
                  <a:tcPr marL="22781" marR="22781" marT="11391" marB="11391" anchor="ctr"/>
                </a:tc>
                <a:tc>
                  <a:txBody>
                    <a:bodyPr/>
                    <a:lstStyle/>
                    <a:p>
                      <a:pPr algn="ctr"/>
                      <a:r>
                        <a:rPr lang="fr-FR" sz="1400" u="none" strike="noStrike" dirty="0">
                          <a:effectLst/>
                          <a:latin typeface="Book Antiqua" pitchFamily="18" charset="0"/>
                        </a:rPr>
                        <a:t>Intel </a:t>
                      </a:r>
                      <a:r>
                        <a:rPr lang="fr-FR" sz="1400" u="none" strike="noStrike" dirty="0" smtClean="0">
                          <a:effectLst/>
                          <a:latin typeface="Book Antiqua" pitchFamily="18" charset="0"/>
                        </a:rPr>
                        <a:t>80486 (486)</a:t>
                      </a:r>
                      <a:endParaRPr lang="fr-FR" sz="1400" dirty="0">
                        <a:effectLst/>
                        <a:latin typeface="Book Antiqua" pitchFamily="18" charset="0"/>
                      </a:endParaRPr>
                    </a:p>
                  </a:txBody>
                  <a:tcPr marL="22781" marR="22781" marT="11391" marB="11391" anchor="ctr"/>
                </a:tc>
                <a:tc>
                  <a:txBody>
                    <a:bodyPr/>
                    <a:lstStyle/>
                    <a:p>
                      <a:pPr algn="ctr"/>
                      <a:r>
                        <a:rPr lang="fr-FR" sz="1400" dirty="0">
                          <a:effectLst/>
                          <a:latin typeface="Book Antiqua" pitchFamily="18" charset="0"/>
                        </a:rPr>
                        <a:t>1 200 000</a:t>
                      </a:r>
                    </a:p>
                  </a:txBody>
                  <a:tcPr marL="22781" marR="22781" marT="11391" marB="11391" anchor="ctr"/>
                </a:tc>
                <a:tc>
                  <a:txBody>
                    <a:bodyPr/>
                    <a:lstStyle/>
                    <a:p>
                      <a:pPr algn="ctr"/>
                      <a:r>
                        <a:rPr lang="fr-FR" sz="1400" dirty="0">
                          <a:effectLst/>
                          <a:latin typeface="Book Antiqua" pitchFamily="18" charset="0"/>
                        </a:rPr>
                        <a:t>1 000</a:t>
                      </a:r>
                    </a:p>
                  </a:txBody>
                  <a:tcPr marL="22781" marR="22781" marT="11391" marB="11391" anchor="ctr"/>
                </a:tc>
                <a:tc>
                  <a:txBody>
                    <a:bodyPr/>
                    <a:lstStyle/>
                    <a:p>
                      <a:pPr algn="ctr"/>
                      <a:r>
                        <a:rPr lang="fr-FR" sz="1400" dirty="0">
                          <a:effectLst/>
                          <a:latin typeface="Book Antiqua" pitchFamily="18" charset="0"/>
                        </a:rPr>
                        <a:t>16 à 100 MHz</a:t>
                      </a:r>
                    </a:p>
                  </a:txBody>
                  <a:tcPr marL="22781" marR="22781" marT="11391" marB="11391" anchor="ctr"/>
                </a:tc>
                <a:tc>
                  <a:txBody>
                    <a:bodyPr/>
                    <a:lstStyle/>
                    <a:p>
                      <a:pPr algn="ctr"/>
                      <a:r>
                        <a:rPr lang="fr-FR" sz="1400" dirty="0">
                          <a:effectLst/>
                          <a:latin typeface="Book Antiqua" pitchFamily="18" charset="0"/>
                        </a:rPr>
                        <a:t>32 bits/32 </a:t>
                      </a:r>
                      <a:r>
                        <a:rPr lang="fr-FR" sz="1400" dirty="0" smtClean="0">
                          <a:effectLst/>
                          <a:latin typeface="Book Antiqua" pitchFamily="18" charset="0"/>
                        </a:rPr>
                        <a:t>bits</a:t>
                      </a:r>
                      <a:endParaRPr lang="fr-FR" sz="1400" dirty="0">
                        <a:effectLst/>
                        <a:latin typeface="Book Antiqua" pitchFamily="18" charset="0"/>
                      </a:endParaRPr>
                    </a:p>
                  </a:txBody>
                  <a:tcPr marL="22781" marR="22781" marT="11391" marB="11391" anchor="ctr"/>
                </a:tc>
                <a:tc>
                  <a:txBody>
                    <a:bodyPr/>
                    <a:lstStyle/>
                    <a:p>
                      <a:pPr algn="ctr"/>
                      <a:r>
                        <a:rPr lang="fr-FR" sz="1400" dirty="0">
                          <a:effectLst/>
                          <a:latin typeface="Book Antiqua" pitchFamily="18" charset="0"/>
                        </a:rPr>
                        <a:t>20</a:t>
                      </a:r>
                    </a:p>
                  </a:txBody>
                  <a:tcPr marL="22781" marR="22781" marT="11391" marB="11391" anchor="ctr"/>
                </a:tc>
              </a:tr>
              <a:tr h="606528">
                <a:tc>
                  <a:txBody>
                    <a:bodyPr/>
                    <a:lstStyle/>
                    <a:p>
                      <a:pPr marL="0" algn="ctr" rtl="0" eaLnBrk="1" hangingPunct="1"/>
                      <a:r>
                        <a:rPr lang="fr-FR" sz="1400" kern="1200" dirty="0">
                          <a:solidFill>
                            <a:schemeClr val="tx1"/>
                          </a:solidFill>
                          <a:effectLst/>
                          <a:latin typeface="Book Antiqua" pitchFamily="18" charset="0"/>
                          <a:ea typeface="+mn-ea"/>
                          <a:cs typeface="+mn-cs"/>
                        </a:rPr>
                        <a:t>1993</a:t>
                      </a:r>
                    </a:p>
                  </a:txBody>
                  <a:tcPr marL="22781" marR="22781" marT="11391" marB="11391"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400" kern="1200" dirty="0" smtClean="0">
                          <a:solidFill>
                            <a:schemeClr val="tx1"/>
                          </a:solidFill>
                          <a:effectLst/>
                          <a:latin typeface="Book Antiqua" pitchFamily="18" charset="0"/>
                          <a:ea typeface="+mn-ea"/>
                          <a:cs typeface="+mn-cs"/>
                        </a:rPr>
                        <a:t>Pentium</a:t>
                      </a:r>
                      <a:r>
                        <a:rPr lang="fr-FR" sz="1400" kern="1200" dirty="0">
                          <a:solidFill>
                            <a:schemeClr val="tx1"/>
                          </a:solidFill>
                          <a:effectLst/>
                          <a:latin typeface="Book Antiqua" pitchFamily="18" charset="0"/>
                          <a:ea typeface="+mn-ea"/>
                          <a:cs typeface="+mn-cs"/>
                        </a:rPr>
                        <a:t> </a:t>
                      </a:r>
                      <a:r>
                        <a:rPr lang="fr-FR" sz="1400" kern="1200" dirty="0" smtClean="0">
                          <a:solidFill>
                            <a:schemeClr val="tx1"/>
                          </a:solidFill>
                          <a:effectLst/>
                          <a:latin typeface="Book Antiqua" pitchFamily="18" charset="0"/>
                          <a:ea typeface="+mn-ea"/>
                          <a:cs typeface="+mn-cs"/>
                        </a:rPr>
                        <a:t>(P5) </a:t>
                      </a:r>
                      <a:r>
                        <a:rPr lang="fr-FR" sz="1400" u="none" strike="noStrike" dirty="0" smtClean="0">
                          <a:effectLst/>
                          <a:latin typeface="Book Antiqua" pitchFamily="18" charset="0"/>
                        </a:rPr>
                        <a:t>(586)</a:t>
                      </a:r>
                    </a:p>
                  </a:txBody>
                  <a:tcPr marL="22781" marR="22781" marT="11391" marB="11391" anchor="ctr"/>
                </a:tc>
                <a:tc>
                  <a:txBody>
                    <a:bodyPr/>
                    <a:lstStyle/>
                    <a:p>
                      <a:pPr marL="0" algn="ctr" rtl="0" eaLnBrk="1" hangingPunct="1"/>
                      <a:r>
                        <a:rPr lang="fr-FR" sz="1400" kern="1200" dirty="0">
                          <a:solidFill>
                            <a:schemeClr val="tx1"/>
                          </a:solidFill>
                          <a:effectLst/>
                          <a:latin typeface="Book Antiqua" pitchFamily="18" charset="0"/>
                          <a:ea typeface="+mn-ea"/>
                          <a:cs typeface="+mn-cs"/>
                        </a:rPr>
                        <a:t>3 100 000</a:t>
                      </a:r>
                    </a:p>
                  </a:txBody>
                  <a:tcPr marL="22781" marR="22781" marT="11391" marB="11391" anchor="ctr"/>
                </a:tc>
                <a:tc>
                  <a:txBody>
                    <a:bodyPr/>
                    <a:lstStyle/>
                    <a:p>
                      <a:pPr marL="0" algn="ctr" rtl="0" eaLnBrk="1" hangingPunct="1"/>
                      <a:r>
                        <a:rPr lang="fr-FR" sz="1400" kern="1200" dirty="0">
                          <a:solidFill>
                            <a:schemeClr val="tx1"/>
                          </a:solidFill>
                          <a:effectLst/>
                          <a:latin typeface="Book Antiqua" pitchFamily="18" charset="0"/>
                          <a:ea typeface="+mn-ea"/>
                          <a:cs typeface="+mn-cs"/>
                        </a:rPr>
                        <a:t>800 à 250</a:t>
                      </a:r>
                    </a:p>
                  </a:txBody>
                  <a:tcPr marL="22781" marR="22781" marT="11391" marB="11391" anchor="ctr"/>
                </a:tc>
                <a:tc>
                  <a:txBody>
                    <a:bodyPr/>
                    <a:lstStyle/>
                    <a:p>
                      <a:pPr marL="0" algn="ctr" rtl="0" eaLnBrk="1" hangingPunct="1"/>
                      <a:r>
                        <a:rPr lang="fr-FR" sz="1400" kern="1200" dirty="0">
                          <a:solidFill>
                            <a:schemeClr val="tx1"/>
                          </a:solidFill>
                          <a:effectLst/>
                          <a:latin typeface="Book Antiqua" pitchFamily="18" charset="0"/>
                          <a:ea typeface="+mn-ea"/>
                          <a:cs typeface="+mn-cs"/>
                        </a:rPr>
                        <a:t>60 à 233 MHz</a:t>
                      </a:r>
                    </a:p>
                  </a:txBody>
                  <a:tcPr marL="22781" marR="22781" marT="11391" marB="11391" anchor="ctr"/>
                </a:tc>
                <a:tc>
                  <a:txBody>
                    <a:bodyPr/>
                    <a:lstStyle/>
                    <a:p>
                      <a:pPr marL="0" algn="ctr" rtl="0" eaLnBrk="1" hangingPunct="1"/>
                      <a:r>
                        <a:rPr lang="fr-FR" sz="1400" kern="1200" dirty="0">
                          <a:solidFill>
                            <a:schemeClr val="tx1"/>
                          </a:solidFill>
                          <a:effectLst/>
                          <a:latin typeface="Book Antiqua" pitchFamily="18" charset="0"/>
                          <a:ea typeface="+mn-ea"/>
                          <a:cs typeface="+mn-cs"/>
                        </a:rPr>
                        <a:t>32 bits/64 </a:t>
                      </a:r>
                      <a:r>
                        <a:rPr lang="fr-FR" sz="1400" kern="1200" dirty="0" smtClean="0">
                          <a:solidFill>
                            <a:schemeClr val="tx1"/>
                          </a:solidFill>
                          <a:effectLst/>
                          <a:latin typeface="Book Antiqua" pitchFamily="18" charset="0"/>
                          <a:ea typeface="+mn-ea"/>
                          <a:cs typeface="+mn-cs"/>
                        </a:rPr>
                        <a:t>bits</a:t>
                      </a:r>
                      <a:endParaRPr lang="fr-FR" sz="1400" kern="1200" dirty="0">
                        <a:solidFill>
                          <a:schemeClr val="tx1"/>
                        </a:solidFill>
                        <a:effectLst/>
                        <a:latin typeface="Book Antiqua" pitchFamily="18" charset="0"/>
                        <a:ea typeface="+mn-ea"/>
                        <a:cs typeface="+mn-cs"/>
                      </a:endParaRPr>
                    </a:p>
                  </a:txBody>
                  <a:tcPr marL="22781" marR="22781" marT="11391" marB="11391" anchor="ctr"/>
                </a:tc>
                <a:tc>
                  <a:txBody>
                    <a:bodyPr/>
                    <a:lstStyle/>
                    <a:p>
                      <a:pPr marL="0" algn="ctr" rtl="0" eaLnBrk="1" hangingPunct="1"/>
                      <a:r>
                        <a:rPr lang="fr-FR" sz="1400" kern="1200" dirty="0">
                          <a:solidFill>
                            <a:schemeClr val="tx1"/>
                          </a:solidFill>
                          <a:effectLst/>
                          <a:latin typeface="Book Antiqua" pitchFamily="18" charset="0"/>
                          <a:ea typeface="+mn-ea"/>
                          <a:cs typeface="+mn-cs"/>
                        </a:rPr>
                        <a:t>100</a:t>
                      </a:r>
                    </a:p>
                  </a:txBody>
                  <a:tcPr marL="22781" marR="22781" marT="11391" marB="11391" anchor="ctr"/>
                </a:tc>
              </a:tr>
              <a:tr h="318634">
                <a:tc>
                  <a:txBody>
                    <a:bodyPr/>
                    <a:lstStyle/>
                    <a:p>
                      <a:pPr marL="0" algn="ctr" rtl="0" eaLnBrk="1" hangingPunct="1"/>
                      <a:r>
                        <a:rPr lang="fr-FR" sz="1400" kern="1200" dirty="0">
                          <a:solidFill>
                            <a:schemeClr val="tx1"/>
                          </a:solidFill>
                          <a:effectLst/>
                          <a:latin typeface="Book Antiqua" pitchFamily="18" charset="0"/>
                          <a:ea typeface="+mn-ea"/>
                          <a:cs typeface="+mn-cs"/>
                        </a:rPr>
                        <a:t>1997</a:t>
                      </a:r>
                    </a:p>
                  </a:txBody>
                  <a:tcPr marL="22781" marR="22781" marT="11391" marB="11391" anchor="ctr"/>
                </a:tc>
                <a:tc>
                  <a:txBody>
                    <a:bodyPr/>
                    <a:lstStyle/>
                    <a:p>
                      <a:pPr marL="0" algn="ctr" rtl="0" eaLnBrk="1" hangingPunct="1"/>
                      <a:r>
                        <a:rPr lang="fr-FR" sz="1400" kern="1200" dirty="0">
                          <a:solidFill>
                            <a:schemeClr val="tx1"/>
                          </a:solidFill>
                          <a:effectLst/>
                          <a:latin typeface="Book Antiqua" pitchFamily="18" charset="0"/>
                          <a:ea typeface="+mn-ea"/>
                          <a:cs typeface="+mn-cs"/>
                        </a:rPr>
                        <a:t>Pentium II</a:t>
                      </a:r>
                    </a:p>
                  </a:txBody>
                  <a:tcPr marL="22781" marR="22781" marT="11391" marB="11391" anchor="ctr"/>
                </a:tc>
                <a:tc>
                  <a:txBody>
                    <a:bodyPr/>
                    <a:lstStyle/>
                    <a:p>
                      <a:pPr marL="0" algn="ctr" rtl="0" eaLnBrk="1" hangingPunct="1"/>
                      <a:r>
                        <a:rPr lang="fr-FR" sz="1400" kern="1200" dirty="0">
                          <a:solidFill>
                            <a:schemeClr val="tx1"/>
                          </a:solidFill>
                          <a:effectLst/>
                          <a:latin typeface="Book Antiqua" pitchFamily="18" charset="0"/>
                          <a:ea typeface="+mn-ea"/>
                          <a:cs typeface="+mn-cs"/>
                        </a:rPr>
                        <a:t>7 500 000</a:t>
                      </a:r>
                    </a:p>
                  </a:txBody>
                  <a:tcPr marL="22781" marR="22781" marT="11391" marB="11391" anchor="ctr"/>
                </a:tc>
                <a:tc>
                  <a:txBody>
                    <a:bodyPr/>
                    <a:lstStyle/>
                    <a:p>
                      <a:pPr marL="0" algn="ctr" rtl="0" eaLnBrk="1" hangingPunct="1"/>
                      <a:r>
                        <a:rPr lang="fr-FR" sz="1400" kern="1200" dirty="0">
                          <a:solidFill>
                            <a:schemeClr val="tx1"/>
                          </a:solidFill>
                          <a:effectLst/>
                          <a:latin typeface="Book Antiqua" pitchFamily="18" charset="0"/>
                          <a:ea typeface="+mn-ea"/>
                          <a:cs typeface="+mn-cs"/>
                        </a:rPr>
                        <a:t>350 à 250</a:t>
                      </a:r>
                    </a:p>
                  </a:txBody>
                  <a:tcPr marL="22781" marR="22781" marT="11391" marB="11391" anchor="ctr"/>
                </a:tc>
                <a:tc>
                  <a:txBody>
                    <a:bodyPr/>
                    <a:lstStyle/>
                    <a:p>
                      <a:pPr marL="0" algn="ctr" rtl="0" eaLnBrk="1" hangingPunct="1"/>
                      <a:r>
                        <a:rPr lang="fr-FR" sz="1400" kern="1200" dirty="0">
                          <a:solidFill>
                            <a:schemeClr val="tx1"/>
                          </a:solidFill>
                          <a:effectLst/>
                          <a:latin typeface="Book Antiqua" pitchFamily="18" charset="0"/>
                          <a:ea typeface="+mn-ea"/>
                          <a:cs typeface="+mn-cs"/>
                        </a:rPr>
                        <a:t>233 à 450 MHz</a:t>
                      </a:r>
                    </a:p>
                  </a:txBody>
                  <a:tcPr marL="22781" marR="22781" marT="11391" marB="11391" anchor="ctr"/>
                </a:tc>
                <a:tc>
                  <a:txBody>
                    <a:bodyPr/>
                    <a:lstStyle/>
                    <a:p>
                      <a:pPr marL="0" algn="ctr" rtl="0" eaLnBrk="1" hangingPunct="1"/>
                      <a:r>
                        <a:rPr lang="fr-FR" sz="1400" kern="1200" dirty="0">
                          <a:solidFill>
                            <a:schemeClr val="tx1"/>
                          </a:solidFill>
                          <a:effectLst/>
                          <a:latin typeface="Book Antiqua" pitchFamily="18" charset="0"/>
                          <a:ea typeface="+mn-ea"/>
                          <a:cs typeface="+mn-cs"/>
                        </a:rPr>
                        <a:t>32 bits/64 </a:t>
                      </a:r>
                      <a:r>
                        <a:rPr lang="fr-FR" sz="1400" kern="1200" dirty="0" smtClean="0">
                          <a:solidFill>
                            <a:schemeClr val="tx1"/>
                          </a:solidFill>
                          <a:effectLst/>
                          <a:latin typeface="Book Antiqua" pitchFamily="18" charset="0"/>
                          <a:ea typeface="+mn-ea"/>
                          <a:cs typeface="+mn-cs"/>
                        </a:rPr>
                        <a:t>bits</a:t>
                      </a:r>
                      <a:endParaRPr lang="fr-FR" sz="1400" kern="1200" dirty="0">
                        <a:solidFill>
                          <a:schemeClr val="tx1"/>
                        </a:solidFill>
                        <a:effectLst/>
                        <a:latin typeface="Book Antiqua" pitchFamily="18" charset="0"/>
                        <a:ea typeface="+mn-ea"/>
                        <a:cs typeface="+mn-cs"/>
                      </a:endParaRPr>
                    </a:p>
                  </a:txBody>
                  <a:tcPr marL="22781" marR="22781" marT="11391" marB="11391" anchor="ctr"/>
                </a:tc>
                <a:tc>
                  <a:txBody>
                    <a:bodyPr/>
                    <a:lstStyle/>
                    <a:p>
                      <a:pPr marL="0" algn="ctr" rtl="0" eaLnBrk="1" hangingPunct="1"/>
                      <a:r>
                        <a:rPr lang="fr-FR" sz="1400" kern="1200" dirty="0">
                          <a:solidFill>
                            <a:schemeClr val="tx1"/>
                          </a:solidFill>
                          <a:effectLst/>
                          <a:latin typeface="Book Antiqua" pitchFamily="18" charset="0"/>
                          <a:ea typeface="+mn-ea"/>
                          <a:cs typeface="+mn-cs"/>
                        </a:rPr>
                        <a:t>300</a:t>
                      </a:r>
                    </a:p>
                  </a:txBody>
                  <a:tcPr marL="22781" marR="22781" marT="11391" marB="11391" anchor="ctr"/>
                </a:tc>
              </a:tr>
              <a:tr h="318634">
                <a:tc>
                  <a:txBody>
                    <a:bodyPr/>
                    <a:lstStyle/>
                    <a:p>
                      <a:pPr marL="0" algn="ctr" rtl="0" eaLnBrk="1" hangingPunct="1"/>
                      <a:r>
                        <a:rPr lang="fr-FR" sz="1400" kern="1200" dirty="0">
                          <a:solidFill>
                            <a:schemeClr val="tx1"/>
                          </a:solidFill>
                          <a:effectLst/>
                          <a:latin typeface="Book Antiqua" pitchFamily="18" charset="0"/>
                          <a:ea typeface="+mn-ea"/>
                          <a:cs typeface="+mn-cs"/>
                        </a:rPr>
                        <a:t>1999</a:t>
                      </a:r>
                    </a:p>
                  </a:txBody>
                  <a:tcPr marL="22781" marR="22781" marT="11391" marB="11391" anchor="ctr"/>
                </a:tc>
                <a:tc>
                  <a:txBody>
                    <a:bodyPr/>
                    <a:lstStyle/>
                    <a:p>
                      <a:pPr marL="0" algn="ctr" rtl="0" eaLnBrk="1" hangingPunct="1"/>
                      <a:r>
                        <a:rPr lang="fr-FR" sz="1400" kern="1200" dirty="0">
                          <a:solidFill>
                            <a:schemeClr val="tx1"/>
                          </a:solidFill>
                          <a:effectLst/>
                          <a:latin typeface="Book Antiqua" pitchFamily="18" charset="0"/>
                          <a:ea typeface="+mn-ea"/>
                          <a:cs typeface="+mn-cs"/>
                        </a:rPr>
                        <a:t>Pentium III</a:t>
                      </a:r>
                    </a:p>
                  </a:txBody>
                  <a:tcPr marL="22781" marR="22781" marT="11391" marB="11391" anchor="ctr"/>
                </a:tc>
                <a:tc>
                  <a:txBody>
                    <a:bodyPr/>
                    <a:lstStyle/>
                    <a:p>
                      <a:pPr marL="0" algn="ctr" rtl="0" eaLnBrk="1" hangingPunct="1"/>
                      <a:r>
                        <a:rPr lang="fr-FR" sz="1400" kern="1200" dirty="0">
                          <a:solidFill>
                            <a:schemeClr val="tx1"/>
                          </a:solidFill>
                          <a:effectLst/>
                          <a:latin typeface="Book Antiqua" pitchFamily="18" charset="0"/>
                          <a:ea typeface="+mn-ea"/>
                          <a:cs typeface="+mn-cs"/>
                        </a:rPr>
                        <a:t>9 500 000</a:t>
                      </a:r>
                    </a:p>
                  </a:txBody>
                  <a:tcPr marL="22781" marR="22781" marT="11391" marB="11391" anchor="ctr"/>
                </a:tc>
                <a:tc>
                  <a:txBody>
                    <a:bodyPr/>
                    <a:lstStyle/>
                    <a:p>
                      <a:pPr marL="0" algn="ctr" rtl="0" eaLnBrk="1" hangingPunct="1"/>
                      <a:r>
                        <a:rPr lang="fr-FR" sz="1400" kern="1200" dirty="0">
                          <a:solidFill>
                            <a:schemeClr val="tx1"/>
                          </a:solidFill>
                          <a:effectLst/>
                          <a:latin typeface="Book Antiqua" pitchFamily="18" charset="0"/>
                          <a:ea typeface="+mn-ea"/>
                          <a:cs typeface="+mn-cs"/>
                        </a:rPr>
                        <a:t>250 à 130</a:t>
                      </a:r>
                    </a:p>
                  </a:txBody>
                  <a:tcPr marL="22781" marR="22781" marT="11391" marB="11391" anchor="ctr"/>
                </a:tc>
                <a:tc>
                  <a:txBody>
                    <a:bodyPr/>
                    <a:lstStyle/>
                    <a:p>
                      <a:pPr marL="0" algn="ctr" rtl="0" eaLnBrk="1" hangingPunct="1"/>
                      <a:r>
                        <a:rPr lang="fr-FR" sz="1400" kern="1200" dirty="0">
                          <a:solidFill>
                            <a:schemeClr val="tx1"/>
                          </a:solidFill>
                          <a:effectLst/>
                          <a:latin typeface="Book Antiqua" pitchFamily="18" charset="0"/>
                          <a:ea typeface="+mn-ea"/>
                          <a:cs typeface="+mn-cs"/>
                        </a:rPr>
                        <a:t>450 à 1 400 MHz</a:t>
                      </a:r>
                    </a:p>
                  </a:txBody>
                  <a:tcPr marL="22781" marR="22781" marT="11391" marB="11391" anchor="ctr"/>
                </a:tc>
                <a:tc>
                  <a:txBody>
                    <a:bodyPr/>
                    <a:lstStyle/>
                    <a:p>
                      <a:pPr marL="0" algn="ctr" rtl="0" eaLnBrk="1" hangingPunct="1"/>
                      <a:r>
                        <a:rPr lang="fr-FR" sz="1400" kern="1200" dirty="0">
                          <a:solidFill>
                            <a:schemeClr val="tx1"/>
                          </a:solidFill>
                          <a:effectLst/>
                          <a:latin typeface="Book Antiqua" pitchFamily="18" charset="0"/>
                          <a:ea typeface="+mn-ea"/>
                          <a:cs typeface="+mn-cs"/>
                        </a:rPr>
                        <a:t>32 bits/64 </a:t>
                      </a:r>
                      <a:r>
                        <a:rPr lang="fr-FR" sz="1400" kern="1200" dirty="0" smtClean="0">
                          <a:solidFill>
                            <a:schemeClr val="tx1"/>
                          </a:solidFill>
                          <a:effectLst/>
                          <a:latin typeface="Book Antiqua" pitchFamily="18" charset="0"/>
                          <a:ea typeface="+mn-ea"/>
                          <a:cs typeface="+mn-cs"/>
                        </a:rPr>
                        <a:t>bits</a:t>
                      </a:r>
                      <a:endParaRPr lang="fr-FR" sz="1400" kern="1200" dirty="0">
                        <a:solidFill>
                          <a:schemeClr val="tx1"/>
                        </a:solidFill>
                        <a:effectLst/>
                        <a:latin typeface="Book Antiqua" pitchFamily="18" charset="0"/>
                        <a:ea typeface="+mn-ea"/>
                        <a:cs typeface="+mn-cs"/>
                      </a:endParaRPr>
                    </a:p>
                  </a:txBody>
                  <a:tcPr marL="22781" marR="22781" marT="11391" marB="11391" anchor="ctr"/>
                </a:tc>
                <a:tc>
                  <a:txBody>
                    <a:bodyPr/>
                    <a:lstStyle/>
                    <a:p>
                      <a:pPr marL="0" algn="ctr" rtl="0" eaLnBrk="1" hangingPunct="1"/>
                      <a:r>
                        <a:rPr lang="fr-FR" sz="1400" kern="1200" dirty="0">
                          <a:solidFill>
                            <a:schemeClr val="tx1"/>
                          </a:solidFill>
                          <a:effectLst/>
                          <a:latin typeface="Book Antiqua" pitchFamily="18" charset="0"/>
                          <a:ea typeface="+mn-ea"/>
                          <a:cs typeface="+mn-cs"/>
                        </a:rPr>
                        <a:t>510</a:t>
                      </a:r>
                    </a:p>
                  </a:txBody>
                  <a:tcPr marL="22781" marR="22781" marT="11391" marB="11391" anchor="ctr"/>
                </a:tc>
              </a:tr>
            </a:tbl>
          </a:graphicData>
        </a:graphic>
      </p:graphicFrame>
      <p:sp>
        <p:nvSpPr>
          <p:cNvPr id="7"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400" dirty="0" smtClean="0"/>
              <a:t>4. Historique de « Intel »</a:t>
            </a:r>
            <a:endParaRPr lang="fr-FR" sz="2400" dirty="0"/>
          </a:p>
        </p:txBody>
      </p:sp>
    </p:spTree>
    <p:extLst>
      <p:ext uri="{BB962C8B-B14F-4D97-AF65-F5344CB8AC3E}">
        <p14:creationId xmlns:p14="http://schemas.microsoft.com/office/powerpoint/2010/main" val="195349335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Deuxième partie / 1. Le microprocesseur</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graphicFrame>
        <p:nvGraphicFramePr>
          <p:cNvPr id="5" name="Espace réservé du contenu 4"/>
          <p:cNvGraphicFramePr>
            <a:graphicFrameLocks noGrp="1"/>
          </p:cNvGraphicFramePr>
          <p:nvPr>
            <p:ph sz="quarter" idx="1"/>
            <p:extLst>
              <p:ext uri="{D42A27DB-BD31-4B8C-83A1-F6EECF244321}">
                <p14:modId xmlns:p14="http://schemas.microsoft.com/office/powerpoint/2010/main" val="983512228"/>
              </p:ext>
            </p:extLst>
          </p:nvPr>
        </p:nvGraphicFramePr>
        <p:xfrm>
          <a:off x="-1" y="911246"/>
          <a:ext cx="9144005" cy="3172672"/>
        </p:xfrm>
        <a:graphic>
          <a:graphicData uri="http://schemas.openxmlformats.org/drawingml/2006/table">
            <a:tbl>
              <a:tblPr>
                <a:tableStyleId>{5940675A-B579-460E-94D1-54222C63F5DA}</a:tableStyleId>
              </a:tblPr>
              <a:tblGrid>
                <a:gridCol w="663095"/>
                <a:gridCol w="1128423"/>
                <a:gridCol w="1181823"/>
                <a:gridCol w="1361087"/>
                <a:gridCol w="2057674"/>
                <a:gridCol w="1680773"/>
                <a:gridCol w="1071130"/>
              </a:tblGrid>
              <a:tr h="606528">
                <a:tc>
                  <a:txBody>
                    <a:bodyPr/>
                    <a:lstStyle/>
                    <a:p>
                      <a:pPr algn="ctr"/>
                      <a:r>
                        <a:rPr lang="fr-FR" sz="1400" dirty="0">
                          <a:effectLst/>
                          <a:latin typeface="Book Antiqua" pitchFamily="18" charset="0"/>
                        </a:rPr>
                        <a:t>Date</a:t>
                      </a:r>
                    </a:p>
                  </a:txBody>
                  <a:tcPr marL="22781" marR="22781" marT="11391" marB="11391" anchor="ctr"/>
                </a:tc>
                <a:tc>
                  <a:txBody>
                    <a:bodyPr/>
                    <a:lstStyle/>
                    <a:p>
                      <a:pPr algn="ctr"/>
                      <a:r>
                        <a:rPr lang="fr-FR" sz="1400" dirty="0">
                          <a:effectLst/>
                          <a:latin typeface="Book Antiqua" pitchFamily="18" charset="0"/>
                        </a:rPr>
                        <a:t>Nom</a:t>
                      </a:r>
                    </a:p>
                  </a:txBody>
                  <a:tcPr marL="22781" marR="22781" marT="11391" marB="11391" anchor="ctr"/>
                </a:tc>
                <a:tc>
                  <a:txBody>
                    <a:bodyPr/>
                    <a:lstStyle/>
                    <a:p>
                      <a:pPr algn="ctr"/>
                      <a:r>
                        <a:rPr lang="fr-FR" sz="1400" dirty="0">
                          <a:effectLst/>
                          <a:latin typeface="Book Antiqua" pitchFamily="18" charset="0"/>
                        </a:rPr>
                        <a:t>Nombre de</a:t>
                      </a:r>
                      <a:br>
                        <a:rPr lang="fr-FR" sz="1400" dirty="0">
                          <a:effectLst/>
                          <a:latin typeface="Book Antiqua" pitchFamily="18" charset="0"/>
                        </a:rPr>
                      </a:br>
                      <a:r>
                        <a:rPr lang="fr-FR" sz="1400" dirty="0">
                          <a:effectLst/>
                          <a:latin typeface="Book Antiqua" pitchFamily="18" charset="0"/>
                        </a:rPr>
                        <a:t>transistors</a:t>
                      </a:r>
                    </a:p>
                  </a:txBody>
                  <a:tcPr marL="22781" marR="22781" marT="11391" marB="11391" anchor="ctr"/>
                </a:tc>
                <a:tc>
                  <a:txBody>
                    <a:bodyPr/>
                    <a:lstStyle/>
                    <a:p>
                      <a:pPr algn="ctr"/>
                      <a:r>
                        <a:rPr lang="fr-FR" sz="1400" dirty="0">
                          <a:effectLst/>
                          <a:latin typeface="Book Antiqua" pitchFamily="18" charset="0"/>
                        </a:rPr>
                        <a:t>Finesse de</a:t>
                      </a:r>
                      <a:br>
                        <a:rPr lang="fr-FR" sz="1400" dirty="0">
                          <a:effectLst/>
                          <a:latin typeface="Book Antiqua" pitchFamily="18" charset="0"/>
                        </a:rPr>
                      </a:br>
                      <a:r>
                        <a:rPr lang="fr-FR" sz="1400" dirty="0">
                          <a:effectLst/>
                          <a:latin typeface="Book Antiqua" pitchFamily="18" charset="0"/>
                        </a:rPr>
                        <a:t>gravure (nm)</a:t>
                      </a:r>
                    </a:p>
                  </a:txBody>
                  <a:tcPr marL="22781" marR="22781" marT="11391" marB="11391" anchor="ctr"/>
                </a:tc>
                <a:tc>
                  <a:txBody>
                    <a:bodyPr/>
                    <a:lstStyle/>
                    <a:p>
                      <a:pPr algn="ctr"/>
                      <a:r>
                        <a:rPr lang="fr-FR" sz="1400" dirty="0">
                          <a:effectLst/>
                          <a:latin typeface="Book Antiqua" pitchFamily="18" charset="0"/>
                        </a:rPr>
                        <a:t>Fréquence de l'horloge</a:t>
                      </a:r>
                    </a:p>
                  </a:txBody>
                  <a:tcPr marL="22781" marR="22781" marT="11391" marB="11391" anchor="ctr"/>
                </a:tc>
                <a:tc>
                  <a:txBody>
                    <a:bodyPr/>
                    <a:lstStyle/>
                    <a:p>
                      <a:pPr algn="ctr"/>
                      <a:r>
                        <a:rPr lang="fr-FR" sz="1400" dirty="0">
                          <a:effectLst/>
                          <a:latin typeface="Book Antiqua" pitchFamily="18" charset="0"/>
                        </a:rPr>
                        <a:t>Largeur</a:t>
                      </a:r>
                      <a:br>
                        <a:rPr lang="fr-FR" sz="1400" dirty="0">
                          <a:effectLst/>
                          <a:latin typeface="Book Antiqua" pitchFamily="18" charset="0"/>
                        </a:rPr>
                      </a:br>
                      <a:r>
                        <a:rPr lang="fr-FR" sz="1400" dirty="0">
                          <a:effectLst/>
                          <a:latin typeface="Book Antiqua" pitchFamily="18" charset="0"/>
                        </a:rPr>
                        <a:t>des données</a:t>
                      </a:r>
                    </a:p>
                  </a:txBody>
                  <a:tcPr marL="22781" marR="22781" marT="11391" marB="11391" anchor="ctr"/>
                </a:tc>
                <a:tc>
                  <a:txBody>
                    <a:bodyPr/>
                    <a:lstStyle/>
                    <a:p>
                      <a:pPr algn="ctr"/>
                      <a:r>
                        <a:rPr lang="fr-FR" sz="1400" u="none" strike="noStrike" dirty="0">
                          <a:effectLst/>
                          <a:latin typeface="Book Antiqua" pitchFamily="18" charset="0"/>
                        </a:rPr>
                        <a:t>MIPS</a:t>
                      </a:r>
                      <a:endParaRPr lang="fr-FR" sz="1400" dirty="0">
                        <a:effectLst/>
                        <a:latin typeface="Book Antiqua" pitchFamily="18" charset="0"/>
                      </a:endParaRPr>
                    </a:p>
                  </a:txBody>
                  <a:tcPr marL="22781" marR="22781" marT="11391" marB="11391" anchor="ctr"/>
                </a:tc>
              </a:tr>
              <a:tr h="318634">
                <a:tc>
                  <a:txBody>
                    <a:bodyPr/>
                    <a:lstStyle/>
                    <a:p>
                      <a:pPr marL="0" algn="ctr" rtl="0" eaLnBrk="1" hangingPunct="1"/>
                      <a:r>
                        <a:rPr lang="fr-FR" sz="1400" kern="1200" dirty="0">
                          <a:solidFill>
                            <a:schemeClr val="tx1"/>
                          </a:solidFill>
                          <a:effectLst/>
                          <a:latin typeface="Book Antiqua" pitchFamily="18" charset="0"/>
                          <a:ea typeface="+mn-ea"/>
                          <a:cs typeface="+mn-cs"/>
                        </a:rPr>
                        <a:t>2000</a:t>
                      </a:r>
                    </a:p>
                  </a:txBody>
                  <a:tcPr marL="22781" marR="22781" marT="11391" marB="11391" anchor="ctr"/>
                </a:tc>
                <a:tc>
                  <a:txBody>
                    <a:bodyPr/>
                    <a:lstStyle/>
                    <a:p>
                      <a:pPr marL="0" algn="ctr" rtl="0" eaLnBrk="1" hangingPunct="1"/>
                      <a:r>
                        <a:rPr lang="fr-FR" sz="1400" kern="1200" dirty="0">
                          <a:solidFill>
                            <a:schemeClr val="tx1"/>
                          </a:solidFill>
                          <a:effectLst/>
                          <a:latin typeface="Book Antiqua" pitchFamily="18" charset="0"/>
                          <a:ea typeface="+mn-ea"/>
                          <a:cs typeface="+mn-cs"/>
                        </a:rPr>
                        <a:t>Pentium 4</a:t>
                      </a:r>
                    </a:p>
                  </a:txBody>
                  <a:tcPr marL="22781" marR="22781" marT="11391" marB="11391" anchor="ctr"/>
                </a:tc>
                <a:tc>
                  <a:txBody>
                    <a:bodyPr/>
                    <a:lstStyle/>
                    <a:p>
                      <a:pPr marL="0" algn="ctr" rtl="0" eaLnBrk="1" hangingPunct="1"/>
                      <a:r>
                        <a:rPr lang="fr-FR" sz="1400" kern="1200" dirty="0">
                          <a:solidFill>
                            <a:schemeClr val="tx1"/>
                          </a:solidFill>
                          <a:effectLst/>
                          <a:latin typeface="Book Antiqua" pitchFamily="18" charset="0"/>
                          <a:ea typeface="+mn-ea"/>
                          <a:cs typeface="+mn-cs"/>
                        </a:rPr>
                        <a:t>42 000 000</a:t>
                      </a:r>
                    </a:p>
                  </a:txBody>
                  <a:tcPr marL="22781" marR="22781" marT="11391" marB="11391" anchor="ctr"/>
                </a:tc>
                <a:tc>
                  <a:txBody>
                    <a:bodyPr/>
                    <a:lstStyle/>
                    <a:p>
                      <a:pPr marL="0" algn="ctr" rtl="0" eaLnBrk="1" hangingPunct="1"/>
                      <a:r>
                        <a:rPr lang="fr-FR" sz="1400" kern="1200" dirty="0">
                          <a:solidFill>
                            <a:schemeClr val="tx1"/>
                          </a:solidFill>
                          <a:effectLst/>
                          <a:latin typeface="Book Antiqua" pitchFamily="18" charset="0"/>
                          <a:ea typeface="+mn-ea"/>
                          <a:cs typeface="+mn-cs"/>
                        </a:rPr>
                        <a:t>180 à 65</a:t>
                      </a:r>
                    </a:p>
                  </a:txBody>
                  <a:tcPr marL="22781" marR="22781" marT="11391" marB="11391" anchor="ctr"/>
                </a:tc>
                <a:tc>
                  <a:txBody>
                    <a:bodyPr/>
                    <a:lstStyle/>
                    <a:p>
                      <a:pPr marL="0" algn="ctr" rtl="0" eaLnBrk="1" hangingPunct="1"/>
                      <a:r>
                        <a:rPr lang="fr-FR" sz="1400" kern="1200" dirty="0">
                          <a:solidFill>
                            <a:schemeClr val="tx1"/>
                          </a:solidFill>
                          <a:effectLst/>
                          <a:latin typeface="Book Antiqua" pitchFamily="18" charset="0"/>
                          <a:ea typeface="+mn-ea"/>
                          <a:cs typeface="+mn-cs"/>
                        </a:rPr>
                        <a:t>1,3 à 3,8 GHz</a:t>
                      </a:r>
                    </a:p>
                  </a:txBody>
                  <a:tcPr marL="22781" marR="22781" marT="11391" marB="11391" anchor="ctr"/>
                </a:tc>
                <a:tc>
                  <a:txBody>
                    <a:bodyPr/>
                    <a:lstStyle/>
                    <a:p>
                      <a:pPr marL="0" algn="ctr" rtl="0" eaLnBrk="1" hangingPunct="1"/>
                      <a:r>
                        <a:rPr lang="fr-FR" sz="1400" kern="1200" dirty="0">
                          <a:solidFill>
                            <a:schemeClr val="tx1"/>
                          </a:solidFill>
                          <a:effectLst/>
                          <a:latin typeface="Book Antiqua" pitchFamily="18" charset="0"/>
                          <a:ea typeface="+mn-ea"/>
                          <a:cs typeface="+mn-cs"/>
                        </a:rPr>
                        <a:t>32 bits/64 </a:t>
                      </a:r>
                      <a:r>
                        <a:rPr lang="fr-FR" sz="1400" kern="1200" dirty="0" smtClean="0">
                          <a:solidFill>
                            <a:schemeClr val="tx1"/>
                          </a:solidFill>
                          <a:effectLst/>
                          <a:latin typeface="Book Antiqua" pitchFamily="18" charset="0"/>
                          <a:ea typeface="+mn-ea"/>
                          <a:cs typeface="+mn-cs"/>
                        </a:rPr>
                        <a:t>bits</a:t>
                      </a:r>
                      <a:endParaRPr lang="fr-FR" sz="1400" kern="1200" dirty="0">
                        <a:solidFill>
                          <a:schemeClr val="tx1"/>
                        </a:solidFill>
                        <a:effectLst/>
                        <a:latin typeface="Book Antiqua" pitchFamily="18" charset="0"/>
                        <a:ea typeface="+mn-ea"/>
                        <a:cs typeface="+mn-cs"/>
                      </a:endParaRPr>
                    </a:p>
                  </a:txBody>
                  <a:tcPr marL="22781" marR="22781" marT="11391" marB="11391" anchor="ctr"/>
                </a:tc>
                <a:tc>
                  <a:txBody>
                    <a:bodyPr/>
                    <a:lstStyle/>
                    <a:p>
                      <a:pPr marL="0" algn="ctr" rtl="0" eaLnBrk="1" hangingPunct="1"/>
                      <a:r>
                        <a:rPr lang="fr-FR" sz="1400" kern="1200" dirty="0">
                          <a:solidFill>
                            <a:schemeClr val="tx1"/>
                          </a:solidFill>
                          <a:effectLst/>
                          <a:latin typeface="Book Antiqua" pitchFamily="18" charset="0"/>
                          <a:ea typeface="+mn-ea"/>
                          <a:cs typeface="+mn-cs"/>
                        </a:rPr>
                        <a:t>1 700</a:t>
                      </a:r>
                    </a:p>
                  </a:txBody>
                  <a:tcPr marL="22781" marR="22781" marT="11391" marB="11391" anchor="ctr"/>
                </a:tc>
              </a:tr>
              <a:tr h="318634">
                <a:tc>
                  <a:txBody>
                    <a:bodyPr/>
                    <a:lstStyle/>
                    <a:p>
                      <a:pPr algn="ctr"/>
                      <a:r>
                        <a:rPr lang="fr-FR" sz="1400" dirty="0">
                          <a:effectLst/>
                          <a:latin typeface="Book Antiqua" pitchFamily="18" charset="0"/>
                        </a:rPr>
                        <a:t>2004</a:t>
                      </a:r>
                    </a:p>
                  </a:txBody>
                  <a:tcPr marL="22781" marR="22781" marT="11391" marB="11391" anchor="ctr"/>
                </a:tc>
                <a:tc>
                  <a:txBody>
                    <a:bodyPr/>
                    <a:lstStyle/>
                    <a:p>
                      <a:pPr algn="ctr"/>
                      <a:r>
                        <a:rPr lang="fr-FR" sz="1400" dirty="0">
                          <a:effectLst/>
                          <a:latin typeface="Book Antiqua" pitchFamily="18" charset="0"/>
                        </a:rPr>
                        <a:t>Pentium 4 D (Prescott)</a:t>
                      </a:r>
                    </a:p>
                  </a:txBody>
                  <a:tcPr marL="22781" marR="22781" marT="11391" marB="11391" anchor="ctr"/>
                </a:tc>
                <a:tc>
                  <a:txBody>
                    <a:bodyPr/>
                    <a:lstStyle/>
                    <a:p>
                      <a:pPr algn="ctr"/>
                      <a:r>
                        <a:rPr lang="fr-FR" sz="1400" dirty="0">
                          <a:effectLst/>
                          <a:latin typeface="Book Antiqua" pitchFamily="18" charset="0"/>
                        </a:rPr>
                        <a:t>125 000 000</a:t>
                      </a:r>
                    </a:p>
                  </a:txBody>
                  <a:tcPr marL="22781" marR="22781" marT="11391" marB="11391" anchor="ctr"/>
                </a:tc>
                <a:tc>
                  <a:txBody>
                    <a:bodyPr/>
                    <a:lstStyle/>
                    <a:p>
                      <a:pPr algn="ctr"/>
                      <a:r>
                        <a:rPr lang="fr-FR" sz="1400" dirty="0">
                          <a:effectLst/>
                          <a:latin typeface="Book Antiqua" pitchFamily="18" charset="0"/>
                        </a:rPr>
                        <a:t>90 à 65</a:t>
                      </a:r>
                    </a:p>
                  </a:txBody>
                  <a:tcPr marL="22781" marR="22781" marT="11391" marB="11391" anchor="ctr"/>
                </a:tc>
                <a:tc>
                  <a:txBody>
                    <a:bodyPr/>
                    <a:lstStyle/>
                    <a:p>
                      <a:pPr algn="ctr"/>
                      <a:r>
                        <a:rPr lang="fr-FR" sz="1400" dirty="0">
                          <a:effectLst/>
                          <a:latin typeface="Book Antiqua" pitchFamily="18" charset="0"/>
                        </a:rPr>
                        <a:t>2.66 à 3,6 GHz</a:t>
                      </a:r>
                    </a:p>
                  </a:txBody>
                  <a:tcPr marL="22781" marR="22781" marT="11391" marB="11391" anchor="ctr"/>
                </a:tc>
                <a:tc>
                  <a:txBody>
                    <a:bodyPr/>
                    <a:lstStyle/>
                    <a:p>
                      <a:pPr algn="ctr"/>
                      <a:r>
                        <a:rPr lang="fr-FR" sz="1400" dirty="0">
                          <a:effectLst/>
                          <a:latin typeface="Book Antiqua" pitchFamily="18" charset="0"/>
                        </a:rPr>
                        <a:t>32 bits/64 </a:t>
                      </a:r>
                      <a:r>
                        <a:rPr lang="fr-FR" sz="1400" dirty="0" smtClean="0">
                          <a:effectLst/>
                          <a:latin typeface="Book Antiqua" pitchFamily="18" charset="0"/>
                        </a:rPr>
                        <a:t>bits</a:t>
                      </a:r>
                      <a:endParaRPr lang="fr-FR" sz="1400" dirty="0">
                        <a:effectLst/>
                        <a:latin typeface="Book Antiqua" pitchFamily="18" charset="0"/>
                      </a:endParaRPr>
                    </a:p>
                  </a:txBody>
                  <a:tcPr marL="22781" marR="22781" marT="11391" marB="11391" anchor="ctr"/>
                </a:tc>
                <a:tc>
                  <a:txBody>
                    <a:bodyPr/>
                    <a:lstStyle/>
                    <a:p>
                      <a:pPr algn="ctr"/>
                      <a:r>
                        <a:rPr lang="fr-FR" sz="1400" dirty="0">
                          <a:effectLst/>
                          <a:latin typeface="Book Antiqua" pitchFamily="18" charset="0"/>
                        </a:rPr>
                        <a:t>9 000</a:t>
                      </a:r>
                    </a:p>
                  </a:txBody>
                  <a:tcPr marL="22781" marR="22781" marT="11391" marB="11391" anchor="ctr"/>
                </a:tc>
              </a:tr>
              <a:tr h="318634">
                <a:tc>
                  <a:txBody>
                    <a:bodyPr/>
                    <a:lstStyle/>
                    <a:p>
                      <a:pPr algn="ctr"/>
                      <a:r>
                        <a:rPr lang="fr-FR" sz="1400" dirty="0">
                          <a:effectLst/>
                          <a:latin typeface="Book Antiqua" pitchFamily="18" charset="0"/>
                        </a:rPr>
                        <a:t>2006</a:t>
                      </a:r>
                    </a:p>
                  </a:txBody>
                  <a:tcPr marL="22781" marR="22781" marT="11391" marB="11391" anchor="ctr"/>
                </a:tc>
                <a:tc>
                  <a:txBody>
                    <a:bodyPr/>
                    <a:lstStyle/>
                    <a:p>
                      <a:pPr algn="ctr"/>
                      <a:r>
                        <a:rPr lang="fr-FR" sz="1400" dirty="0">
                          <a:effectLst/>
                          <a:latin typeface="Book Antiqua" pitchFamily="18" charset="0"/>
                        </a:rPr>
                        <a:t>Core 2 Duo (Conroe)</a:t>
                      </a:r>
                    </a:p>
                  </a:txBody>
                  <a:tcPr marL="22781" marR="22781" marT="11391" marB="11391" anchor="ctr"/>
                </a:tc>
                <a:tc>
                  <a:txBody>
                    <a:bodyPr/>
                    <a:lstStyle/>
                    <a:p>
                      <a:pPr algn="ctr"/>
                      <a:r>
                        <a:rPr lang="fr-FR" sz="1400" dirty="0">
                          <a:effectLst/>
                          <a:latin typeface="Book Antiqua" pitchFamily="18" charset="0"/>
                        </a:rPr>
                        <a:t>291 000 000</a:t>
                      </a:r>
                    </a:p>
                  </a:txBody>
                  <a:tcPr marL="22781" marR="22781" marT="11391" marB="11391" anchor="ctr"/>
                </a:tc>
                <a:tc>
                  <a:txBody>
                    <a:bodyPr/>
                    <a:lstStyle/>
                    <a:p>
                      <a:pPr algn="ctr"/>
                      <a:r>
                        <a:rPr lang="fr-FR" sz="1400" dirty="0">
                          <a:effectLst/>
                          <a:latin typeface="Book Antiqua" pitchFamily="18" charset="0"/>
                        </a:rPr>
                        <a:t>65</a:t>
                      </a:r>
                    </a:p>
                  </a:txBody>
                  <a:tcPr marL="22781" marR="22781" marT="11391" marB="11391" anchor="ctr"/>
                </a:tc>
                <a:tc>
                  <a:txBody>
                    <a:bodyPr/>
                    <a:lstStyle/>
                    <a:p>
                      <a:pPr algn="ctr"/>
                      <a:r>
                        <a:rPr lang="fr-FR" sz="1400" dirty="0">
                          <a:effectLst/>
                          <a:latin typeface="Book Antiqua" pitchFamily="18" charset="0"/>
                        </a:rPr>
                        <a:t>2,4 GHz (E6600)</a:t>
                      </a:r>
                    </a:p>
                  </a:txBody>
                  <a:tcPr marL="22781" marR="22781" marT="11391" marB="11391" anchor="ctr"/>
                </a:tc>
                <a:tc>
                  <a:txBody>
                    <a:bodyPr/>
                    <a:lstStyle/>
                    <a:p>
                      <a:pPr algn="ctr"/>
                      <a:r>
                        <a:rPr lang="fr-FR" sz="1400" dirty="0">
                          <a:effectLst/>
                          <a:latin typeface="Book Antiqua" pitchFamily="18" charset="0"/>
                        </a:rPr>
                        <a:t>64 bits/64 </a:t>
                      </a:r>
                      <a:r>
                        <a:rPr lang="fr-FR" sz="1400" dirty="0" smtClean="0">
                          <a:effectLst/>
                          <a:latin typeface="Book Antiqua" pitchFamily="18" charset="0"/>
                        </a:rPr>
                        <a:t>bits</a:t>
                      </a:r>
                      <a:endParaRPr lang="fr-FR" sz="1400" dirty="0">
                        <a:effectLst/>
                        <a:latin typeface="Book Antiqua" pitchFamily="18" charset="0"/>
                      </a:endParaRPr>
                    </a:p>
                  </a:txBody>
                  <a:tcPr marL="22781" marR="22781" marT="11391" marB="11391" anchor="ctr"/>
                </a:tc>
                <a:tc>
                  <a:txBody>
                    <a:bodyPr/>
                    <a:lstStyle/>
                    <a:p>
                      <a:pPr algn="ctr"/>
                      <a:r>
                        <a:rPr lang="fr-FR" sz="1400" dirty="0">
                          <a:effectLst/>
                          <a:latin typeface="Book Antiqua" pitchFamily="18" charset="0"/>
                        </a:rPr>
                        <a:t>22 000</a:t>
                      </a:r>
                    </a:p>
                  </a:txBody>
                  <a:tcPr marL="22781" marR="22781" marT="11391" marB="11391" anchor="ctr"/>
                </a:tc>
              </a:tr>
              <a:tr h="318634">
                <a:tc>
                  <a:txBody>
                    <a:bodyPr/>
                    <a:lstStyle/>
                    <a:p>
                      <a:pPr algn="ctr"/>
                      <a:r>
                        <a:rPr lang="fr-FR" sz="1400" dirty="0">
                          <a:effectLst/>
                          <a:latin typeface="Book Antiqua" pitchFamily="18" charset="0"/>
                        </a:rPr>
                        <a:t>2007</a:t>
                      </a:r>
                    </a:p>
                  </a:txBody>
                  <a:tcPr marL="22781" marR="22781" marT="11391" marB="11391" anchor="ctr"/>
                </a:tc>
                <a:tc>
                  <a:txBody>
                    <a:bodyPr/>
                    <a:lstStyle/>
                    <a:p>
                      <a:pPr algn="ctr"/>
                      <a:r>
                        <a:rPr lang="fr-FR" sz="1400" dirty="0">
                          <a:effectLst/>
                          <a:latin typeface="Book Antiqua" pitchFamily="18" charset="0"/>
                        </a:rPr>
                        <a:t>Core 2 Quad (Kentsfield)</a:t>
                      </a:r>
                    </a:p>
                  </a:txBody>
                  <a:tcPr marL="22781" marR="22781" marT="11391" marB="11391" anchor="ctr"/>
                </a:tc>
                <a:tc>
                  <a:txBody>
                    <a:bodyPr/>
                    <a:lstStyle/>
                    <a:p>
                      <a:pPr algn="ctr"/>
                      <a:r>
                        <a:rPr lang="fr-FR" sz="1400" dirty="0" smtClean="0">
                          <a:effectLst/>
                          <a:latin typeface="Book Antiqua" pitchFamily="18" charset="0"/>
                        </a:rPr>
                        <a:t>2x291 </a:t>
                      </a:r>
                      <a:r>
                        <a:rPr lang="fr-FR" sz="1400" dirty="0">
                          <a:effectLst/>
                          <a:latin typeface="Book Antiqua" pitchFamily="18" charset="0"/>
                        </a:rPr>
                        <a:t>000 000</a:t>
                      </a:r>
                    </a:p>
                  </a:txBody>
                  <a:tcPr marL="22781" marR="22781" marT="11391" marB="11391" anchor="ctr"/>
                </a:tc>
                <a:tc>
                  <a:txBody>
                    <a:bodyPr/>
                    <a:lstStyle/>
                    <a:p>
                      <a:pPr algn="ctr"/>
                      <a:r>
                        <a:rPr lang="fr-FR" sz="1400" dirty="0">
                          <a:effectLst/>
                          <a:latin typeface="Book Antiqua" pitchFamily="18" charset="0"/>
                        </a:rPr>
                        <a:t>65</a:t>
                      </a:r>
                    </a:p>
                  </a:txBody>
                  <a:tcPr marL="22781" marR="22781" marT="11391" marB="11391" anchor="ctr"/>
                </a:tc>
                <a:tc>
                  <a:txBody>
                    <a:bodyPr/>
                    <a:lstStyle/>
                    <a:p>
                      <a:pPr algn="ctr"/>
                      <a:r>
                        <a:rPr lang="fr-FR" sz="1400" dirty="0">
                          <a:effectLst/>
                          <a:latin typeface="Book Antiqua" pitchFamily="18" charset="0"/>
                        </a:rPr>
                        <a:t>3 GHz (Q6850)</a:t>
                      </a:r>
                    </a:p>
                  </a:txBody>
                  <a:tcPr marL="22781" marR="22781" marT="11391" marB="11391" anchor="ctr"/>
                </a:tc>
                <a:tc>
                  <a:txBody>
                    <a:bodyPr/>
                    <a:lstStyle/>
                    <a:p>
                      <a:pPr algn="ctr"/>
                      <a:r>
                        <a:rPr lang="fr-FR" sz="1400" dirty="0">
                          <a:effectLst/>
                          <a:latin typeface="Book Antiqua" pitchFamily="18" charset="0"/>
                        </a:rPr>
                        <a:t>64 bits/64 </a:t>
                      </a:r>
                      <a:r>
                        <a:rPr lang="fr-FR" sz="1400" dirty="0" smtClean="0">
                          <a:effectLst/>
                          <a:latin typeface="Book Antiqua" pitchFamily="18" charset="0"/>
                        </a:rPr>
                        <a:t>bits</a:t>
                      </a:r>
                      <a:endParaRPr lang="fr-FR" sz="1400" dirty="0">
                        <a:effectLst/>
                        <a:latin typeface="Book Antiqua" pitchFamily="18" charset="0"/>
                      </a:endParaRPr>
                    </a:p>
                  </a:txBody>
                  <a:tcPr marL="22781" marR="22781" marT="11391" marB="11391" anchor="ctr"/>
                </a:tc>
                <a:tc>
                  <a:txBody>
                    <a:bodyPr/>
                    <a:lstStyle/>
                    <a:p>
                      <a:pPr algn="ctr"/>
                      <a:r>
                        <a:rPr lang="fr-FR" sz="1400" dirty="0" smtClean="0">
                          <a:effectLst/>
                          <a:latin typeface="Book Antiqua" pitchFamily="18" charset="0"/>
                        </a:rPr>
                        <a:t>2x22 000 </a:t>
                      </a:r>
                      <a:endParaRPr lang="fr-FR" sz="1400" dirty="0">
                        <a:effectLst/>
                        <a:latin typeface="Book Antiqua" pitchFamily="18" charset="0"/>
                      </a:endParaRPr>
                    </a:p>
                  </a:txBody>
                  <a:tcPr marL="22781" marR="22781" marT="11391" marB="11391" anchor="ctr"/>
                </a:tc>
              </a:tr>
              <a:tr h="318634">
                <a:tc>
                  <a:txBody>
                    <a:bodyPr/>
                    <a:lstStyle/>
                    <a:p>
                      <a:pPr algn="ctr"/>
                      <a:r>
                        <a:rPr lang="fr-FR" sz="1400" dirty="0">
                          <a:effectLst/>
                          <a:latin typeface="Book Antiqua" pitchFamily="18" charset="0"/>
                        </a:rPr>
                        <a:t>2008</a:t>
                      </a:r>
                    </a:p>
                  </a:txBody>
                  <a:tcPr marL="22781" marR="22781" marT="11391" marB="11391" anchor="ctr"/>
                </a:tc>
                <a:tc>
                  <a:txBody>
                    <a:bodyPr/>
                    <a:lstStyle/>
                    <a:p>
                      <a:pPr algn="ctr"/>
                      <a:r>
                        <a:rPr lang="fr-FR" sz="1400" dirty="0">
                          <a:effectLst/>
                          <a:latin typeface="Book Antiqua" pitchFamily="18" charset="0"/>
                        </a:rPr>
                        <a:t>Core 2 Duo (Wolfdale)</a:t>
                      </a:r>
                    </a:p>
                  </a:txBody>
                  <a:tcPr marL="22781" marR="22781" marT="11391" marB="11391" anchor="ctr"/>
                </a:tc>
                <a:tc>
                  <a:txBody>
                    <a:bodyPr/>
                    <a:lstStyle/>
                    <a:p>
                      <a:pPr algn="ctr"/>
                      <a:r>
                        <a:rPr lang="fr-FR" sz="1400" dirty="0">
                          <a:effectLst/>
                          <a:latin typeface="Book Antiqua" pitchFamily="18" charset="0"/>
                        </a:rPr>
                        <a:t>410 000 000</a:t>
                      </a:r>
                    </a:p>
                  </a:txBody>
                  <a:tcPr marL="22781" marR="22781" marT="11391" marB="11391" anchor="ctr"/>
                </a:tc>
                <a:tc>
                  <a:txBody>
                    <a:bodyPr/>
                    <a:lstStyle/>
                    <a:p>
                      <a:pPr algn="ctr"/>
                      <a:r>
                        <a:rPr lang="fr-FR" sz="1400" dirty="0">
                          <a:effectLst/>
                          <a:latin typeface="Book Antiqua" pitchFamily="18" charset="0"/>
                        </a:rPr>
                        <a:t>45</a:t>
                      </a:r>
                    </a:p>
                  </a:txBody>
                  <a:tcPr marL="22781" marR="22781" marT="11391" marB="11391" anchor="ctr"/>
                </a:tc>
                <a:tc>
                  <a:txBody>
                    <a:bodyPr/>
                    <a:lstStyle/>
                    <a:p>
                      <a:pPr algn="ctr"/>
                      <a:r>
                        <a:rPr lang="fr-FR" sz="1400" dirty="0">
                          <a:effectLst/>
                          <a:latin typeface="Book Antiqua" pitchFamily="18" charset="0"/>
                        </a:rPr>
                        <a:t>3,33 GHz (E8600)</a:t>
                      </a:r>
                    </a:p>
                  </a:txBody>
                  <a:tcPr marL="22781" marR="22781" marT="11391" marB="11391" anchor="ctr"/>
                </a:tc>
                <a:tc>
                  <a:txBody>
                    <a:bodyPr/>
                    <a:lstStyle/>
                    <a:p>
                      <a:pPr algn="ctr"/>
                      <a:r>
                        <a:rPr lang="fr-FR" sz="1400" dirty="0">
                          <a:effectLst/>
                          <a:latin typeface="Book Antiqua" pitchFamily="18" charset="0"/>
                        </a:rPr>
                        <a:t>64 bits/64 </a:t>
                      </a:r>
                      <a:r>
                        <a:rPr lang="fr-FR" sz="1400" dirty="0" smtClean="0">
                          <a:effectLst/>
                          <a:latin typeface="Book Antiqua" pitchFamily="18" charset="0"/>
                        </a:rPr>
                        <a:t>bits</a:t>
                      </a:r>
                      <a:endParaRPr lang="fr-FR" sz="1400" dirty="0">
                        <a:effectLst/>
                        <a:latin typeface="Book Antiqua" pitchFamily="18" charset="0"/>
                      </a:endParaRPr>
                    </a:p>
                  </a:txBody>
                  <a:tcPr marL="22781" marR="22781" marT="11391" marB="11391" anchor="ctr"/>
                </a:tc>
                <a:tc>
                  <a:txBody>
                    <a:bodyPr/>
                    <a:lstStyle/>
                    <a:p>
                      <a:pPr algn="ctr"/>
                      <a:r>
                        <a:rPr lang="fr-FR" sz="1400" dirty="0">
                          <a:effectLst/>
                          <a:latin typeface="Book Antiqua" pitchFamily="18" charset="0"/>
                        </a:rPr>
                        <a:t>~24 200</a:t>
                      </a:r>
                    </a:p>
                  </a:txBody>
                  <a:tcPr marL="22781" marR="22781" marT="11391" marB="11391" anchor="ctr"/>
                </a:tc>
              </a:tr>
              <a:tr h="318634">
                <a:tc>
                  <a:txBody>
                    <a:bodyPr/>
                    <a:lstStyle/>
                    <a:p>
                      <a:pPr algn="ctr"/>
                      <a:r>
                        <a:rPr lang="fr-FR" sz="1400" dirty="0">
                          <a:effectLst/>
                          <a:latin typeface="Book Antiqua" pitchFamily="18" charset="0"/>
                        </a:rPr>
                        <a:t>2008</a:t>
                      </a:r>
                    </a:p>
                  </a:txBody>
                  <a:tcPr marL="22781" marR="22781" marT="11391" marB="11391" anchor="ctr"/>
                </a:tc>
                <a:tc>
                  <a:txBody>
                    <a:bodyPr/>
                    <a:lstStyle/>
                    <a:p>
                      <a:pPr algn="ctr"/>
                      <a:r>
                        <a:rPr lang="fr-FR" sz="1400" dirty="0">
                          <a:effectLst/>
                          <a:latin typeface="Book Antiqua" pitchFamily="18" charset="0"/>
                        </a:rPr>
                        <a:t>Core 2 Quad (Yorkfield)</a:t>
                      </a:r>
                    </a:p>
                  </a:txBody>
                  <a:tcPr marL="22781" marR="22781" marT="11391" marB="11391" anchor="ctr"/>
                </a:tc>
                <a:tc>
                  <a:txBody>
                    <a:bodyPr/>
                    <a:lstStyle/>
                    <a:p>
                      <a:pPr algn="ctr"/>
                      <a:r>
                        <a:rPr lang="fr-FR" sz="1400" dirty="0" smtClean="0">
                          <a:effectLst/>
                          <a:latin typeface="Book Antiqua" pitchFamily="18" charset="0"/>
                        </a:rPr>
                        <a:t>2x410</a:t>
                      </a:r>
                      <a:r>
                        <a:rPr lang="fr-FR" sz="1400" dirty="0">
                          <a:effectLst/>
                          <a:latin typeface="Book Antiqua" pitchFamily="18" charset="0"/>
                        </a:rPr>
                        <a:t> 000 000</a:t>
                      </a:r>
                    </a:p>
                  </a:txBody>
                  <a:tcPr marL="22781" marR="22781" marT="11391" marB="11391" anchor="ctr"/>
                </a:tc>
                <a:tc>
                  <a:txBody>
                    <a:bodyPr/>
                    <a:lstStyle/>
                    <a:p>
                      <a:pPr algn="ctr"/>
                      <a:r>
                        <a:rPr lang="fr-FR" sz="1400" dirty="0">
                          <a:effectLst/>
                          <a:latin typeface="Book Antiqua" pitchFamily="18" charset="0"/>
                        </a:rPr>
                        <a:t>45</a:t>
                      </a:r>
                    </a:p>
                  </a:txBody>
                  <a:tcPr marL="22781" marR="22781" marT="11391" marB="11391" anchor="ctr"/>
                </a:tc>
                <a:tc>
                  <a:txBody>
                    <a:bodyPr/>
                    <a:lstStyle/>
                    <a:p>
                      <a:pPr algn="ctr"/>
                      <a:r>
                        <a:rPr lang="fr-FR" sz="1400" dirty="0">
                          <a:effectLst/>
                          <a:latin typeface="Book Antiqua" pitchFamily="18" charset="0"/>
                        </a:rPr>
                        <a:t>3,2 GHz (QX9770)</a:t>
                      </a:r>
                    </a:p>
                  </a:txBody>
                  <a:tcPr marL="22781" marR="22781" marT="11391" marB="11391" anchor="ctr"/>
                </a:tc>
                <a:tc>
                  <a:txBody>
                    <a:bodyPr/>
                    <a:lstStyle/>
                    <a:p>
                      <a:pPr algn="ctr"/>
                      <a:r>
                        <a:rPr lang="fr-FR" sz="1400" dirty="0">
                          <a:effectLst/>
                          <a:latin typeface="Book Antiqua" pitchFamily="18" charset="0"/>
                        </a:rPr>
                        <a:t>64 bits/64 </a:t>
                      </a:r>
                      <a:r>
                        <a:rPr lang="fr-FR" sz="1400" dirty="0" smtClean="0">
                          <a:effectLst/>
                          <a:latin typeface="Book Antiqua" pitchFamily="18" charset="0"/>
                        </a:rPr>
                        <a:t>bits</a:t>
                      </a:r>
                      <a:endParaRPr lang="fr-FR" sz="1400" dirty="0">
                        <a:effectLst/>
                        <a:latin typeface="Book Antiqua" pitchFamily="18" charset="0"/>
                      </a:endParaRPr>
                    </a:p>
                  </a:txBody>
                  <a:tcPr marL="22781" marR="22781" marT="11391" marB="11391" anchor="ctr"/>
                </a:tc>
                <a:tc>
                  <a:txBody>
                    <a:bodyPr/>
                    <a:lstStyle/>
                    <a:p>
                      <a:pPr algn="ctr"/>
                      <a:r>
                        <a:rPr lang="fr-FR" sz="1400" dirty="0">
                          <a:effectLst/>
                          <a:latin typeface="Book Antiqua" pitchFamily="18" charset="0"/>
                        </a:rPr>
                        <a:t>~</a:t>
                      </a:r>
                      <a:r>
                        <a:rPr lang="fr-FR" sz="1400" dirty="0" smtClean="0">
                          <a:effectLst/>
                          <a:latin typeface="Book Antiqua" pitchFamily="18" charset="0"/>
                        </a:rPr>
                        <a:t>2x24</a:t>
                      </a:r>
                      <a:r>
                        <a:rPr lang="fr-FR" sz="1400" dirty="0">
                          <a:effectLst/>
                          <a:latin typeface="Book Antiqua" pitchFamily="18" charset="0"/>
                        </a:rPr>
                        <a:t> 200</a:t>
                      </a:r>
                    </a:p>
                  </a:txBody>
                  <a:tcPr marL="22781" marR="22781" marT="11391" marB="11391" anchor="ctr"/>
                </a:tc>
              </a:tr>
            </a:tbl>
          </a:graphicData>
        </a:graphic>
      </p:graphicFrame>
      <p:sp>
        <p:nvSpPr>
          <p:cNvPr id="7"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400" dirty="0" smtClean="0"/>
              <a:t>4. Historique de « Intel »</a:t>
            </a:r>
            <a:endParaRPr lang="fr-FR" sz="2400" dirty="0"/>
          </a:p>
        </p:txBody>
      </p:sp>
    </p:spTree>
    <p:extLst>
      <p:ext uri="{BB962C8B-B14F-4D97-AF65-F5344CB8AC3E}">
        <p14:creationId xmlns:p14="http://schemas.microsoft.com/office/powerpoint/2010/main" val="244750794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Deuxième partie / 1. Le microprocesseur</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graphicFrame>
        <p:nvGraphicFramePr>
          <p:cNvPr id="5" name="Espace réservé du contenu 4"/>
          <p:cNvGraphicFramePr>
            <a:graphicFrameLocks noGrp="1"/>
          </p:cNvGraphicFramePr>
          <p:nvPr>
            <p:ph sz="quarter" idx="1"/>
            <p:extLst>
              <p:ext uri="{D42A27DB-BD31-4B8C-83A1-F6EECF244321}">
                <p14:modId xmlns:p14="http://schemas.microsoft.com/office/powerpoint/2010/main" val="2295682611"/>
              </p:ext>
            </p:extLst>
          </p:nvPr>
        </p:nvGraphicFramePr>
        <p:xfrm>
          <a:off x="-1" y="907412"/>
          <a:ext cx="9144004" cy="2168394"/>
        </p:xfrm>
        <a:graphic>
          <a:graphicData uri="http://schemas.openxmlformats.org/drawingml/2006/table">
            <a:tbl>
              <a:tblPr>
                <a:tableStyleId>{5940675A-B579-460E-94D1-54222C63F5DA}</a:tableStyleId>
              </a:tblPr>
              <a:tblGrid>
                <a:gridCol w="672181"/>
                <a:gridCol w="1143886"/>
                <a:gridCol w="1198017"/>
                <a:gridCol w="1379738"/>
                <a:gridCol w="2187989"/>
                <a:gridCol w="1870776"/>
                <a:gridCol w="691417"/>
              </a:tblGrid>
              <a:tr h="606528">
                <a:tc>
                  <a:txBody>
                    <a:bodyPr/>
                    <a:lstStyle/>
                    <a:p>
                      <a:pPr algn="ctr"/>
                      <a:r>
                        <a:rPr lang="fr-FR" sz="1400" dirty="0">
                          <a:effectLst/>
                          <a:latin typeface="Book Antiqua" pitchFamily="18" charset="0"/>
                        </a:rPr>
                        <a:t>Date</a:t>
                      </a:r>
                    </a:p>
                  </a:txBody>
                  <a:tcPr marL="22781" marR="22781" marT="11391" marB="11391" anchor="ctr"/>
                </a:tc>
                <a:tc>
                  <a:txBody>
                    <a:bodyPr/>
                    <a:lstStyle/>
                    <a:p>
                      <a:pPr algn="ctr"/>
                      <a:r>
                        <a:rPr lang="fr-FR" sz="1400" dirty="0">
                          <a:effectLst/>
                          <a:latin typeface="Book Antiqua" pitchFamily="18" charset="0"/>
                        </a:rPr>
                        <a:t>Nom</a:t>
                      </a:r>
                    </a:p>
                  </a:txBody>
                  <a:tcPr marL="22781" marR="22781" marT="11391" marB="11391" anchor="ctr"/>
                </a:tc>
                <a:tc>
                  <a:txBody>
                    <a:bodyPr/>
                    <a:lstStyle/>
                    <a:p>
                      <a:pPr algn="ctr"/>
                      <a:r>
                        <a:rPr lang="fr-FR" sz="1400" dirty="0">
                          <a:effectLst/>
                          <a:latin typeface="Book Antiqua" pitchFamily="18" charset="0"/>
                        </a:rPr>
                        <a:t>Nombre de</a:t>
                      </a:r>
                      <a:br>
                        <a:rPr lang="fr-FR" sz="1400" dirty="0">
                          <a:effectLst/>
                          <a:latin typeface="Book Antiqua" pitchFamily="18" charset="0"/>
                        </a:rPr>
                      </a:br>
                      <a:r>
                        <a:rPr lang="fr-FR" sz="1400" dirty="0">
                          <a:effectLst/>
                          <a:latin typeface="Book Antiqua" pitchFamily="18" charset="0"/>
                        </a:rPr>
                        <a:t>transistors</a:t>
                      </a:r>
                    </a:p>
                  </a:txBody>
                  <a:tcPr marL="22781" marR="22781" marT="11391" marB="11391" anchor="ctr"/>
                </a:tc>
                <a:tc>
                  <a:txBody>
                    <a:bodyPr/>
                    <a:lstStyle/>
                    <a:p>
                      <a:pPr algn="ctr"/>
                      <a:r>
                        <a:rPr lang="fr-FR" sz="1400" dirty="0">
                          <a:effectLst/>
                          <a:latin typeface="Book Antiqua" pitchFamily="18" charset="0"/>
                        </a:rPr>
                        <a:t>Finesse de</a:t>
                      </a:r>
                      <a:br>
                        <a:rPr lang="fr-FR" sz="1400" dirty="0">
                          <a:effectLst/>
                          <a:latin typeface="Book Antiqua" pitchFamily="18" charset="0"/>
                        </a:rPr>
                      </a:br>
                      <a:r>
                        <a:rPr lang="fr-FR" sz="1400" dirty="0">
                          <a:effectLst/>
                          <a:latin typeface="Book Antiqua" pitchFamily="18" charset="0"/>
                        </a:rPr>
                        <a:t>gravure (nm)</a:t>
                      </a:r>
                    </a:p>
                  </a:txBody>
                  <a:tcPr marL="22781" marR="22781" marT="11391" marB="11391" anchor="ctr"/>
                </a:tc>
                <a:tc>
                  <a:txBody>
                    <a:bodyPr/>
                    <a:lstStyle/>
                    <a:p>
                      <a:pPr algn="ctr"/>
                      <a:r>
                        <a:rPr lang="fr-FR" sz="1400" dirty="0">
                          <a:effectLst/>
                          <a:latin typeface="Book Antiqua" pitchFamily="18" charset="0"/>
                        </a:rPr>
                        <a:t>Fréquence de l'horloge</a:t>
                      </a:r>
                    </a:p>
                  </a:txBody>
                  <a:tcPr marL="22781" marR="22781" marT="11391" marB="11391" anchor="ctr"/>
                </a:tc>
                <a:tc>
                  <a:txBody>
                    <a:bodyPr/>
                    <a:lstStyle/>
                    <a:p>
                      <a:pPr algn="ctr"/>
                      <a:r>
                        <a:rPr lang="fr-FR" sz="1400" dirty="0">
                          <a:effectLst/>
                          <a:latin typeface="Book Antiqua" pitchFamily="18" charset="0"/>
                        </a:rPr>
                        <a:t>Largeur</a:t>
                      </a:r>
                      <a:br>
                        <a:rPr lang="fr-FR" sz="1400" dirty="0">
                          <a:effectLst/>
                          <a:latin typeface="Book Antiqua" pitchFamily="18" charset="0"/>
                        </a:rPr>
                      </a:br>
                      <a:r>
                        <a:rPr lang="fr-FR" sz="1400" dirty="0">
                          <a:effectLst/>
                          <a:latin typeface="Book Antiqua" pitchFamily="18" charset="0"/>
                        </a:rPr>
                        <a:t>des données</a:t>
                      </a:r>
                    </a:p>
                  </a:txBody>
                  <a:tcPr marL="22781" marR="22781" marT="11391" marB="11391" anchor="ctr"/>
                </a:tc>
                <a:tc>
                  <a:txBody>
                    <a:bodyPr/>
                    <a:lstStyle/>
                    <a:p>
                      <a:pPr algn="ctr"/>
                      <a:r>
                        <a:rPr lang="fr-FR" sz="1400" u="none" strike="noStrike" dirty="0">
                          <a:effectLst/>
                          <a:latin typeface="Book Antiqua" pitchFamily="18" charset="0"/>
                        </a:rPr>
                        <a:t>MIPS</a:t>
                      </a:r>
                      <a:endParaRPr lang="fr-FR" sz="1400" dirty="0">
                        <a:effectLst/>
                        <a:latin typeface="Book Antiqua" pitchFamily="18" charset="0"/>
                      </a:endParaRPr>
                    </a:p>
                  </a:txBody>
                  <a:tcPr marL="22781" marR="22781" marT="11391" marB="11391" anchor="ctr"/>
                </a:tc>
              </a:tr>
              <a:tr h="318634">
                <a:tc>
                  <a:txBody>
                    <a:bodyPr/>
                    <a:lstStyle/>
                    <a:p>
                      <a:pPr algn="ctr"/>
                      <a:r>
                        <a:rPr lang="fr-FR" sz="1400" dirty="0">
                          <a:effectLst/>
                          <a:latin typeface="Book Antiqua" pitchFamily="18" charset="0"/>
                        </a:rPr>
                        <a:t>2008</a:t>
                      </a:r>
                    </a:p>
                  </a:txBody>
                  <a:tcPr marL="22781" marR="22781" marT="11391" marB="11391" anchor="ctr"/>
                </a:tc>
                <a:tc>
                  <a:txBody>
                    <a:bodyPr/>
                    <a:lstStyle/>
                    <a:p>
                      <a:pPr algn="ctr"/>
                      <a:r>
                        <a:rPr lang="fr-FR" sz="1400" dirty="0">
                          <a:effectLst/>
                          <a:latin typeface="Book Antiqua" pitchFamily="18" charset="0"/>
                        </a:rPr>
                        <a:t>Intel Core i7 (</a:t>
                      </a:r>
                      <a:r>
                        <a:rPr lang="fr-FR" sz="1200" dirty="0">
                          <a:effectLst/>
                          <a:latin typeface="Book Antiqua" pitchFamily="18" charset="0"/>
                        </a:rPr>
                        <a:t>Bloomfield</a:t>
                      </a:r>
                      <a:r>
                        <a:rPr lang="fr-FR" sz="1400" dirty="0">
                          <a:effectLst/>
                          <a:latin typeface="Book Antiqua" pitchFamily="18" charset="0"/>
                        </a:rPr>
                        <a:t>)</a:t>
                      </a:r>
                    </a:p>
                  </a:txBody>
                  <a:tcPr marL="22781" marR="22781" marT="11391" marB="11391" anchor="ctr"/>
                </a:tc>
                <a:tc>
                  <a:txBody>
                    <a:bodyPr/>
                    <a:lstStyle/>
                    <a:p>
                      <a:pPr algn="ctr"/>
                      <a:r>
                        <a:rPr lang="fr-FR" sz="1400" dirty="0">
                          <a:effectLst/>
                          <a:latin typeface="Book Antiqua" pitchFamily="18" charset="0"/>
                        </a:rPr>
                        <a:t>731 000 000</a:t>
                      </a:r>
                    </a:p>
                  </a:txBody>
                  <a:tcPr marL="22781" marR="22781" marT="11391" marB="11391" anchor="ctr"/>
                </a:tc>
                <a:tc>
                  <a:txBody>
                    <a:bodyPr/>
                    <a:lstStyle/>
                    <a:p>
                      <a:pPr algn="ctr"/>
                      <a:r>
                        <a:rPr lang="fr-FR" sz="1400" dirty="0">
                          <a:effectLst/>
                          <a:latin typeface="Book Antiqua" pitchFamily="18" charset="0"/>
                        </a:rPr>
                        <a:t>45</a:t>
                      </a:r>
                    </a:p>
                  </a:txBody>
                  <a:tcPr marL="22781" marR="22781" marT="11391" marB="11391" anchor="ctr"/>
                </a:tc>
                <a:tc>
                  <a:txBody>
                    <a:bodyPr/>
                    <a:lstStyle/>
                    <a:p>
                      <a:pPr algn="ctr"/>
                      <a:r>
                        <a:rPr lang="it-IT" sz="1400">
                          <a:effectLst/>
                          <a:latin typeface="Book Antiqua" pitchFamily="18" charset="0"/>
                        </a:rPr>
                        <a:t>3,33 GHz (Core i7 975X)</a:t>
                      </a:r>
                    </a:p>
                  </a:txBody>
                  <a:tcPr marL="22781" marR="22781" marT="11391" marB="11391" anchor="ctr"/>
                </a:tc>
                <a:tc>
                  <a:txBody>
                    <a:bodyPr/>
                    <a:lstStyle/>
                    <a:p>
                      <a:pPr algn="ctr"/>
                      <a:r>
                        <a:rPr lang="fr-FR" sz="1400" dirty="0">
                          <a:effectLst/>
                          <a:latin typeface="Book Antiqua" pitchFamily="18" charset="0"/>
                        </a:rPr>
                        <a:t>64 bits/64 </a:t>
                      </a:r>
                      <a:r>
                        <a:rPr lang="fr-FR" sz="1400" dirty="0" smtClean="0">
                          <a:effectLst/>
                          <a:latin typeface="Book Antiqua" pitchFamily="18" charset="0"/>
                        </a:rPr>
                        <a:t>bits</a:t>
                      </a:r>
                      <a:endParaRPr lang="fr-FR" sz="1400" dirty="0">
                        <a:effectLst/>
                        <a:latin typeface="Book Antiqua" pitchFamily="18" charset="0"/>
                      </a:endParaRPr>
                    </a:p>
                  </a:txBody>
                  <a:tcPr marL="22781" marR="22781" marT="11391" marB="11391" anchor="ctr"/>
                </a:tc>
                <a:tc>
                  <a:txBody>
                    <a:bodyPr/>
                    <a:lstStyle/>
                    <a:p>
                      <a:pPr algn="ctr"/>
                      <a:r>
                        <a:rPr lang="fr-FR" sz="1400" dirty="0">
                          <a:effectLst/>
                          <a:latin typeface="Book Antiqua" pitchFamily="18" charset="0"/>
                        </a:rPr>
                        <a:t>?</a:t>
                      </a:r>
                    </a:p>
                  </a:txBody>
                  <a:tcPr marL="22781" marR="22781" marT="11391" marB="11391" anchor="ctr"/>
                </a:tc>
              </a:tr>
              <a:tr h="318634">
                <a:tc>
                  <a:txBody>
                    <a:bodyPr/>
                    <a:lstStyle/>
                    <a:p>
                      <a:pPr algn="ctr"/>
                      <a:r>
                        <a:rPr lang="fr-FR" sz="1400" dirty="0">
                          <a:effectLst/>
                          <a:latin typeface="Book Antiqua" pitchFamily="18" charset="0"/>
                        </a:rPr>
                        <a:t>2009</a:t>
                      </a:r>
                    </a:p>
                  </a:txBody>
                  <a:tcPr marL="22781" marR="22781" marT="11391" marB="11391" anchor="ctr"/>
                </a:tc>
                <a:tc>
                  <a:txBody>
                    <a:bodyPr/>
                    <a:lstStyle/>
                    <a:p>
                      <a:pPr algn="ctr"/>
                      <a:r>
                        <a:rPr lang="fr-FR" sz="1400" dirty="0">
                          <a:effectLst/>
                          <a:latin typeface="Book Antiqua" pitchFamily="18" charset="0"/>
                        </a:rPr>
                        <a:t>Intel Core i5/i7 (</a:t>
                      </a:r>
                      <a:r>
                        <a:rPr lang="fr-FR" sz="1200" dirty="0">
                          <a:effectLst/>
                          <a:latin typeface="Book Antiqua" pitchFamily="18" charset="0"/>
                        </a:rPr>
                        <a:t>Lynnfield</a:t>
                      </a:r>
                      <a:r>
                        <a:rPr lang="fr-FR" sz="1400" dirty="0">
                          <a:effectLst/>
                          <a:latin typeface="Book Antiqua" pitchFamily="18" charset="0"/>
                        </a:rPr>
                        <a:t>)</a:t>
                      </a:r>
                    </a:p>
                  </a:txBody>
                  <a:tcPr marL="22781" marR="22781" marT="11391" marB="11391" anchor="ctr"/>
                </a:tc>
                <a:tc>
                  <a:txBody>
                    <a:bodyPr/>
                    <a:lstStyle/>
                    <a:p>
                      <a:pPr algn="ctr"/>
                      <a:r>
                        <a:rPr lang="fr-FR" sz="1400" dirty="0">
                          <a:effectLst/>
                          <a:latin typeface="Book Antiqua" pitchFamily="18" charset="0"/>
                        </a:rPr>
                        <a:t>774 000 000</a:t>
                      </a:r>
                    </a:p>
                  </a:txBody>
                  <a:tcPr marL="22781" marR="22781" marT="11391" marB="11391" anchor="ctr"/>
                </a:tc>
                <a:tc>
                  <a:txBody>
                    <a:bodyPr/>
                    <a:lstStyle/>
                    <a:p>
                      <a:pPr algn="ctr"/>
                      <a:r>
                        <a:rPr lang="fr-FR" sz="1400" dirty="0">
                          <a:effectLst/>
                          <a:latin typeface="Book Antiqua" pitchFamily="18" charset="0"/>
                        </a:rPr>
                        <a:t>45</a:t>
                      </a:r>
                    </a:p>
                  </a:txBody>
                  <a:tcPr marL="22781" marR="22781" marT="11391" marB="11391" anchor="ctr"/>
                </a:tc>
                <a:tc>
                  <a:txBody>
                    <a:bodyPr/>
                    <a:lstStyle/>
                    <a:p>
                      <a:pPr algn="ctr"/>
                      <a:r>
                        <a:rPr lang="fr-FR" sz="1400" dirty="0">
                          <a:effectLst/>
                          <a:latin typeface="Book Antiqua" pitchFamily="18" charset="0"/>
                        </a:rPr>
                        <a:t>3 06 GHz (I7 880)</a:t>
                      </a:r>
                    </a:p>
                  </a:txBody>
                  <a:tcPr marL="22781" marR="22781" marT="11391" marB="11391" anchor="ctr"/>
                </a:tc>
                <a:tc>
                  <a:txBody>
                    <a:bodyPr/>
                    <a:lstStyle/>
                    <a:p>
                      <a:pPr algn="ctr"/>
                      <a:r>
                        <a:rPr lang="fr-FR" sz="1400" dirty="0">
                          <a:effectLst/>
                          <a:latin typeface="Book Antiqua" pitchFamily="18" charset="0"/>
                        </a:rPr>
                        <a:t>64 bits/64 </a:t>
                      </a:r>
                      <a:r>
                        <a:rPr lang="fr-FR" sz="1400" dirty="0" smtClean="0">
                          <a:effectLst/>
                          <a:latin typeface="Book Antiqua" pitchFamily="18" charset="0"/>
                        </a:rPr>
                        <a:t>bits</a:t>
                      </a:r>
                      <a:endParaRPr lang="fr-FR" sz="1400" dirty="0">
                        <a:effectLst/>
                        <a:latin typeface="Book Antiqua" pitchFamily="18" charset="0"/>
                      </a:endParaRPr>
                    </a:p>
                  </a:txBody>
                  <a:tcPr marL="22781" marR="22781" marT="11391" marB="11391" anchor="ctr"/>
                </a:tc>
                <a:tc>
                  <a:txBody>
                    <a:bodyPr/>
                    <a:lstStyle/>
                    <a:p>
                      <a:pPr algn="ctr"/>
                      <a:r>
                        <a:rPr lang="fr-FR" sz="1400" dirty="0">
                          <a:effectLst/>
                          <a:latin typeface="Book Antiqua" pitchFamily="18" charset="0"/>
                        </a:rPr>
                        <a:t>76383</a:t>
                      </a:r>
                    </a:p>
                  </a:txBody>
                  <a:tcPr marL="22781" marR="22781" marT="11391" marB="11391" anchor="ctr"/>
                </a:tc>
              </a:tr>
              <a:tr h="318634">
                <a:tc>
                  <a:txBody>
                    <a:bodyPr/>
                    <a:lstStyle/>
                    <a:p>
                      <a:pPr algn="ctr"/>
                      <a:r>
                        <a:rPr lang="fr-FR" sz="1400" dirty="0">
                          <a:effectLst/>
                          <a:latin typeface="Book Antiqua" pitchFamily="18" charset="0"/>
                        </a:rPr>
                        <a:t>2010</a:t>
                      </a:r>
                    </a:p>
                  </a:txBody>
                  <a:tcPr marL="22781" marR="22781" marT="11391" marB="11391" anchor="ctr"/>
                </a:tc>
                <a:tc>
                  <a:txBody>
                    <a:bodyPr/>
                    <a:lstStyle/>
                    <a:p>
                      <a:pPr algn="ctr"/>
                      <a:r>
                        <a:rPr lang="fr-FR" sz="1400" dirty="0">
                          <a:effectLst/>
                          <a:latin typeface="Book Antiqua" pitchFamily="18" charset="0"/>
                        </a:rPr>
                        <a:t>Intel Core i7 (</a:t>
                      </a:r>
                      <a:r>
                        <a:rPr lang="fr-FR" sz="1200" dirty="0">
                          <a:effectLst/>
                          <a:latin typeface="Book Antiqua" pitchFamily="18" charset="0"/>
                        </a:rPr>
                        <a:t>Gulftown</a:t>
                      </a:r>
                      <a:r>
                        <a:rPr lang="fr-FR" sz="1400" dirty="0">
                          <a:effectLst/>
                          <a:latin typeface="Book Antiqua" pitchFamily="18" charset="0"/>
                        </a:rPr>
                        <a:t>)</a:t>
                      </a:r>
                    </a:p>
                  </a:txBody>
                  <a:tcPr marL="22781" marR="22781" marT="11391" marB="11391" anchor="ctr"/>
                </a:tc>
                <a:tc>
                  <a:txBody>
                    <a:bodyPr/>
                    <a:lstStyle/>
                    <a:p>
                      <a:pPr algn="ctr"/>
                      <a:r>
                        <a:rPr lang="fr-FR" sz="1400" dirty="0">
                          <a:effectLst/>
                          <a:latin typeface="Book Antiqua" pitchFamily="18" charset="0"/>
                        </a:rPr>
                        <a:t>1 170 000 000</a:t>
                      </a:r>
                    </a:p>
                  </a:txBody>
                  <a:tcPr marL="22781" marR="22781" marT="11391" marB="11391" anchor="ctr"/>
                </a:tc>
                <a:tc>
                  <a:txBody>
                    <a:bodyPr/>
                    <a:lstStyle/>
                    <a:p>
                      <a:pPr algn="ctr"/>
                      <a:r>
                        <a:rPr lang="fr-FR" sz="1400" dirty="0">
                          <a:effectLst/>
                          <a:latin typeface="Book Antiqua" pitchFamily="18" charset="0"/>
                        </a:rPr>
                        <a:t>32</a:t>
                      </a:r>
                    </a:p>
                  </a:txBody>
                  <a:tcPr marL="22781" marR="22781" marT="11391" marB="11391" anchor="ctr"/>
                </a:tc>
                <a:tc>
                  <a:txBody>
                    <a:bodyPr/>
                    <a:lstStyle/>
                    <a:p>
                      <a:pPr algn="ctr"/>
                      <a:r>
                        <a:rPr lang="it-IT" sz="1400" dirty="0">
                          <a:effectLst/>
                          <a:latin typeface="Book Antiqua" pitchFamily="18" charset="0"/>
                        </a:rPr>
                        <a:t>3,47 GHz (Core i7 990X)</a:t>
                      </a:r>
                    </a:p>
                  </a:txBody>
                  <a:tcPr marL="22781" marR="22781" marT="11391" marB="11391" anchor="ctr"/>
                </a:tc>
                <a:tc>
                  <a:txBody>
                    <a:bodyPr/>
                    <a:lstStyle/>
                    <a:p>
                      <a:pPr algn="ctr"/>
                      <a:r>
                        <a:rPr lang="fr-FR" sz="1400" dirty="0">
                          <a:effectLst/>
                          <a:latin typeface="Book Antiqua" pitchFamily="18" charset="0"/>
                        </a:rPr>
                        <a:t>64 bits/64 </a:t>
                      </a:r>
                      <a:r>
                        <a:rPr lang="fr-FR" sz="1400" dirty="0" smtClean="0">
                          <a:effectLst/>
                          <a:latin typeface="Book Antiqua" pitchFamily="18" charset="0"/>
                        </a:rPr>
                        <a:t>bits</a:t>
                      </a:r>
                      <a:endParaRPr lang="fr-FR" sz="1400" dirty="0">
                        <a:effectLst/>
                        <a:latin typeface="Book Antiqua" pitchFamily="18" charset="0"/>
                      </a:endParaRPr>
                    </a:p>
                  </a:txBody>
                  <a:tcPr marL="22781" marR="22781" marT="11391" marB="11391" anchor="ctr"/>
                </a:tc>
                <a:tc>
                  <a:txBody>
                    <a:bodyPr/>
                    <a:lstStyle/>
                    <a:p>
                      <a:pPr algn="ctr"/>
                      <a:r>
                        <a:rPr lang="fr-FR" sz="1400" dirty="0">
                          <a:effectLst/>
                          <a:latin typeface="Book Antiqua" pitchFamily="18" charset="0"/>
                        </a:rPr>
                        <a:t>147600</a:t>
                      </a:r>
                    </a:p>
                  </a:txBody>
                  <a:tcPr marL="22781" marR="22781" marT="11391" marB="11391" anchor="ctr"/>
                </a:tc>
              </a:tr>
            </a:tbl>
          </a:graphicData>
        </a:graphic>
      </p:graphicFrame>
      <p:sp>
        <p:nvSpPr>
          <p:cNvPr id="7"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400" dirty="0" smtClean="0"/>
              <a:t>4. Historique de « Intel »</a:t>
            </a:r>
            <a:endParaRPr lang="fr-FR" sz="2400" dirty="0"/>
          </a:p>
        </p:txBody>
      </p:sp>
    </p:spTree>
    <p:extLst>
      <p:ext uri="{BB962C8B-B14F-4D97-AF65-F5344CB8AC3E}">
        <p14:creationId xmlns:p14="http://schemas.microsoft.com/office/powerpoint/2010/main" val="59431543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Deuxième partie / 1. Le microprocesseur</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a:xfrm>
            <a:off x="0" y="843558"/>
            <a:ext cx="9144000" cy="4032448"/>
          </a:xfrm>
        </p:spPr>
        <p:txBody>
          <a:bodyPr>
            <a:normAutofit fontScale="77500" lnSpcReduction="20000"/>
          </a:bodyPr>
          <a:lstStyle/>
          <a:p>
            <a:r>
              <a:rPr lang="fr-FR" dirty="0" smtClean="0"/>
              <a:t>Le </a:t>
            </a:r>
            <a:r>
              <a:rPr lang="fr-FR" dirty="0"/>
              <a:t>microprocesseur travaille en fait grâce à un nombre très limité de fonctions (ET logique, Ou logique, addition ...), celles-ci sont directement câblées sur les circuits électroniques. </a:t>
            </a:r>
          </a:p>
          <a:p>
            <a:r>
              <a:rPr lang="fr-FR" dirty="0"/>
              <a:t>Il est impossible de mettre toutes les instructions sur un microprocesseur car celui-ci est limité par la taille de la gravure,</a:t>
            </a:r>
          </a:p>
          <a:p>
            <a:r>
              <a:rPr lang="fr-FR" dirty="0"/>
              <a:t>Ainsi pour mettre plus d’instructions il faudrait un microprocesseur ayant une très grande surface, or le microprocesseur est constitué de </a:t>
            </a:r>
            <a:r>
              <a:rPr lang="fr-FR" dirty="0" smtClean="0"/>
              <a:t>silicium, </a:t>
            </a:r>
            <a:r>
              <a:rPr lang="fr-FR" dirty="0"/>
              <a:t>et le silicium coûte cher, d’autre part il chauffe beaucoup. </a:t>
            </a:r>
            <a:r>
              <a:rPr lang="fr-FR" dirty="0" smtClean="0"/>
              <a:t/>
            </a:r>
            <a:br>
              <a:rPr lang="fr-FR" dirty="0" smtClean="0"/>
            </a:br>
            <a:r>
              <a:rPr lang="fr-FR" dirty="0" smtClean="0"/>
              <a:t/>
            </a:r>
            <a:br>
              <a:rPr lang="fr-FR" dirty="0" smtClean="0"/>
            </a:br>
            <a:r>
              <a:rPr lang="fr-FR" dirty="0" smtClean="0">
                <a:sym typeface="Wingdings" pitchFamily="2" charset="2"/>
              </a:rPr>
              <a:t> </a:t>
            </a:r>
            <a:r>
              <a:rPr lang="fr-FR" dirty="0" smtClean="0"/>
              <a:t>Le </a:t>
            </a:r>
            <a:r>
              <a:rPr lang="fr-FR" dirty="0"/>
              <a:t>microprocesseur traite donc les informations compliquées à l’aide d’instructions simples</a:t>
            </a:r>
            <a:r>
              <a:rPr lang="fr-FR" dirty="0" smtClean="0"/>
              <a:t>.</a:t>
            </a:r>
            <a:endParaRPr lang="fr-FR" dirty="0"/>
          </a:p>
        </p:txBody>
      </p:sp>
      <p:sp>
        <p:nvSpPr>
          <p:cNvPr id="6"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400" dirty="0" smtClean="0"/>
              <a:t>5. </a:t>
            </a:r>
            <a:r>
              <a:rPr lang="fr-FR" sz="2400" dirty="0"/>
              <a:t>Fonctionnement</a:t>
            </a:r>
          </a:p>
        </p:txBody>
      </p:sp>
    </p:spTree>
    <p:extLst>
      <p:ext uri="{BB962C8B-B14F-4D97-AF65-F5344CB8AC3E}">
        <p14:creationId xmlns:p14="http://schemas.microsoft.com/office/powerpoint/2010/main" val="142809713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Deuxième partie / 1. Le microprocesseur</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p:txBody>
          <a:bodyPr>
            <a:normAutofit/>
          </a:bodyPr>
          <a:lstStyle/>
          <a:p>
            <a:r>
              <a:rPr lang="fr-FR" dirty="0"/>
              <a:t>Pour chaque instruction, </a:t>
            </a:r>
            <a:r>
              <a:rPr lang="fr-FR" dirty="0" smtClean="0"/>
              <a:t>le microprocesseur </a:t>
            </a:r>
            <a:r>
              <a:rPr lang="fr-FR" dirty="0"/>
              <a:t>effectue schématiquement les opérations </a:t>
            </a:r>
            <a:r>
              <a:rPr lang="fr-FR" dirty="0" smtClean="0"/>
              <a:t>suivantes :</a:t>
            </a:r>
            <a:endParaRPr lang="fr-FR" dirty="0"/>
          </a:p>
          <a:p>
            <a:pPr marL="514350" indent="-514350">
              <a:buFont typeface="+mj-lt"/>
              <a:buAutoNum type="arabicPeriod"/>
            </a:pPr>
            <a:r>
              <a:rPr lang="fr-FR" dirty="0" smtClean="0"/>
              <a:t>Lire </a:t>
            </a:r>
            <a:r>
              <a:rPr lang="fr-FR" dirty="0"/>
              <a:t>en </a:t>
            </a:r>
            <a:r>
              <a:rPr lang="fr-FR" dirty="0" smtClean="0"/>
              <a:t>mémoire l’instruction </a:t>
            </a:r>
            <a:r>
              <a:rPr lang="fr-FR" dirty="0"/>
              <a:t>à exécuter </a:t>
            </a:r>
            <a:r>
              <a:rPr lang="fr-FR" dirty="0" smtClean="0"/>
              <a:t>;</a:t>
            </a:r>
          </a:p>
          <a:p>
            <a:pPr marL="514350" indent="-514350">
              <a:buFont typeface="+mj-lt"/>
              <a:buAutoNum type="arabicPeriod"/>
            </a:pPr>
            <a:r>
              <a:rPr lang="fr-FR" dirty="0" smtClean="0"/>
              <a:t>Effectuer </a:t>
            </a:r>
            <a:r>
              <a:rPr lang="fr-FR" dirty="0"/>
              <a:t>le traitement correspondant </a:t>
            </a:r>
            <a:r>
              <a:rPr lang="fr-FR" dirty="0" smtClean="0"/>
              <a:t>;</a:t>
            </a:r>
          </a:p>
          <a:p>
            <a:pPr marL="514350" indent="-514350">
              <a:buFont typeface="+mj-lt"/>
              <a:buAutoNum type="arabicPeriod"/>
            </a:pPr>
            <a:r>
              <a:rPr lang="fr-FR" dirty="0"/>
              <a:t>P</a:t>
            </a:r>
            <a:r>
              <a:rPr lang="fr-FR" dirty="0" smtClean="0"/>
              <a:t>asser </a:t>
            </a:r>
            <a:r>
              <a:rPr lang="fr-FR" dirty="0"/>
              <a:t>à l’instruction suivante.</a:t>
            </a:r>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400" dirty="0" smtClean="0"/>
              <a:t>5. Fonctionnement</a:t>
            </a:r>
            <a:endParaRPr lang="fr-FR" sz="2400" dirty="0"/>
          </a:p>
        </p:txBody>
      </p:sp>
    </p:spTree>
    <p:extLst>
      <p:ext uri="{BB962C8B-B14F-4D97-AF65-F5344CB8AC3E}">
        <p14:creationId xmlns:p14="http://schemas.microsoft.com/office/powerpoint/2010/main" val="34308085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Composants d’un PC</a:t>
            </a:r>
            <a:endParaRPr lang="fr-FR" dirty="0"/>
          </a:p>
        </p:txBody>
      </p:sp>
      <p:pic>
        <p:nvPicPr>
          <p:cNvPr id="4098" name="Picture 2" descr="http://lehollandaisvolant.net/tuto/computer/2bu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1059582"/>
            <a:ext cx="7610475" cy="3705225"/>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b="0" dirty="0" smtClean="0"/>
              <a:t>1</a:t>
            </a:r>
            <a:r>
              <a:rPr lang="fr-FR" sz="2000" b="0" dirty="0"/>
              <a:t>. L’unité centrale &gt;</a:t>
            </a:r>
            <a:r>
              <a:rPr lang="fr-FR" sz="2400" b="0" dirty="0"/>
              <a:t> </a:t>
            </a:r>
            <a:r>
              <a:rPr lang="fr-FR" sz="2400" dirty="0"/>
              <a:t>1. La carte mère (BUS)</a:t>
            </a:r>
          </a:p>
        </p:txBody>
      </p:sp>
      <p:sp>
        <p:nvSpPr>
          <p:cNvPr id="5" name="Espace réservé du pied de page 2"/>
          <p:cNvSpPr>
            <a:spLocks noGrp="1"/>
          </p:cNvSpPr>
          <p:nvPr>
            <p:ph type="ftr" sz="quarter" idx="11"/>
          </p:nvPr>
        </p:nvSpPr>
        <p:spPr>
          <a:xfrm>
            <a:off x="683568" y="4876006"/>
            <a:ext cx="8460432" cy="273844"/>
          </a:xfrm>
        </p:spPr>
        <p:txBody>
          <a:bodyPr/>
          <a:lstStyle/>
          <a:p>
            <a:r>
              <a:rPr lang="fr-FR" noProof="0" dirty="0" smtClean="0"/>
              <a:t>- Structure et Fonctionnement des ordinateurs -</a:t>
            </a:r>
            <a:endParaRPr lang="fr-FR" noProof="0" dirty="0"/>
          </a:p>
        </p:txBody>
      </p:sp>
    </p:spTree>
    <p:extLst>
      <p:ext uri="{BB962C8B-B14F-4D97-AF65-F5344CB8AC3E}">
        <p14:creationId xmlns:p14="http://schemas.microsoft.com/office/powerpoint/2010/main" val="328952144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Deuxième partie / 1. Le microprocesseur</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a:xfrm>
            <a:off x="3372532" y="815135"/>
            <a:ext cx="5771471" cy="4032448"/>
          </a:xfrm>
        </p:spPr>
        <p:txBody>
          <a:bodyPr>
            <a:normAutofit fontScale="92500" lnSpcReduction="10000"/>
          </a:bodyPr>
          <a:lstStyle/>
          <a:p>
            <a:r>
              <a:rPr lang="fr-FR" dirty="0" smtClean="0"/>
              <a:t>Le microprocesseur </a:t>
            </a:r>
            <a:r>
              <a:rPr lang="fr-FR" dirty="0"/>
              <a:t>est divisé en deux </a:t>
            </a:r>
            <a:r>
              <a:rPr lang="fr-FR" dirty="0" smtClean="0"/>
              <a:t>parties, </a:t>
            </a:r>
            <a:r>
              <a:rPr lang="fr-FR" dirty="0"/>
              <a:t>l’unité de commande </a:t>
            </a:r>
            <a:r>
              <a:rPr lang="fr-FR" dirty="0" smtClean="0"/>
              <a:t>et l’unité </a:t>
            </a:r>
            <a:r>
              <a:rPr lang="fr-FR" dirty="0"/>
              <a:t>de traitement :</a:t>
            </a:r>
          </a:p>
          <a:p>
            <a:pPr lvl="1"/>
            <a:r>
              <a:rPr lang="fr-FR" dirty="0" smtClean="0"/>
              <a:t>l’unité </a:t>
            </a:r>
            <a:r>
              <a:rPr lang="fr-FR" dirty="0"/>
              <a:t>de commande </a:t>
            </a:r>
            <a:r>
              <a:rPr lang="fr-FR" dirty="0" smtClean="0"/>
              <a:t>: responsable </a:t>
            </a:r>
            <a:r>
              <a:rPr lang="fr-FR" dirty="0"/>
              <a:t>de la </a:t>
            </a:r>
            <a:r>
              <a:rPr lang="fr-FR" dirty="0" smtClean="0"/>
              <a:t>lecture </a:t>
            </a:r>
            <a:r>
              <a:rPr lang="fr-FR" dirty="0"/>
              <a:t>en mémoire et du décodage </a:t>
            </a:r>
            <a:r>
              <a:rPr lang="fr-FR" dirty="0" smtClean="0"/>
              <a:t>des instructions ;</a:t>
            </a:r>
          </a:p>
          <a:p>
            <a:pPr lvl="1"/>
            <a:r>
              <a:rPr lang="fr-FR" dirty="0" smtClean="0"/>
              <a:t>l’unité </a:t>
            </a:r>
            <a:r>
              <a:rPr lang="fr-FR" dirty="0"/>
              <a:t>de traitement, aussi appelée </a:t>
            </a:r>
            <a:r>
              <a:rPr lang="fr-FR" i="1" dirty="0"/>
              <a:t>Unité Arithmétique et Logique </a:t>
            </a:r>
            <a:r>
              <a:rPr lang="fr-FR" dirty="0"/>
              <a:t>(U.A.L</a:t>
            </a:r>
            <a:r>
              <a:rPr lang="fr-FR" dirty="0" smtClean="0"/>
              <a:t>.) : responsable de l’exécution </a:t>
            </a:r>
            <a:r>
              <a:rPr lang="fr-FR" dirty="0"/>
              <a:t>d</a:t>
            </a:r>
            <a:r>
              <a:rPr lang="fr-FR" dirty="0" smtClean="0"/>
              <a:t>es instructions.</a:t>
            </a:r>
            <a:endParaRPr lang="fr-FR"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68" y="824013"/>
            <a:ext cx="3347864" cy="4032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400" dirty="0"/>
              <a:t>5. Fonctionnement</a:t>
            </a:r>
          </a:p>
        </p:txBody>
      </p:sp>
    </p:spTree>
    <p:extLst>
      <p:ext uri="{BB962C8B-B14F-4D97-AF65-F5344CB8AC3E}">
        <p14:creationId xmlns:p14="http://schemas.microsoft.com/office/powerpoint/2010/main" val="320192045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Deuxième partie / 1. Le microprocesseur</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p:txBody>
          <a:bodyPr>
            <a:normAutofit/>
          </a:bodyPr>
          <a:lstStyle/>
          <a:p>
            <a:r>
              <a:rPr lang="fr-FR" dirty="0"/>
              <a:t>Un registre est un emplacement </a:t>
            </a:r>
            <a:r>
              <a:rPr lang="fr-FR" dirty="0" smtClean="0"/>
              <a:t>de mémoire </a:t>
            </a:r>
            <a:r>
              <a:rPr lang="fr-FR" dirty="0"/>
              <a:t>interne à un </a:t>
            </a:r>
            <a:r>
              <a:rPr lang="fr-FR" dirty="0" smtClean="0"/>
              <a:t>microprocesseur</a:t>
            </a:r>
            <a:r>
              <a:rPr lang="fr-FR" dirty="0"/>
              <a:t>. </a:t>
            </a:r>
            <a:endParaRPr lang="fr-FR" dirty="0" smtClean="0"/>
          </a:p>
          <a:p>
            <a:r>
              <a:rPr lang="fr-FR" dirty="0" smtClean="0"/>
              <a:t>Le microprocesseur utilise des </a:t>
            </a:r>
            <a:r>
              <a:rPr lang="fr-FR" i="1" dirty="0" smtClean="0"/>
              <a:t>registres</a:t>
            </a:r>
            <a:r>
              <a:rPr lang="fr-FR" dirty="0" smtClean="0"/>
              <a:t>, pour stocker temporairement une donnée, une instruction ou une adresse.</a:t>
            </a:r>
          </a:p>
          <a:p>
            <a:r>
              <a:rPr lang="fr-FR" dirty="0" smtClean="0"/>
              <a:t>Le </a:t>
            </a:r>
            <a:r>
              <a:rPr lang="fr-FR" dirty="0"/>
              <a:t>nombre exact de registres dépend du type </a:t>
            </a:r>
            <a:r>
              <a:rPr lang="fr-FR" dirty="0" smtClean="0"/>
              <a:t>de microprocesseur </a:t>
            </a:r>
            <a:r>
              <a:rPr lang="fr-FR" dirty="0"/>
              <a:t>et varie typiquement </a:t>
            </a:r>
            <a:r>
              <a:rPr lang="fr-FR" dirty="0" smtClean="0"/>
              <a:t>entre une </a:t>
            </a:r>
            <a:r>
              <a:rPr lang="fr-FR" dirty="0"/>
              <a:t>dizaine et une centaine.</a:t>
            </a:r>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400" dirty="0" smtClean="0"/>
              <a:t>6. Les registres</a:t>
            </a:r>
            <a:endParaRPr lang="fr-FR" sz="2400" dirty="0"/>
          </a:p>
        </p:txBody>
      </p:sp>
    </p:spTree>
    <p:extLst>
      <p:ext uri="{BB962C8B-B14F-4D97-AF65-F5344CB8AC3E}">
        <p14:creationId xmlns:p14="http://schemas.microsoft.com/office/powerpoint/2010/main" val="310239439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Deuxième partie / 1. Le microprocesseur</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p:txBody>
          <a:bodyPr>
            <a:normAutofit fontScale="92500" lnSpcReduction="20000"/>
          </a:bodyPr>
          <a:lstStyle/>
          <a:p>
            <a:pPr marL="0" indent="0">
              <a:buNone/>
            </a:pPr>
            <a:r>
              <a:rPr lang="fr-FR" dirty="0"/>
              <a:t>Exemple de fonctionnement </a:t>
            </a:r>
            <a:r>
              <a:rPr lang="fr-FR" dirty="0" smtClean="0"/>
              <a:t>(très simplifié) :</a:t>
            </a:r>
          </a:p>
          <a:p>
            <a:r>
              <a:rPr lang="fr-FR" dirty="0"/>
              <a:t>Pour calculer 12+5, il faut une suite d’instructions </a:t>
            </a:r>
            <a:r>
              <a:rPr lang="fr-FR" dirty="0" smtClean="0"/>
              <a:t>:</a:t>
            </a:r>
          </a:p>
          <a:p>
            <a:pPr lvl="1">
              <a:buFont typeface="+mj-lt"/>
              <a:buAutoNum type="arabicPeriod"/>
            </a:pPr>
            <a:r>
              <a:rPr lang="fr-FR" dirty="0" smtClean="0"/>
              <a:t>transférer </a:t>
            </a:r>
            <a:r>
              <a:rPr lang="fr-FR" dirty="0"/>
              <a:t>le nombre 12 saisi au clavier dans la </a:t>
            </a:r>
            <a:r>
              <a:rPr lang="fr-FR" dirty="0" smtClean="0"/>
              <a:t>mémoire,</a:t>
            </a:r>
            <a:endParaRPr lang="fr-FR" dirty="0"/>
          </a:p>
          <a:p>
            <a:pPr lvl="1">
              <a:buFont typeface="+mj-lt"/>
              <a:buAutoNum type="arabicPeriod"/>
            </a:pPr>
            <a:r>
              <a:rPr lang="fr-FR" dirty="0" smtClean="0"/>
              <a:t>transférer </a:t>
            </a:r>
            <a:r>
              <a:rPr lang="fr-FR" dirty="0"/>
              <a:t>le nombre 5 saisi au clavier dans la </a:t>
            </a:r>
            <a:r>
              <a:rPr lang="fr-FR" dirty="0" smtClean="0"/>
              <a:t>mémoire,</a:t>
            </a:r>
            <a:endParaRPr lang="fr-FR" dirty="0"/>
          </a:p>
          <a:p>
            <a:pPr lvl="1">
              <a:buFont typeface="+mj-lt"/>
              <a:buAutoNum type="arabicPeriod"/>
            </a:pPr>
            <a:r>
              <a:rPr lang="fr-FR" dirty="0" smtClean="0"/>
              <a:t>transférer </a:t>
            </a:r>
            <a:r>
              <a:rPr lang="fr-FR" dirty="0"/>
              <a:t>le nombre 12 de la </a:t>
            </a:r>
            <a:r>
              <a:rPr lang="fr-FR" dirty="0" smtClean="0"/>
              <a:t>mémoire </a:t>
            </a:r>
            <a:r>
              <a:rPr lang="fr-FR" dirty="0"/>
              <a:t>vers le registre </a:t>
            </a:r>
            <a:r>
              <a:rPr lang="fr-FR" dirty="0" smtClean="0"/>
              <a:t>A,</a:t>
            </a:r>
            <a:endParaRPr lang="fr-FR" dirty="0"/>
          </a:p>
          <a:p>
            <a:pPr lvl="1">
              <a:buFont typeface="+mj-lt"/>
              <a:buAutoNum type="arabicPeriod"/>
            </a:pPr>
            <a:r>
              <a:rPr lang="fr-FR" dirty="0" smtClean="0"/>
              <a:t>transférer </a:t>
            </a:r>
            <a:r>
              <a:rPr lang="fr-FR" dirty="0"/>
              <a:t>le nombre 5 de la </a:t>
            </a:r>
            <a:r>
              <a:rPr lang="fr-FR" dirty="0" smtClean="0"/>
              <a:t>mémoire </a:t>
            </a:r>
            <a:r>
              <a:rPr lang="fr-FR" dirty="0"/>
              <a:t>vers le registre </a:t>
            </a:r>
            <a:r>
              <a:rPr lang="fr-FR" dirty="0" smtClean="0"/>
              <a:t>B,</a:t>
            </a:r>
            <a:endParaRPr lang="fr-FR" dirty="0"/>
          </a:p>
          <a:p>
            <a:pPr lvl="1">
              <a:buFont typeface="+mj-lt"/>
              <a:buAutoNum type="arabicPeriod"/>
            </a:pPr>
            <a:r>
              <a:rPr lang="fr-FR" dirty="0" smtClean="0"/>
              <a:t>demander à l’UAL </a:t>
            </a:r>
            <a:r>
              <a:rPr lang="fr-FR" dirty="0"/>
              <a:t>de faire l’addition </a:t>
            </a:r>
            <a:r>
              <a:rPr lang="fr-FR" dirty="0" smtClean="0"/>
              <a:t>vers le registre C,</a:t>
            </a:r>
            <a:endParaRPr lang="fr-FR" dirty="0"/>
          </a:p>
          <a:p>
            <a:pPr lvl="1">
              <a:buFont typeface="+mj-lt"/>
              <a:buAutoNum type="arabicPeriod"/>
            </a:pPr>
            <a:r>
              <a:rPr lang="fr-FR" dirty="0" smtClean="0"/>
              <a:t>transférer </a:t>
            </a:r>
            <a:r>
              <a:rPr lang="fr-FR" dirty="0"/>
              <a:t>le contenu du registre </a:t>
            </a:r>
            <a:r>
              <a:rPr lang="fr-FR" dirty="0" smtClean="0"/>
              <a:t>C vers la mémoire,</a:t>
            </a:r>
            <a:endParaRPr lang="fr-FR" dirty="0"/>
          </a:p>
          <a:p>
            <a:pPr lvl="1">
              <a:buFont typeface="+mj-lt"/>
              <a:buAutoNum type="arabicPeriod"/>
            </a:pPr>
            <a:r>
              <a:rPr lang="fr-FR" dirty="0" smtClean="0"/>
              <a:t>transférer </a:t>
            </a:r>
            <a:r>
              <a:rPr lang="fr-FR" dirty="0"/>
              <a:t>le </a:t>
            </a:r>
            <a:r>
              <a:rPr lang="fr-FR" dirty="0" smtClean="0"/>
              <a:t>résultat </a:t>
            </a:r>
            <a:r>
              <a:rPr lang="fr-FR" dirty="0"/>
              <a:t>(17) se trouvant en </a:t>
            </a:r>
            <a:r>
              <a:rPr lang="fr-FR" dirty="0" smtClean="0"/>
              <a:t>mémoire </a:t>
            </a:r>
            <a:r>
              <a:rPr lang="fr-FR" dirty="0"/>
              <a:t>vers </a:t>
            </a:r>
            <a:r>
              <a:rPr lang="fr-FR" dirty="0" smtClean="0"/>
              <a:t>l’écran de </a:t>
            </a:r>
            <a:r>
              <a:rPr lang="fr-FR" dirty="0"/>
              <a:t>la console (pour l’affichage</a:t>
            </a:r>
            <a:r>
              <a:rPr lang="fr-FR" dirty="0" smtClean="0"/>
              <a:t>).</a:t>
            </a:r>
            <a:endParaRPr lang="fr-FR" dirty="0"/>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400" dirty="0" smtClean="0"/>
              <a:t>6. Les registres</a:t>
            </a:r>
            <a:endParaRPr lang="fr-FR" sz="2400" dirty="0"/>
          </a:p>
        </p:txBody>
      </p:sp>
    </p:spTree>
    <p:extLst>
      <p:ext uri="{BB962C8B-B14F-4D97-AF65-F5344CB8AC3E}">
        <p14:creationId xmlns:p14="http://schemas.microsoft.com/office/powerpoint/2010/main" val="4723194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Deuxième partie / 1. Le microprocesseur</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p:txBody>
          <a:bodyPr>
            <a:normAutofit/>
          </a:bodyPr>
          <a:lstStyle/>
          <a:p>
            <a:r>
              <a:rPr lang="fr-FR" dirty="0"/>
              <a:t>Parmi les registres, le plus important est le registre </a:t>
            </a:r>
            <a:r>
              <a:rPr lang="fr-FR" i="1" dirty="0"/>
              <a:t>accumulateur</a:t>
            </a:r>
            <a:r>
              <a:rPr lang="fr-FR" dirty="0"/>
              <a:t>, qui est utilisé pour stocker les résultats des opérations arithmétiques et logiques. </a:t>
            </a:r>
          </a:p>
          <a:p>
            <a:r>
              <a:rPr lang="fr-FR" dirty="0" smtClean="0"/>
              <a:t>Dans l’exemple précédent ce registre correspond au registre C :</a:t>
            </a:r>
          </a:p>
          <a:p>
            <a:pPr lvl="1"/>
            <a:r>
              <a:rPr lang="fr-FR" dirty="0" smtClean="0"/>
              <a:t>….</a:t>
            </a:r>
          </a:p>
          <a:p>
            <a:pPr lvl="1"/>
            <a:r>
              <a:rPr lang="fr-FR" dirty="0"/>
              <a:t>demander à l’UAL de faire l’addition vers le registre C,</a:t>
            </a:r>
          </a:p>
          <a:p>
            <a:pPr lvl="1"/>
            <a:r>
              <a:rPr lang="fr-FR" dirty="0" smtClean="0"/>
              <a:t>….</a:t>
            </a:r>
            <a:endParaRPr lang="fr-FR" dirty="0"/>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b="0" dirty="0" smtClean="0"/>
              <a:t>6. Les registres &gt;</a:t>
            </a:r>
            <a:r>
              <a:rPr lang="fr-FR" sz="2000" dirty="0" smtClean="0"/>
              <a:t> 1. Accumulateur (ACC)</a:t>
            </a:r>
            <a:endParaRPr lang="fr-FR" sz="2000" dirty="0"/>
          </a:p>
        </p:txBody>
      </p:sp>
    </p:spTree>
    <p:extLst>
      <p:ext uri="{BB962C8B-B14F-4D97-AF65-F5344CB8AC3E}">
        <p14:creationId xmlns:p14="http://schemas.microsoft.com/office/powerpoint/2010/main" val="184191069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Deuxième partie / 1. Le microprocesseur</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a:xfrm>
            <a:off x="0" y="843558"/>
            <a:ext cx="5086286" cy="4032448"/>
          </a:xfrm>
        </p:spPr>
        <p:txBody>
          <a:bodyPr>
            <a:normAutofit fontScale="55000" lnSpcReduction="20000"/>
          </a:bodyPr>
          <a:lstStyle/>
          <a:p>
            <a:r>
              <a:rPr lang="fr-FR" dirty="0" smtClean="0"/>
              <a:t>Dans un microprocesseur, on </a:t>
            </a:r>
            <a:r>
              <a:rPr lang="fr-FR" dirty="0"/>
              <a:t>distingue les registres suivants </a:t>
            </a:r>
            <a:r>
              <a:rPr lang="fr-FR" dirty="0" smtClean="0"/>
              <a:t>:</a:t>
            </a:r>
          </a:p>
          <a:p>
            <a:pPr lvl="1"/>
            <a:r>
              <a:rPr lang="fr-FR" b="1" dirty="0"/>
              <a:t>ACC </a:t>
            </a:r>
            <a:r>
              <a:rPr lang="fr-FR" dirty="0"/>
              <a:t>: Accumulateur ;</a:t>
            </a:r>
          </a:p>
          <a:p>
            <a:pPr lvl="1"/>
            <a:r>
              <a:rPr lang="fr-FR" b="1" dirty="0"/>
              <a:t>RTUAL </a:t>
            </a:r>
            <a:r>
              <a:rPr lang="fr-FR" dirty="0"/>
              <a:t>: Registre Tampon de l’UAL, stocke temporairement l’un des deux </a:t>
            </a:r>
            <a:r>
              <a:rPr lang="fr-FR" dirty="0" smtClean="0"/>
              <a:t>opérandes d’une </a:t>
            </a:r>
            <a:r>
              <a:rPr lang="fr-FR" dirty="0"/>
              <a:t>instructions arithmétiques (la valeur 5 dans l’exemple </a:t>
            </a:r>
            <a:r>
              <a:rPr lang="fr-FR" dirty="0" smtClean="0"/>
              <a:t>précédent) </a:t>
            </a:r>
            <a:r>
              <a:rPr lang="fr-FR" dirty="0"/>
              <a:t>;</a:t>
            </a:r>
          </a:p>
          <a:p>
            <a:pPr lvl="1"/>
            <a:r>
              <a:rPr lang="fr-FR" b="1" dirty="0" smtClean="0"/>
              <a:t>RI </a:t>
            </a:r>
            <a:r>
              <a:rPr lang="fr-FR" dirty="0"/>
              <a:t>: Registre Instruction, contient le code de l’instruction en cours </a:t>
            </a:r>
            <a:r>
              <a:rPr lang="fr-FR" dirty="0" smtClean="0"/>
              <a:t>d’exécution </a:t>
            </a:r>
            <a:r>
              <a:rPr lang="fr-FR" dirty="0"/>
              <a:t>;</a:t>
            </a:r>
          </a:p>
          <a:p>
            <a:pPr lvl="1"/>
            <a:r>
              <a:rPr lang="fr-FR" b="1" dirty="0"/>
              <a:t>IP </a:t>
            </a:r>
            <a:r>
              <a:rPr lang="fr-FR" dirty="0"/>
              <a:t>: </a:t>
            </a:r>
            <a:r>
              <a:rPr lang="fr-FR" i="1" dirty="0"/>
              <a:t>Instruction Pointer </a:t>
            </a:r>
            <a:r>
              <a:rPr lang="fr-FR" dirty="0"/>
              <a:t>ou Compteur de </a:t>
            </a:r>
            <a:r>
              <a:rPr lang="fr-FR" dirty="0" smtClean="0"/>
              <a:t>Programme ou Compteur Ordinal (CO), </a:t>
            </a:r>
            <a:r>
              <a:rPr lang="fr-FR" dirty="0"/>
              <a:t>contient l’adresse de </a:t>
            </a:r>
            <a:r>
              <a:rPr lang="fr-FR" dirty="0" smtClean="0"/>
              <a:t>l’emplacement mémoire </a:t>
            </a:r>
            <a:r>
              <a:rPr lang="fr-FR" dirty="0"/>
              <a:t>où se situe la prochaine instruction à exécuter </a:t>
            </a:r>
            <a:r>
              <a:rPr lang="fr-FR" dirty="0" smtClean="0"/>
              <a:t>;</a:t>
            </a:r>
          </a:p>
          <a:p>
            <a:pPr lvl="1"/>
            <a:r>
              <a:rPr lang="fr-FR" b="1" dirty="0" smtClean="0"/>
              <a:t>RTA </a:t>
            </a:r>
            <a:r>
              <a:rPr lang="fr-FR" b="1" dirty="0"/>
              <a:t>(RA) </a:t>
            </a:r>
            <a:r>
              <a:rPr lang="fr-FR" dirty="0"/>
              <a:t>: Registre Tampon d’Adresse, </a:t>
            </a:r>
            <a:r>
              <a:rPr lang="fr-FR" dirty="0" smtClean="0"/>
              <a:t>contient l'adresse de la donnée à </a:t>
            </a:r>
            <a:r>
              <a:rPr lang="fr-FR" dirty="0"/>
              <a:t>accéder en </a:t>
            </a:r>
            <a:r>
              <a:rPr lang="fr-FR" dirty="0" smtClean="0"/>
              <a:t>mémoire.</a:t>
            </a:r>
          </a:p>
          <a:p>
            <a:pPr lvl="1"/>
            <a:r>
              <a:rPr lang="fr-FR" b="1" dirty="0" smtClean="0"/>
              <a:t>RTM </a:t>
            </a:r>
            <a:r>
              <a:rPr lang="fr-FR" b="1" dirty="0"/>
              <a:t>(</a:t>
            </a:r>
            <a:r>
              <a:rPr lang="fr-FR" b="1" dirty="0" smtClean="0"/>
              <a:t>RM) </a:t>
            </a:r>
            <a:r>
              <a:rPr lang="fr-FR" dirty="0"/>
              <a:t>: Registre Tampon </a:t>
            </a:r>
            <a:r>
              <a:rPr lang="fr-FR" dirty="0" smtClean="0"/>
              <a:t>de Mémoire, </a:t>
            </a:r>
            <a:r>
              <a:rPr lang="fr-FR" dirty="0"/>
              <a:t>contient </a:t>
            </a:r>
            <a:r>
              <a:rPr lang="fr-FR" dirty="0" smtClean="0"/>
              <a:t>la donnée lue ou à écrire en </a:t>
            </a:r>
            <a:r>
              <a:rPr lang="fr-FR" dirty="0"/>
              <a:t>mémoire.</a:t>
            </a:r>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b="0" dirty="0" smtClean="0"/>
              <a:t>6. Les registres &gt;</a:t>
            </a:r>
            <a:r>
              <a:rPr lang="fr-FR" sz="2000" dirty="0" smtClean="0"/>
              <a:t> 2. Autre registres</a:t>
            </a:r>
            <a:endParaRPr lang="fr-FR" sz="2000" dirty="0"/>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86286" y="915566"/>
            <a:ext cx="4057713" cy="396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5690169"/>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Deuxième partie / 1. Le microprocesseur</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b="0" dirty="0" smtClean="0"/>
              <a:t>6. Les registres &gt;</a:t>
            </a:r>
            <a:r>
              <a:rPr lang="fr-FR" sz="2000" dirty="0" smtClean="0"/>
              <a:t> 3. </a:t>
            </a:r>
            <a:r>
              <a:rPr lang="fr-FR" sz="2000" dirty="0"/>
              <a:t>Exemple </a:t>
            </a:r>
            <a:r>
              <a:rPr lang="fr-FR" sz="2000" dirty="0" smtClean="0"/>
              <a:t>de cycle </a:t>
            </a:r>
            <a:r>
              <a:rPr lang="fr-FR" sz="2000" dirty="0"/>
              <a:t>de recherche</a:t>
            </a:r>
          </a:p>
        </p:txBody>
      </p:sp>
      <p:graphicFrame>
        <p:nvGraphicFramePr>
          <p:cNvPr id="9" name="Object 8"/>
          <p:cNvGraphicFramePr>
            <a:graphicFrameLocks noChangeAspect="1"/>
          </p:cNvGraphicFramePr>
          <p:nvPr>
            <p:custDataLst>
              <p:tags r:id="rId2"/>
            </p:custDataLst>
            <p:extLst>
              <p:ext uri="{D42A27DB-BD31-4B8C-83A1-F6EECF244321}">
                <p14:modId xmlns:p14="http://schemas.microsoft.com/office/powerpoint/2010/main" val="222444692"/>
              </p:ext>
            </p:extLst>
          </p:nvPr>
        </p:nvGraphicFramePr>
        <p:xfrm>
          <a:off x="-36512" y="1059582"/>
          <a:ext cx="9144000" cy="3851275"/>
        </p:xfrm>
        <a:graphic>
          <a:graphicData uri="http://schemas.openxmlformats.org/presentationml/2006/ole">
            <mc:AlternateContent xmlns:mc="http://schemas.openxmlformats.org/markup-compatibility/2006">
              <mc:Choice xmlns:v="urn:schemas-microsoft-com:vml" Requires="v">
                <p:oleObj spid="_x0000_s1078" name="Visio" r:id="rId23" imgW="10846784" imgH="4566573" progId="Visio.Drawing.11">
                  <p:embed/>
                </p:oleObj>
              </mc:Choice>
              <mc:Fallback>
                <p:oleObj name="Visio" r:id="rId23" imgW="10846784" imgH="4566573" progId="Visio.Drawing.11">
                  <p:embed/>
                  <p:pic>
                    <p:nvPicPr>
                      <p:cNvPr id="0" name="Picture 5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6512" y="1059582"/>
                        <a:ext cx="9144000" cy="385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Text Box 3"/>
          <p:cNvSpPr txBox="1">
            <a:spLocks noChangeArrowheads="1"/>
          </p:cNvSpPr>
          <p:nvPr>
            <p:custDataLst>
              <p:tags r:id="rId3"/>
            </p:custDataLst>
          </p:nvPr>
        </p:nvSpPr>
        <p:spPr bwMode="auto">
          <a:xfrm>
            <a:off x="2447926" y="3578944"/>
            <a:ext cx="692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b="1"/>
              <a:t>1100</a:t>
            </a:r>
          </a:p>
        </p:txBody>
      </p:sp>
      <p:sp>
        <p:nvSpPr>
          <p:cNvPr id="11" name="Text Box 5"/>
          <p:cNvSpPr txBox="1">
            <a:spLocks noChangeArrowheads="1"/>
          </p:cNvSpPr>
          <p:nvPr>
            <p:custDataLst>
              <p:tags r:id="rId4"/>
            </p:custDataLst>
          </p:nvPr>
        </p:nvSpPr>
        <p:spPr bwMode="auto">
          <a:xfrm>
            <a:off x="8643938" y="1491382"/>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b="1" dirty="0">
                <a:solidFill>
                  <a:srgbClr val="000099"/>
                </a:solidFill>
              </a:rPr>
              <a:t>3E</a:t>
            </a:r>
          </a:p>
        </p:txBody>
      </p:sp>
      <p:sp>
        <p:nvSpPr>
          <p:cNvPr id="12" name="Text Box 6"/>
          <p:cNvSpPr txBox="1">
            <a:spLocks noChangeArrowheads="1"/>
          </p:cNvSpPr>
          <p:nvPr>
            <p:custDataLst>
              <p:tags r:id="rId5"/>
            </p:custDataLst>
          </p:nvPr>
        </p:nvSpPr>
        <p:spPr bwMode="auto">
          <a:xfrm>
            <a:off x="2447926" y="3578944"/>
            <a:ext cx="692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b="1"/>
              <a:t>1101</a:t>
            </a:r>
          </a:p>
        </p:txBody>
      </p:sp>
      <p:sp>
        <p:nvSpPr>
          <p:cNvPr id="13" name="Text Box 7"/>
          <p:cNvSpPr txBox="1">
            <a:spLocks noChangeArrowheads="1"/>
          </p:cNvSpPr>
          <p:nvPr>
            <p:custDataLst>
              <p:tags r:id="rId6"/>
            </p:custDataLst>
          </p:nvPr>
        </p:nvSpPr>
        <p:spPr bwMode="auto">
          <a:xfrm>
            <a:off x="8669338" y="1778719"/>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b="1">
                <a:solidFill>
                  <a:srgbClr val="000099"/>
                </a:solidFill>
              </a:rPr>
              <a:t>25</a:t>
            </a:r>
          </a:p>
        </p:txBody>
      </p:sp>
      <p:sp>
        <p:nvSpPr>
          <p:cNvPr id="14" name="Text Box 9"/>
          <p:cNvSpPr txBox="1">
            <a:spLocks noChangeArrowheads="1"/>
          </p:cNvSpPr>
          <p:nvPr>
            <p:custDataLst>
              <p:tags r:id="rId7"/>
            </p:custDataLst>
          </p:nvPr>
        </p:nvSpPr>
        <p:spPr bwMode="auto">
          <a:xfrm>
            <a:off x="2447926" y="3578944"/>
            <a:ext cx="692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b="1"/>
              <a:t>1102</a:t>
            </a:r>
          </a:p>
        </p:txBody>
      </p:sp>
      <p:sp>
        <p:nvSpPr>
          <p:cNvPr id="15" name="Text Box 11"/>
          <p:cNvSpPr txBox="1">
            <a:spLocks noChangeArrowheads="1"/>
          </p:cNvSpPr>
          <p:nvPr>
            <p:custDataLst>
              <p:tags r:id="rId8"/>
            </p:custDataLst>
          </p:nvPr>
        </p:nvSpPr>
        <p:spPr bwMode="auto">
          <a:xfrm>
            <a:off x="8669338" y="2139082"/>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b="1">
                <a:solidFill>
                  <a:srgbClr val="000099"/>
                </a:solidFill>
              </a:rPr>
              <a:t>06</a:t>
            </a:r>
          </a:p>
        </p:txBody>
      </p:sp>
      <p:sp>
        <p:nvSpPr>
          <p:cNvPr id="16" name="Text Box 12"/>
          <p:cNvSpPr txBox="1">
            <a:spLocks noChangeArrowheads="1"/>
          </p:cNvSpPr>
          <p:nvPr>
            <p:custDataLst>
              <p:tags r:id="rId9"/>
            </p:custDataLst>
          </p:nvPr>
        </p:nvSpPr>
        <p:spPr bwMode="auto">
          <a:xfrm>
            <a:off x="8669338" y="2426419"/>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b="1" dirty="0">
                <a:solidFill>
                  <a:srgbClr val="000099"/>
                </a:solidFill>
              </a:rPr>
              <a:t>40</a:t>
            </a:r>
          </a:p>
        </p:txBody>
      </p:sp>
      <p:sp>
        <p:nvSpPr>
          <p:cNvPr id="17" name="Text Box 13"/>
          <p:cNvSpPr txBox="1">
            <a:spLocks noChangeArrowheads="1"/>
          </p:cNvSpPr>
          <p:nvPr>
            <p:custDataLst>
              <p:tags r:id="rId10"/>
            </p:custDataLst>
          </p:nvPr>
        </p:nvSpPr>
        <p:spPr bwMode="auto">
          <a:xfrm>
            <a:off x="2447926" y="3578944"/>
            <a:ext cx="692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b="1"/>
              <a:t>1103</a:t>
            </a:r>
          </a:p>
        </p:txBody>
      </p:sp>
      <p:sp>
        <p:nvSpPr>
          <p:cNvPr id="18" name="Text Box 14"/>
          <p:cNvSpPr txBox="1">
            <a:spLocks noChangeArrowheads="1"/>
          </p:cNvSpPr>
          <p:nvPr>
            <p:custDataLst>
              <p:tags r:id="rId11"/>
            </p:custDataLst>
          </p:nvPr>
        </p:nvSpPr>
        <p:spPr bwMode="auto">
          <a:xfrm>
            <a:off x="2447926" y="3578944"/>
            <a:ext cx="692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b="1"/>
              <a:t>1104</a:t>
            </a:r>
          </a:p>
        </p:txBody>
      </p:sp>
      <p:sp>
        <p:nvSpPr>
          <p:cNvPr id="19" name="Text Box 15"/>
          <p:cNvSpPr txBox="1">
            <a:spLocks noChangeArrowheads="1"/>
          </p:cNvSpPr>
          <p:nvPr>
            <p:custDataLst>
              <p:tags r:id="rId12"/>
            </p:custDataLst>
          </p:nvPr>
        </p:nvSpPr>
        <p:spPr bwMode="auto">
          <a:xfrm>
            <a:off x="8669338" y="2715344"/>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b="1">
                <a:solidFill>
                  <a:srgbClr val="000099"/>
                </a:solidFill>
              </a:rPr>
              <a:t>87</a:t>
            </a:r>
          </a:p>
        </p:txBody>
      </p:sp>
      <p:sp>
        <p:nvSpPr>
          <p:cNvPr id="20" name="Text Box 16"/>
          <p:cNvSpPr txBox="1">
            <a:spLocks noChangeArrowheads="1"/>
          </p:cNvSpPr>
          <p:nvPr>
            <p:custDataLst>
              <p:tags r:id="rId13"/>
            </p:custDataLst>
          </p:nvPr>
        </p:nvSpPr>
        <p:spPr bwMode="auto">
          <a:xfrm>
            <a:off x="5111751" y="3578944"/>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b="1">
                <a:solidFill>
                  <a:srgbClr val="000099"/>
                </a:solidFill>
              </a:rPr>
              <a:t>65</a:t>
            </a:r>
          </a:p>
        </p:txBody>
      </p:sp>
      <p:sp>
        <p:nvSpPr>
          <p:cNvPr id="21" name="Text Box 17"/>
          <p:cNvSpPr txBox="1">
            <a:spLocks noChangeArrowheads="1"/>
          </p:cNvSpPr>
          <p:nvPr>
            <p:custDataLst>
              <p:tags r:id="rId14"/>
            </p:custDataLst>
          </p:nvPr>
        </p:nvSpPr>
        <p:spPr bwMode="auto">
          <a:xfrm>
            <a:off x="5040313" y="2859807"/>
            <a:ext cx="5746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fr-FR" sz="4000"/>
              <a:t>+</a:t>
            </a:r>
          </a:p>
        </p:txBody>
      </p:sp>
      <p:sp>
        <p:nvSpPr>
          <p:cNvPr id="22" name="Text Box 18"/>
          <p:cNvSpPr txBox="1">
            <a:spLocks noChangeArrowheads="1"/>
          </p:cNvSpPr>
          <p:nvPr>
            <p:custDataLst>
              <p:tags r:id="rId15"/>
            </p:custDataLst>
          </p:nvPr>
        </p:nvSpPr>
        <p:spPr bwMode="auto">
          <a:xfrm>
            <a:off x="2087563" y="1491382"/>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b="1" dirty="0">
                <a:solidFill>
                  <a:srgbClr val="000099"/>
                </a:solidFill>
              </a:rPr>
              <a:t>40</a:t>
            </a:r>
          </a:p>
        </p:txBody>
      </p:sp>
      <p:sp>
        <p:nvSpPr>
          <p:cNvPr id="23" name="Text Box 19"/>
          <p:cNvSpPr txBox="1">
            <a:spLocks noChangeArrowheads="1"/>
          </p:cNvSpPr>
          <p:nvPr>
            <p:custDataLst>
              <p:tags r:id="rId16"/>
            </p:custDataLst>
          </p:nvPr>
        </p:nvSpPr>
        <p:spPr bwMode="auto">
          <a:xfrm>
            <a:off x="2447926" y="3578944"/>
            <a:ext cx="692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b="1" dirty="0"/>
              <a:t>1105</a:t>
            </a:r>
          </a:p>
        </p:txBody>
      </p:sp>
      <p:sp>
        <p:nvSpPr>
          <p:cNvPr id="24" name="Text Box 20"/>
          <p:cNvSpPr txBox="1">
            <a:spLocks noChangeArrowheads="1"/>
          </p:cNvSpPr>
          <p:nvPr>
            <p:custDataLst>
              <p:tags r:id="rId17"/>
            </p:custDataLst>
          </p:nvPr>
        </p:nvSpPr>
        <p:spPr bwMode="auto">
          <a:xfrm>
            <a:off x="4822826" y="2931244"/>
            <a:ext cx="9350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fr-FR" sz="3600">
                <a:solidFill>
                  <a:srgbClr val="FF0000"/>
                </a:solidFill>
              </a:rPr>
              <a:t>-1</a:t>
            </a:r>
          </a:p>
        </p:txBody>
      </p:sp>
      <p:sp>
        <p:nvSpPr>
          <p:cNvPr id="25" name="Text Box 21"/>
          <p:cNvSpPr txBox="1">
            <a:spLocks noChangeArrowheads="1"/>
          </p:cNvSpPr>
          <p:nvPr>
            <p:custDataLst>
              <p:tags r:id="rId18"/>
            </p:custDataLst>
          </p:nvPr>
        </p:nvSpPr>
        <p:spPr bwMode="auto">
          <a:xfrm>
            <a:off x="8669338" y="3002682"/>
            <a:ext cx="476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b="1">
                <a:solidFill>
                  <a:srgbClr val="000099"/>
                </a:solidFill>
              </a:rPr>
              <a:t>3D</a:t>
            </a:r>
          </a:p>
        </p:txBody>
      </p:sp>
      <p:sp>
        <p:nvSpPr>
          <p:cNvPr id="26" name="Text Box 22"/>
          <p:cNvSpPr txBox="1">
            <a:spLocks noChangeArrowheads="1"/>
          </p:cNvSpPr>
          <p:nvPr>
            <p:custDataLst>
              <p:tags r:id="rId19"/>
            </p:custDataLst>
          </p:nvPr>
        </p:nvSpPr>
        <p:spPr bwMode="auto">
          <a:xfrm>
            <a:off x="5111751" y="3578944"/>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b="1" dirty="0">
                <a:solidFill>
                  <a:srgbClr val="000099"/>
                </a:solidFill>
              </a:rPr>
              <a:t>64</a:t>
            </a:r>
          </a:p>
        </p:txBody>
      </p:sp>
      <p:sp>
        <p:nvSpPr>
          <p:cNvPr id="37" name="Rectangle 36"/>
          <p:cNvSpPr/>
          <p:nvPr/>
        </p:nvSpPr>
        <p:spPr>
          <a:xfrm>
            <a:off x="8564959" y="833284"/>
            <a:ext cx="615553" cy="730354"/>
          </a:xfrm>
          <a:prstGeom prst="rect">
            <a:avLst/>
          </a:prstGeom>
        </p:spPr>
        <p:txBody>
          <a:bodyPr vert="vert270" wrap="square">
            <a:spAutoFit/>
          </a:bodyPr>
          <a:lstStyle/>
          <a:p>
            <a:pPr algn="ctr"/>
            <a:r>
              <a:rPr lang="fr-FR" sz="1400" dirty="0" smtClean="0"/>
              <a:t>Code machine</a:t>
            </a:r>
            <a:endParaRPr lang="fr-FR" sz="1400" dirty="0"/>
          </a:p>
        </p:txBody>
      </p:sp>
      <p:sp>
        <p:nvSpPr>
          <p:cNvPr id="38" name="Rectangle 37"/>
          <p:cNvSpPr/>
          <p:nvPr/>
        </p:nvSpPr>
        <p:spPr>
          <a:xfrm>
            <a:off x="7164288" y="1302028"/>
            <a:ext cx="1466950" cy="261610"/>
          </a:xfrm>
          <a:prstGeom prst="rect">
            <a:avLst/>
          </a:prstGeom>
        </p:spPr>
        <p:txBody>
          <a:bodyPr vert="horz" wrap="square">
            <a:spAutoFit/>
          </a:bodyPr>
          <a:lstStyle/>
          <a:p>
            <a:pPr algn="ctr"/>
            <a:r>
              <a:rPr lang="fr-FR" sz="1100" dirty="0" smtClean="0"/>
              <a:t>Code Assembleur</a:t>
            </a:r>
            <a:endParaRPr lang="fr-FR" sz="1100" dirty="0"/>
          </a:p>
        </p:txBody>
      </p:sp>
      <p:sp>
        <p:nvSpPr>
          <p:cNvPr id="33" name="Text Box 24"/>
          <p:cNvSpPr txBox="1">
            <a:spLocks noChangeArrowheads="1"/>
          </p:cNvSpPr>
          <p:nvPr>
            <p:custDataLst>
              <p:tags r:id="rId20"/>
            </p:custDataLst>
          </p:nvPr>
        </p:nvSpPr>
        <p:spPr bwMode="auto">
          <a:xfrm>
            <a:off x="2600326" y="3731344"/>
            <a:ext cx="692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b="1" dirty="0"/>
              <a:t>1106</a:t>
            </a:r>
          </a:p>
        </p:txBody>
      </p:sp>
    </p:spTree>
    <p:extLst>
      <p:ext uri="{BB962C8B-B14F-4D97-AF65-F5344CB8AC3E}">
        <p14:creationId xmlns:p14="http://schemas.microsoft.com/office/powerpoint/2010/main" val="3139067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1.38889E-6 -3.81911E-6 L 1.38889E-6 0.07842 L 0.50538 0.07842 " pathEditMode="relative" rAng="0" ptsTypes="AAA">
                                      <p:cBhvr>
                                        <p:cTn id="6" dur="2000" fill="hold"/>
                                        <p:tgtEl>
                                          <p:spTgt spid="10"/>
                                        </p:tgtEl>
                                        <p:attrNameLst>
                                          <p:attrName>ppt_x</p:attrName>
                                          <p:attrName>ppt_y</p:attrName>
                                        </p:attrNameLst>
                                      </p:cBhvr>
                                      <p:rCtr x="25260" y="3909"/>
                                    </p:animMotion>
                                  </p:childTnLst>
                                </p:cTn>
                              </p:par>
                            </p:childTnLst>
                          </p:cTn>
                        </p:par>
                        <p:par>
                          <p:cTn id="7" fill="hold">
                            <p:stCondLst>
                              <p:cond delay="2000"/>
                            </p:stCondLst>
                            <p:childTnLst>
                              <p:par>
                                <p:cTn id="8" presetID="53" presetClass="entr" presetSubtype="0" fill="hold" grpId="0" nodeType="after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p:cTn id="10" dur="500" fill="hold"/>
                                        <p:tgtEl>
                                          <p:spTgt spid="11"/>
                                        </p:tgtEl>
                                        <p:attrNameLst>
                                          <p:attrName>ppt_w</p:attrName>
                                        </p:attrNameLst>
                                      </p:cBhvr>
                                      <p:tavLst>
                                        <p:tav tm="0">
                                          <p:val>
                                            <p:fltVal val="0"/>
                                          </p:val>
                                        </p:tav>
                                        <p:tav tm="100000">
                                          <p:val>
                                            <p:strVal val="#ppt_w"/>
                                          </p:val>
                                        </p:tav>
                                      </p:tavLst>
                                    </p:anim>
                                    <p:anim calcmode="lin" valueType="num">
                                      <p:cBhvr>
                                        <p:cTn id="11" dur="500" fill="hold"/>
                                        <p:tgtEl>
                                          <p:spTgt spid="11"/>
                                        </p:tgtEl>
                                        <p:attrNameLst>
                                          <p:attrName>ppt_h</p:attrName>
                                        </p:attrNameLst>
                                      </p:cBhvr>
                                      <p:tavLst>
                                        <p:tav tm="0">
                                          <p:val>
                                            <p:fltVal val="0"/>
                                          </p:val>
                                        </p:tav>
                                        <p:tav tm="100000">
                                          <p:val>
                                            <p:strVal val="#ppt_h"/>
                                          </p:val>
                                        </p:tav>
                                      </p:tavLst>
                                    </p:anim>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grpId="1" nodeType="clickEffect">
                                  <p:stCondLst>
                                    <p:cond delay="0"/>
                                  </p:stCondLst>
                                  <p:childTnLst>
                                    <p:animMotion origin="layout" path="M 0 0 L 0 -0.08189 L -0.86962 -0.08189 L -0.86962 0.02405 " pathEditMode="relative" rAng="0" ptsTypes="AAAA">
                                      <p:cBhvr>
                                        <p:cTn id="16" dur="2000" fill="hold"/>
                                        <p:tgtEl>
                                          <p:spTgt spid="11"/>
                                        </p:tgtEl>
                                        <p:attrNameLst>
                                          <p:attrName>ppt_x</p:attrName>
                                          <p:attrName>ppt_y</p:attrName>
                                        </p:attrNameLst>
                                      </p:cBhvr>
                                      <p:rCtr x="0" y="0"/>
                                    </p:animMotion>
                                  </p:childTnLst>
                                </p:cTn>
                              </p:par>
                            </p:childTnLst>
                          </p:cTn>
                        </p:par>
                        <p:par>
                          <p:cTn id="17" fill="hold">
                            <p:stCondLst>
                              <p:cond delay="2000"/>
                            </p:stCondLst>
                            <p:childTnLst>
                              <p:par>
                                <p:cTn id="18" presetID="53" presetClass="exit" presetSubtype="0" fill="hold" grpId="1" nodeType="afterEffect">
                                  <p:stCondLst>
                                    <p:cond delay="0"/>
                                  </p:stCondLst>
                                  <p:childTnLst>
                                    <p:anim calcmode="lin" valueType="num">
                                      <p:cBhvr>
                                        <p:cTn id="19" dur="500"/>
                                        <p:tgtEl>
                                          <p:spTgt spid="10"/>
                                        </p:tgtEl>
                                        <p:attrNameLst>
                                          <p:attrName>ppt_w</p:attrName>
                                        </p:attrNameLst>
                                      </p:cBhvr>
                                      <p:tavLst>
                                        <p:tav tm="0">
                                          <p:val>
                                            <p:strVal val="ppt_w"/>
                                          </p:val>
                                        </p:tav>
                                        <p:tav tm="100000">
                                          <p:val>
                                            <p:fltVal val="0"/>
                                          </p:val>
                                        </p:tav>
                                      </p:tavLst>
                                    </p:anim>
                                    <p:anim calcmode="lin" valueType="num">
                                      <p:cBhvr>
                                        <p:cTn id="20" dur="500"/>
                                        <p:tgtEl>
                                          <p:spTgt spid="10"/>
                                        </p:tgtEl>
                                        <p:attrNameLst>
                                          <p:attrName>ppt_h</p:attrName>
                                        </p:attrNameLst>
                                      </p:cBhvr>
                                      <p:tavLst>
                                        <p:tav tm="0">
                                          <p:val>
                                            <p:strVal val="ppt_h"/>
                                          </p:val>
                                        </p:tav>
                                        <p:tav tm="100000">
                                          <p:val>
                                            <p:fltVal val="0"/>
                                          </p:val>
                                        </p:tav>
                                      </p:tavLst>
                                    </p:anim>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par>
                          <p:cTn id="23" fill="hold">
                            <p:stCondLst>
                              <p:cond delay="2500"/>
                            </p:stCondLst>
                            <p:childTnLst>
                              <p:par>
                                <p:cTn id="24" presetID="53" presetClass="entr" presetSubtype="0" fill="hold" grpId="2" nodeType="after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p:cTn id="26" dur="500" fill="hold"/>
                                        <p:tgtEl>
                                          <p:spTgt spid="12"/>
                                        </p:tgtEl>
                                        <p:attrNameLst>
                                          <p:attrName>ppt_w</p:attrName>
                                        </p:attrNameLst>
                                      </p:cBhvr>
                                      <p:tavLst>
                                        <p:tav tm="0">
                                          <p:val>
                                            <p:fltVal val="0"/>
                                          </p:val>
                                        </p:tav>
                                        <p:tav tm="100000">
                                          <p:val>
                                            <p:strVal val="#ppt_w"/>
                                          </p:val>
                                        </p:tav>
                                      </p:tavLst>
                                    </p:anim>
                                    <p:anim calcmode="lin" valueType="num">
                                      <p:cBhvr>
                                        <p:cTn id="27" dur="500" fill="hold"/>
                                        <p:tgtEl>
                                          <p:spTgt spid="12"/>
                                        </p:tgtEl>
                                        <p:attrNameLst>
                                          <p:attrName>ppt_h</p:attrName>
                                        </p:attrNameLst>
                                      </p:cBhvr>
                                      <p:tavLst>
                                        <p:tav tm="0">
                                          <p:val>
                                            <p:fltVal val="0"/>
                                          </p:val>
                                        </p:tav>
                                        <p:tav tm="100000">
                                          <p:val>
                                            <p:strVal val="#ppt_h"/>
                                          </p:val>
                                        </p:tav>
                                      </p:tavLst>
                                    </p:anim>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0" presetClass="path" presetSubtype="0" accel="50000" decel="50000" fill="hold" grpId="0" nodeType="clickEffect">
                                  <p:stCondLst>
                                    <p:cond delay="0"/>
                                  </p:stCondLst>
                                  <p:childTnLst>
                                    <p:animMotion origin="layout" path="M 1.38889E-6 -3.81911E-6 L 1.38889E-6 0.07842 L 0.50538 0.07842 " pathEditMode="relative" rAng="0" ptsTypes="AAA">
                                      <p:cBhvr>
                                        <p:cTn id="32" dur="2000" fill="hold"/>
                                        <p:tgtEl>
                                          <p:spTgt spid="12"/>
                                        </p:tgtEl>
                                        <p:attrNameLst>
                                          <p:attrName>ppt_x</p:attrName>
                                          <p:attrName>ppt_y</p:attrName>
                                        </p:attrNameLst>
                                      </p:cBhvr>
                                      <p:rCtr x="25260" y="3909"/>
                                    </p:animMotion>
                                  </p:childTnLst>
                                </p:cTn>
                              </p:par>
                            </p:childTnLst>
                          </p:cTn>
                        </p:par>
                        <p:par>
                          <p:cTn id="33" fill="hold">
                            <p:stCondLst>
                              <p:cond delay="2000"/>
                            </p:stCondLst>
                            <p:childTnLst>
                              <p:par>
                                <p:cTn id="34" presetID="53" presetClass="entr" presetSubtype="0"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hold" grpId="1" nodeType="clickEffect">
                                  <p:stCondLst>
                                    <p:cond delay="0"/>
                                  </p:stCondLst>
                                  <p:childTnLst>
                                    <p:animMotion origin="layout" path="M 1.38889E-6 2.30722E-6 L 0.00052 -0.15207 L -0.29827 -0.15207 L -0.29566 -0.05151 " pathEditMode="relative" rAng="0" ptsTypes="AAAA">
                                      <p:cBhvr>
                                        <p:cTn id="42" dur="2000" fill="hold"/>
                                        <p:tgtEl>
                                          <p:spTgt spid="13"/>
                                        </p:tgtEl>
                                        <p:attrNameLst>
                                          <p:attrName>ppt_x</p:attrName>
                                          <p:attrName>ppt_y</p:attrName>
                                        </p:attrNameLst>
                                      </p:cBhvr>
                                      <p:rCtr x="-14896" y="-7619"/>
                                    </p:animMotion>
                                  </p:childTnLst>
                                </p:cTn>
                              </p:par>
                            </p:childTnLst>
                          </p:cTn>
                        </p:par>
                        <p:par>
                          <p:cTn id="43" fill="hold">
                            <p:stCondLst>
                              <p:cond delay="2000"/>
                            </p:stCondLst>
                            <p:childTnLst>
                              <p:par>
                                <p:cTn id="44" presetID="53" presetClass="exit" presetSubtype="0" fill="hold" grpId="1" nodeType="afterEffect">
                                  <p:stCondLst>
                                    <p:cond delay="0"/>
                                  </p:stCondLst>
                                  <p:childTnLst>
                                    <p:anim calcmode="lin" valueType="num">
                                      <p:cBhvr>
                                        <p:cTn id="45" dur="500"/>
                                        <p:tgtEl>
                                          <p:spTgt spid="12"/>
                                        </p:tgtEl>
                                        <p:attrNameLst>
                                          <p:attrName>ppt_w</p:attrName>
                                        </p:attrNameLst>
                                      </p:cBhvr>
                                      <p:tavLst>
                                        <p:tav tm="0">
                                          <p:val>
                                            <p:strVal val="ppt_w"/>
                                          </p:val>
                                        </p:tav>
                                        <p:tav tm="100000">
                                          <p:val>
                                            <p:fltVal val="0"/>
                                          </p:val>
                                        </p:tav>
                                      </p:tavLst>
                                    </p:anim>
                                    <p:anim calcmode="lin" valueType="num">
                                      <p:cBhvr>
                                        <p:cTn id="46" dur="500"/>
                                        <p:tgtEl>
                                          <p:spTgt spid="12"/>
                                        </p:tgtEl>
                                        <p:attrNameLst>
                                          <p:attrName>ppt_h</p:attrName>
                                        </p:attrNameLst>
                                      </p:cBhvr>
                                      <p:tavLst>
                                        <p:tav tm="0">
                                          <p:val>
                                            <p:strVal val="ppt_h"/>
                                          </p:val>
                                        </p:tav>
                                        <p:tav tm="100000">
                                          <p:val>
                                            <p:fltVal val="0"/>
                                          </p:val>
                                        </p:tav>
                                      </p:tavLst>
                                    </p:anim>
                                    <p:animEffect transition="out" filter="fade">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childTnLst>
                          </p:cTn>
                        </p:par>
                        <p:par>
                          <p:cTn id="49" fill="hold">
                            <p:stCondLst>
                              <p:cond delay="2500"/>
                            </p:stCondLst>
                            <p:childTnLst>
                              <p:par>
                                <p:cTn id="50" presetID="53" presetClass="exit" presetSubtype="0" fill="hold" grpId="2" nodeType="afterEffect">
                                  <p:stCondLst>
                                    <p:cond delay="0"/>
                                  </p:stCondLst>
                                  <p:childTnLst>
                                    <p:anim calcmode="lin" valueType="num">
                                      <p:cBhvr>
                                        <p:cTn id="51" dur="500"/>
                                        <p:tgtEl>
                                          <p:spTgt spid="11"/>
                                        </p:tgtEl>
                                        <p:attrNameLst>
                                          <p:attrName>ppt_w</p:attrName>
                                        </p:attrNameLst>
                                      </p:cBhvr>
                                      <p:tavLst>
                                        <p:tav tm="0">
                                          <p:val>
                                            <p:strVal val="ppt_w"/>
                                          </p:val>
                                        </p:tav>
                                        <p:tav tm="100000">
                                          <p:val>
                                            <p:fltVal val="0"/>
                                          </p:val>
                                        </p:tav>
                                      </p:tavLst>
                                    </p:anim>
                                    <p:anim calcmode="lin" valueType="num">
                                      <p:cBhvr>
                                        <p:cTn id="52" dur="500"/>
                                        <p:tgtEl>
                                          <p:spTgt spid="11"/>
                                        </p:tgtEl>
                                        <p:attrNameLst>
                                          <p:attrName>ppt_h</p:attrName>
                                        </p:attrNameLst>
                                      </p:cBhvr>
                                      <p:tavLst>
                                        <p:tav tm="0">
                                          <p:val>
                                            <p:strVal val="ppt_h"/>
                                          </p:val>
                                        </p:tav>
                                        <p:tav tm="100000">
                                          <p:val>
                                            <p:fltVal val="0"/>
                                          </p:val>
                                        </p:tav>
                                      </p:tavLst>
                                    </p:anim>
                                    <p:animEffect transition="out" filter="fade">
                                      <p:cBhvr>
                                        <p:cTn id="53" dur="500"/>
                                        <p:tgtEl>
                                          <p:spTgt spid="11"/>
                                        </p:tgtEl>
                                      </p:cBhvr>
                                    </p:animEffect>
                                    <p:set>
                                      <p:cBhvr>
                                        <p:cTn id="54" dur="1" fill="hold">
                                          <p:stCondLst>
                                            <p:cond delay="499"/>
                                          </p:stCondLst>
                                        </p:cTn>
                                        <p:tgtEl>
                                          <p:spTgt spid="11"/>
                                        </p:tgtEl>
                                        <p:attrNameLst>
                                          <p:attrName>style.visibility</p:attrName>
                                        </p:attrNameLst>
                                      </p:cBhvr>
                                      <p:to>
                                        <p:strVal val="hidden"/>
                                      </p:to>
                                    </p:set>
                                  </p:childTnLst>
                                </p:cTn>
                              </p:par>
                            </p:childTnLst>
                          </p:cTn>
                        </p:par>
                        <p:par>
                          <p:cTn id="55" fill="hold">
                            <p:stCondLst>
                              <p:cond delay="3000"/>
                            </p:stCondLst>
                            <p:childTnLst>
                              <p:par>
                                <p:cTn id="56" presetID="53" presetClass="entr" presetSubtype="0" fill="hold" grpId="2" nodeType="afterEffect">
                                  <p:stCondLst>
                                    <p:cond delay="0"/>
                                  </p:stCondLst>
                                  <p:childTnLst>
                                    <p:set>
                                      <p:cBhvr>
                                        <p:cTn id="57" dur="1" fill="hold">
                                          <p:stCondLst>
                                            <p:cond delay="0"/>
                                          </p:stCondLst>
                                        </p:cTn>
                                        <p:tgtEl>
                                          <p:spTgt spid="14"/>
                                        </p:tgtEl>
                                        <p:attrNameLst>
                                          <p:attrName>style.visibility</p:attrName>
                                        </p:attrNameLst>
                                      </p:cBhvr>
                                      <p:to>
                                        <p:strVal val="visible"/>
                                      </p:to>
                                    </p:set>
                                    <p:anim calcmode="lin" valueType="num">
                                      <p:cBhvr>
                                        <p:cTn id="58" dur="500" fill="hold"/>
                                        <p:tgtEl>
                                          <p:spTgt spid="14"/>
                                        </p:tgtEl>
                                        <p:attrNameLst>
                                          <p:attrName>ppt_w</p:attrName>
                                        </p:attrNameLst>
                                      </p:cBhvr>
                                      <p:tavLst>
                                        <p:tav tm="0">
                                          <p:val>
                                            <p:fltVal val="0"/>
                                          </p:val>
                                        </p:tav>
                                        <p:tav tm="100000">
                                          <p:val>
                                            <p:strVal val="#ppt_w"/>
                                          </p:val>
                                        </p:tav>
                                      </p:tavLst>
                                    </p:anim>
                                    <p:anim calcmode="lin" valueType="num">
                                      <p:cBhvr>
                                        <p:cTn id="59" dur="500" fill="hold"/>
                                        <p:tgtEl>
                                          <p:spTgt spid="14"/>
                                        </p:tgtEl>
                                        <p:attrNameLst>
                                          <p:attrName>ppt_h</p:attrName>
                                        </p:attrNameLst>
                                      </p:cBhvr>
                                      <p:tavLst>
                                        <p:tav tm="0">
                                          <p:val>
                                            <p:fltVal val="0"/>
                                          </p:val>
                                        </p:tav>
                                        <p:tav tm="100000">
                                          <p:val>
                                            <p:strVal val="#ppt_h"/>
                                          </p:val>
                                        </p:tav>
                                      </p:tavLst>
                                    </p:anim>
                                    <p:animEffect transition="in" filter="fade">
                                      <p:cBhvr>
                                        <p:cTn id="60" dur="500"/>
                                        <p:tgtEl>
                                          <p:spTgt spid="14"/>
                                        </p:tgtEl>
                                      </p:cBhvr>
                                    </p:animEffect>
                                  </p:childTnLst>
                                </p:cTn>
                              </p:par>
                            </p:childTnLst>
                          </p:cTn>
                        </p:par>
                      </p:childTnLst>
                    </p:cTn>
                  </p:par>
                  <p:par>
                    <p:cTn id="61" fill="hold">
                      <p:stCondLst>
                        <p:cond delay="indefinite"/>
                      </p:stCondLst>
                      <p:childTnLst>
                        <p:par>
                          <p:cTn id="62" fill="hold">
                            <p:stCondLst>
                              <p:cond delay="0"/>
                            </p:stCondLst>
                            <p:childTnLst>
                              <p:par>
                                <p:cTn id="63" presetID="0" presetClass="path" presetSubtype="0" accel="50000" decel="50000" fill="hold" grpId="0" nodeType="clickEffect">
                                  <p:stCondLst>
                                    <p:cond delay="0"/>
                                  </p:stCondLst>
                                  <p:childTnLst>
                                    <p:animMotion origin="layout" path="M 1.38889E-6 -3.81911E-6 L 1.38889E-6 0.07842 L 0.50538 0.07842 " pathEditMode="relative" rAng="0" ptsTypes="AAA">
                                      <p:cBhvr>
                                        <p:cTn id="64" dur="2000" fill="hold"/>
                                        <p:tgtEl>
                                          <p:spTgt spid="14"/>
                                        </p:tgtEl>
                                        <p:attrNameLst>
                                          <p:attrName>ppt_x</p:attrName>
                                          <p:attrName>ppt_y</p:attrName>
                                        </p:attrNameLst>
                                      </p:cBhvr>
                                      <p:rCtr x="25260" y="3909"/>
                                    </p:animMotion>
                                  </p:childTnLst>
                                </p:cTn>
                              </p:par>
                            </p:childTnLst>
                          </p:cTn>
                        </p:par>
                        <p:par>
                          <p:cTn id="65" fill="hold">
                            <p:stCondLst>
                              <p:cond delay="2000"/>
                            </p:stCondLst>
                            <p:childTnLst>
                              <p:par>
                                <p:cTn id="66" presetID="53" presetClass="entr" presetSubtype="0" fill="hold" grpId="0" nodeType="afterEffect">
                                  <p:stCondLst>
                                    <p:cond delay="0"/>
                                  </p:stCondLst>
                                  <p:childTnLst>
                                    <p:set>
                                      <p:cBhvr>
                                        <p:cTn id="67" dur="1" fill="hold">
                                          <p:stCondLst>
                                            <p:cond delay="0"/>
                                          </p:stCondLst>
                                        </p:cTn>
                                        <p:tgtEl>
                                          <p:spTgt spid="15"/>
                                        </p:tgtEl>
                                        <p:attrNameLst>
                                          <p:attrName>style.visibility</p:attrName>
                                        </p:attrNameLst>
                                      </p:cBhvr>
                                      <p:to>
                                        <p:strVal val="visible"/>
                                      </p:to>
                                    </p:set>
                                    <p:anim calcmode="lin" valueType="num">
                                      <p:cBhvr>
                                        <p:cTn id="68" dur="500" fill="hold"/>
                                        <p:tgtEl>
                                          <p:spTgt spid="15"/>
                                        </p:tgtEl>
                                        <p:attrNameLst>
                                          <p:attrName>ppt_w</p:attrName>
                                        </p:attrNameLst>
                                      </p:cBhvr>
                                      <p:tavLst>
                                        <p:tav tm="0">
                                          <p:val>
                                            <p:fltVal val="0"/>
                                          </p:val>
                                        </p:tav>
                                        <p:tav tm="100000">
                                          <p:val>
                                            <p:strVal val="#ppt_w"/>
                                          </p:val>
                                        </p:tav>
                                      </p:tavLst>
                                    </p:anim>
                                    <p:anim calcmode="lin" valueType="num">
                                      <p:cBhvr>
                                        <p:cTn id="69" dur="500" fill="hold"/>
                                        <p:tgtEl>
                                          <p:spTgt spid="15"/>
                                        </p:tgtEl>
                                        <p:attrNameLst>
                                          <p:attrName>ppt_h</p:attrName>
                                        </p:attrNameLst>
                                      </p:cBhvr>
                                      <p:tavLst>
                                        <p:tav tm="0">
                                          <p:val>
                                            <p:fltVal val="0"/>
                                          </p:val>
                                        </p:tav>
                                        <p:tav tm="100000">
                                          <p:val>
                                            <p:strVal val="#ppt_h"/>
                                          </p:val>
                                        </p:tav>
                                      </p:tavLst>
                                    </p:anim>
                                    <p:animEffect transition="in" filter="fade">
                                      <p:cBhvr>
                                        <p:cTn id="70" dur="500"/>
                                        <p:tgtEl>
                                          <p:spTgt spid="15"/>
                                        </p:tgtEl>
                                      </p:cBhvr>
                                    </p:animEffect>
                                  </p:childTnLst>
                                </p:cTn>
                              </p:par>
                            </p:childTnLst>
                          </p:cTn>
                        </p:par>
                      </p:childTnLst>
                    </p:cTn>
                  </p:par>
                  <p:par>
                    <p:cTn id="71" fill="hold">
                      <p:stCondLst>
                        <p:cond delay="indefinite"/>
                      </p:stCondLst>
                      <p:childTnLst>
                        <p:par>
                          <p:cTn id="72" fill="hold">
                            <p:stCondLst>
                              <p:cond delay="0"/>
                            </p:stCondLst>
                            <p:childTnLst>
                              <p:par>
                                <p:cTn id="73" presetID="0" presetClass="path" presetSubtype="0" accel="50000" decel="50000" fill="hold" grpId="1" nodeType="clickEffect">
                                  <p:stCondLst>
                                    <p:cond delay="0"/>
                                  </p:stCondLst>
                                  <p:childTnLst>
                                    <p:animMotion origin="layout" path="M -0.00017 0.0003 L -0.00017 -0.18384 L -0.86979 -0.18384 L -0.86979 -0.10765 " pathEditMode="relative" rAng="0" ptsTypes="AAAA">
                                      <p:cBhvr>
                                        <p:cTn id="74" dur="2000" fill="hold"/>
                                        <p:tgtEl>
                                          <p:spTgt spid="15"/>
                                        </p:tgtEl>
                                        <p:attrNameLst>
                                          <p:attrName>ppt_x</p:attrName>
                                          <p:attrName>ppt_y</p:attrName>
                                        </p:attrNameLst>
                                      </p:cBhvr>
                                      <p:rCtr x="-43490" y="-9223"/>
                                    </p:animMotion>
                                  </p:childTnLst>
                                </p:cTn>
                              </p:par>
                            </p:childTnLst>
                          </p:cTn>
                        </p:par>
                        <p:par>
                          <p:cTn id="75" fill="hold">
                            <p:stCondLst>
                              <p:cond delay="2000"/>
                            </p:stCondLst>
                            <p:childTnLst>
                              <p:par>
                                <p:cTn id="76" presetID="53" presetClass="exit" presetSubtype="0" fill="hold" grpId="1" nodeType="afterEffect">
                                  <p:stCondLst>
                                    <p:cond delay="0"/>
                                  </p:stCondLst>
                                  <p:childTnLst>
                                    <p:anim calcmode="lin" valueType="num">
                                      <p:cBhvr>
                                        <p:cTn id="77" dur="500"/>
                                        <p:tgtEl>
                                          <p:spTgt spid="14"/>
                                        </p:tgtEl>
                                        <p:attrNameLst>
                                          <p:attrName>ppt_w</p:attrName>
                                        </p:attrNameLst>
                                      </p:cBhvr>
                                      <p:tavLst>
                                        <p:tav tm="0">
                                          <p:val>
                                            <p:strVal val="ppt_w"/>
                                          </p:val>
                                        </p:tav>
                                        <p:tav tm="100000">
                                          <p:val>
                                            <p:fltVal val="0"/>
                                          </p:val>
                                        </p:tav>
                                      </p:tavLst>
                                    </p:anim>
                                    <p:anim calcmode="lin" valueType="num">
                                      <p:cBhvr>
                                        <p:cTn id="78" dur="500"/>
                                        <p:tgtEl>
                                          <p:spTgt spid="14"/>
                                        </p:tgtEl>
                                        <p:attrNameLst>
                                          <p:attrName>ppt_h</p:attrName>
                                        </p:attrNameLst>
                                      </p:cBhvr>
                                      <p:tavLst>
                                        <p:tav tm="0">
                                          <p:val>
                                            <p:strVal val="ppt_h"/>
                                          </p:val>
                                        </p:tav>
                                        <p:tav tm="100000">
                                          <p:val>
                                            <p:fltVal val="0"/>
                                          </p:val>
                                        </p:tav>
                                      </p:tavLst>
                                    </p:anim>
                                    <p:animEffect transition="out" filter="fade">
                                      <p:cBhvr>
                                        <p:cTn id="79" dur="500"/>
                                        <p:tgtEl>
                                          <p:spTgt spid="14"/>
                                        </p:tgtEl>
                                      </p:cBhvr>
                                    </p:animEffect>
                                    <p:set>
                                      <p:cBhvr>
                                        <p:cTn id="80" dur="1" fill="hold">
                                          <p:stCondLst>
                                            <p:cond delay="499"/>
                                          </p:stCondLst>
                                        </p:cTn>
                                        <p:tgtEl>
                                          <p:spTgt spid="14"/>
                                        </p:tgtEl>
                                        <p:attrNameLst>
                                          <p:attrName>style.visibility</p:attrName>
                                        </p:attrNameLst>
                                      </p:cBhvr>
                                      <p:to>
                                        <p:strVal val="hidden"/>
                                      </p:to>
                                    </p:set>
                                  </p:childTnLst>
                                </p:cTn>
                              </p:par>
                            </p:childTnLst>
                          </p:cTn>
                        </p:par>
                        <p:par>
                          <p:cTn id="81" fill="hold">
                            <p:stCondLst>
                              <p:cond delay="2500"/>
                            </p:stCondLst>
                            <p:childTnLst>
                              <p:par>
                                <p:cTn id="82" presetID="53" presetClass="entr" presetSubtype="0" fill="hold" grpId="2" nodeType="afterEffect">
                                  <p:stCondLst>
                                    <p:cond delay="0"/>
                                  </p:stCondLst>
                                  <p:childTnLst>
                                    <p:set>
                                      <p:cBhvr>
                                        <p:cTn id="83" dur="1" fill="hold">
                                          <p:stCondLst>
                                            <p:cond delay="0"/>
                                          </p:stCondLst>
                                        </p:cTn>
                                        <p:tgtEl>
                                          <p:spTgt spid="17"/>
                                        </p:tgtEl>
                                        <p:attrNameLst>
                                          <p:attrName>style.visibility</p:attrName>
                                        </p:attrNameLst>
                                      </p:cBhvr>
                                      <p:to>
                                        <p:strVal val="visible"/>
                                      </p:to>
                                    </p:set>
                                    <p:anim calcmode="lin" valueType="num">
                                      <p:cBhvr>
                                        <p:cTn id="84" dur="500" fill="hold"/>
                                        <p:tgtEl>
                                          <p:spTgt spid="17"/>
                                        </p:tgtEl>
                                        <p:attrNameLst>
                                          <p:attrName>ppt_w</p:attrName>
                                        </p:attrNameLst>
                                      </p:cBhvr>
                                      <p:tavLst>
                                        <p:tav tm="0">
                                          <p:val>
                                            <p:fltVal val="0"/>
                                          </p:val>
                                        </p:tav>
                                        <p:tav tm="100000">
                                          <p:val>
                                            <p:strVal val="#ppt_w"/>
                                          </p:val>
                                        </p:tav>
                                      </p:tavLst>
                                    </p:anim>
                                    <p:anim calcmode="lin" valueType="num">
                                      <p:cBhvr>
                                        <p:cTn id="85" dur="500" fill="hold"/>
                                        <p:tgtEl>
                                          <p:spTgt spid="17"/>
                                        </p:tgtEl>
                                        <p:attrNameLst>
                                          <p:attrName>ppt_h</p:attrName>
                                        </p:attrNameLst>
                                      </p:cBhvr>
                                      <p:tavLst>
                                        <p:tav tm="0">
                                          <p:val>
                                            <p:fltVal val="0"/>
                                          </p:val>
                                        </p:tav>
                                        <p:tav tm="100000">
                                          <p:val>
                                            <p:strVal val="#ppt_h"/>
                                          </p:val>
                                        </p:tav>
                                      </p:tavLst>
                                    </p:anim>
                                    <p:animEffect transition="in" filter="fade">
                                      <p:cBhvr>
                                        <p:cTn id="86" dur="500"/>
                                        <p:tgtEl>
                                          <p:spTgt spid="17"/>
                                        </p:tgtEl>
                                      </p:cBhvr>
                                    </p:animEffect>
                                  </p:childTnLst>
                                </p:cTn>
                              </p:par>
                            </p:childTnLst>
                          </p:cTn>
                        </p:par>
                      </p:childTnLst>
                    </p:cTn>
                  </p:par>
                  <p:par>
                    <p:cTn id="87" fill="hold">
                      <p:stCondLst>
                        <p:cond delay="indefinite"/>
                      </p:stCondLst>
                      <p:childTnLst>
                        <p:par>
                          <p:cTn id="88" fill="hold">
                            <p:stCondLst>
                              <p:cond delay="0"/>
                            </p:stCondLst>
                            <p:childTnLst>
                              <p:par>
                                <p:cTn id="89" presetID="0" presetClass="path" presetSubtype="0" accel="50000" decel="50000" fill="hold" grpId="0" nodeType="clickEffect">
                                  <p:stCondLst>
                                    <p:cond delay="0"/>
                                  </p:stCondLst>
                                  <p:childTnLst>
                                    <p:animMotion origin="layout" path="M 1.38889E-6 -3.81911E-6 L 1.38889E-6 0.07842 L 0.50538 0.07842 " pathEditMode="relative" rAng="0" ptsTypes="AAA">
                                      <p:cBhvr>
                                        <p:cTn id="90" dur="2000" fill="hold"/>
                                        <p:tgtEl>
                                          <p:spTgt spid="17"/>
                                        </p:tgtEl>
                                        <p:attrNameLst>
                                          <p:attrName>ppt_x</p:attrName>
                                          <p:attrName>ppt_y</p:attrName>
                                        </p:attrNameLst>
                                      </p:cBhvr>
                                      <p:rCtr x="25260" y="3909"/>
                                    </p:animMotion>
                                  </p:childTnLst>
                                </p:cTn>
                              </p:par>
                            </p:childTnLst>
                          </p:cTn>
                        </p:par>
                        <p:par>
                          <p:cTn id="91" fill="hold">
                            <p:stCondLst>
                              <p:cond delay="2000"/>
                            </p:stCondLst>
                            <p:childTnLst>
                              <p:par>
                                <p:cTn id="92" presetID="53" presetClass="entr" presetSubtype="0" fill="hold" grpId="0" nodeType="afterEffect">
                                  <p:stCondLst>
                                    <p:cond delay="0"/>
                                  </p:stCondLst>
                                  <p:childTnLst>
                                    <p:set>
                                      <p:cBhvr>
                                        <p:cTn id="93" dur="1" fill="hold">
                                          <p:stCondLst>
                                            <p:cond delay="0"/>
                                          </p:stCondLst>
                                        </p:cTn>
                                        <p:tgtEl>
                                          <p:spTgt spid="16"/>
                                        </p:tgtEl>
                                        <p:attrNameLst>
                                          <p:attrName>style.visibility</p:attrName>
                                        </p:attrNameLst>
                                      </p:cBhvr>
                                      <p:to>
                                        <p:strVal val="visible"/>
                                      </p:to>
                                    </p:set>
                                    <p:anim calcmode="lin" valueType="num">
                                      <p:cBhvr>
                                        <p:cTn id="94" dur="500" fill="hold"/>
                                        <p:tgtEl>
                                          <p:spTgt spid="16"/>
                                        </p:tgtEl>
                                        <p:attrNameLst>
                                          <p:attrName>ppt_w</p:attrName>
                                        </p:attrNameLst>
                                      </p:cBhvr>
                                      <p:tavLst>
                                        <p:tav tm="0">
                                          <p:val>
                                            <p:fltVal val="0"/>
                                          </p:val>
                                        </p:tav>
                                        <p:tav tm="100000">
                                          <p:val>
                                            <p:strVal val="#ppt_w"/>
                                          </p:val>
                                        </p:tav>
                                      </p:tavLst>
                                    </p:anim>
                                    <p:anim calcmode="lin" valueType="num">
                                      <p:cBhvr>
                                        <p:cTn id="95" dur="500" fill="hold"/>
                                        <p:tgtEl>
                                          <p:spTgt spid="16"/>
                                        </p:tgtEl>
                                        <p:attrNameLst>
                                          <p:attrName>ppt_h</p:attrName>
                                        </p:attrNameLst>
                                      </p:cBhvr>
                                      <p:tavLst>
                                        <p:tav tm="0">
                                          <p:val>
                                            <p:fltVal val="0"/>
                                          </p:val>
                                        </p:tav>
                                        <p:tav tm="100000">
                                          <p:val>
                                            <p:strVal val="#ppt_h"/>
                                          </p:val>
                                        </p:tav>
                                      </p:tavLst>
                                    </p:anim>
                                    <p:animEffect transition="in" filter="fade">
                                      <p:cBhvr>
                                        <p:cTn id="96" dur="500"/>
                                        <p:tgtEl>
                                          <p:spTgt spid="16"/>
                                        </p:tgtEl>
                                      </p:cBhvr>
                                    </p:animEffect>
                                  </p:childTnLst>
                                </p:cTn>
                              </p:par>
                            </p:childTnLst>
                          </p:cTn>
                        </p:par>
                      </p:childTnLst>
                    </p:cTn>
                  </p:par>
                  <p:par>
                    <p:cTn id="97" fill="hold">
                      <p:stCondLst>
                        <p:cond delay="indefinite"/>
                      </p:stCondLst>
                      <p:childTnLst>
                        <p:par>
                          <p:cTn id="98" fill="hold">
                            <p:stCondLst>
                              <p:cond delay="0"/>
                            </p:stCondLst>
                            <p:childTnLst>
                              <p:par>
                                <p:cTn id="99" presetID="0" presetClass="path" presetSubtype="0" accel="50000" decel="50000" fill="hold" grpId="1" nodeType="clickEffect">
                                  <p:stCondLst>
                                    <p:cond delay="0"/>
                                  </p:stCondLst>
                                  <p:childTnLst>
                                    <p:animMotion origin="layout" path="M 0.00364 0.00802 L 0.00486 -0.2153 L -0.72014 -0.21561 L -0.72153 -0.17736 " pathEditMode="relative" rAng="0" ptsTypes="AAAA">
                                      <p:cBhvr>
                                        <p:cTn id="100" dur="2000" fill="hold"/>
                                        <p:tgtEl>
                                          <p:spTgt spid="16"/>
                                        </p:tgtEl>
                                        <p:attrNameLst>
                                          <p:attrName>ppt_x</p:attrName>
                                          <p:attrName>ppt_y</p:attrName>
                                        </p:attrNameLst>
                                      </p:cBhvr>
                                      <p:rCtr x="-36198" y="-11197"/>
                                    </p:animMotion>
                                  </p:childTnLst>
                                </p:cTn>
                              </p:par>
                            </p:childTnLst>
                          </p:cTn>
                        </p:par>
                        <p:par>
                          <p:cTn id="101" fill="hold">
                            <p:stCondLst>
                              <p:cond delay="2000"/>
                            </p:stCondLst>
                            <p:childTnLst>
                              <p:par>
                                <p:cTn id="102" presetID="53" presetClass="exit" presetSubtype="0" fill="hold" grpId="1" nodeType="afterEffect">
                                  <p:stCondLst>
                                    <p:cond delay="0"/>
                                  </p:stCondLst>
                                  <p:childTnLst>
                                    <p:anim calcmode="lin" valueType="num">
                                      <p:cBhvr>
                                        <p:cTn id="103" dur="500"/>
                                        <p:tgtEl>
                                          <p:spTgt spid="17"/>
                                        </p:tgtEl>
                                        <p:attrNameLst>
                                          <p:attrName>ppt_w</p:attrName>
                                        </p:attrNameLst>
                                      </p:cBhvr>
                                      <p:tavLst>
                                        <p:tav tm="0">
                                          <p:val>
                                            <p:strVal val="ppt_w"/>
                                          </p:val>
                                        </p:tav>
                                        <p:tav tm="100000">
                                          <p:val>
                                            <p:fltVal val="0"/>
                                          </p:val>
                                        </p:tav>
                                      </p:tavLst>
                                    </p:anim>
                                    <p:anim calcmode="lin" valueType="num">
                                      <p:cBhvr>
                                        <p:cTn id="104" dur="500"/>
                                        <p:tgtEl>
                                          <p:spTgt spid="17"/>
                                        </p:tgtEl>
                                        <p:attrNameLst>
                                          <p:attrName>ppt_h</p:attrName>
                                        </p:attrNameLst>
                                      </p:cBhvr>
                                      <p:tavLst>
                                        <p:tav tm="0">
                                          <p:val>
                                            <p:strVal val="ppt_h"/>
                                          </p:val>
                                        </p:tav>
                                        <p:tav tm="100000">
                                          <p:val>
                                            <p:fltVal val="0"/>
                                          </p:val>
                                        </p:tav>
                                      </p:tavLst>
                                    </p:anim>
                                    <p:animEffect transition="out" filter="fade">
                                      <p:cBhvr>
                                        <p:cTn id="105" dur="500"/>
                                        <p:tgtEl>
                                          <p:spTgt spid="17"/>
                                        </p:tgtEl>
                                      </p:cBhvr>
                                    </p:animEffect>
                                    <p:set>
                                      <p:cBhvr>
                                        <p:cTn id="106" dur="1" fill="hold">
                                          <p:stCondLst>
                                            <p:cond delay="499"/>
                                          </p:stCondLst>
                                        </p:cTn>
                                        <p:tgtEl>
                                          <p:spTgt spid="17"/>
                                        </p:tgtEl>
                                        <p:attrNameLst>
                                          <p:attrName>style.visibility</p:attrName>
                                        </p:attrNameLst>
                                      </p:cBhvr>
                                      <p:to>
                                        <p:strVal val="hidden"/>
                                      </p:to>
                                    </p:set>
                                  </p:childTnLst>
                                </p:cTn>
                              </p:par>
                            </p:childTnLst>
                          </p:cTn>
                        </p:par>
                        <p:par>
                          <p:cTn id="107" fill="hold">
                            <p:stCondLst>
                              <p:cond delay="2500"/>
                            </p:stCondLst>
                            <p:childTnLst>
                              <p:par>
                                <p:cTn id="108" presetID="53" presetClass="entr" presetSubtype="0" fill="hold" grpId="2" nodeType="afterEffect">
                                  <p:stCondLst>
                                    <p:cond delay="0"/>
                                  </p:stCondLst>
                                  <p:childTnLst>
                                    <p:set>
                                      <p:cBhvr>
                                        <p:cTn id="109" dur="1" fill="hold">
                                          <p:stCondLst>
                                            <p:cond delay="0"/>
                                          </p:stCondLst>
                                        </p:cTn>
                                        <p:tgtEl>
                                          <p:spTgt spid="18"/>
                                        </p:tgtEl>
                                        <p:attrNameLst>
                                          <p:attrName>style.visibility</p:attrName>
                                        </p:attrNameLst>
                                      </p:cBhvr>
                                      <p:to>
                                        <p:strVal val="visible"/>
                                      </p:to>
                                    </p:set>
                                    <p:anim calcmode="lin" valueType="num">
                                      <p:cBhvr>
                                        <p:cTn id="110" dur="500" fill="hold"/>
                                        <p:tgtEl>
                                          <p:spTgt spid="18"/>
                                        </p:tgtEl>
                                        <p:attrNameLst>
                                          <p:attrName>ppt_w</p:attrName>
                                        </p:attrNameLst>
                                      </p:cBhvr>
                                      <p:tavLst>
                                        <p:tav tm="0">
                                          <p:val>
                                            <p:fltVal val="0"/>
                                          </p:val>
                                        </p:tav>
                                        <p:tav tm="100000">
                                          <p:val>
                                            <p:strVal val="#ppt_w"/>
                                          </p:val>
                                        </p:tav>
                                      </p:tavLst>
                                    </p:anim>
                                    <p:anim calcmode="lin" valueType="num">
                                      <p:cBhvr>
                                        <p:cTn id="111" dur="500" fill="hold"/>
                                        <p:tgtEl>
                                          <p:spTgt spid="18"/>
                                        </p:tgtEl>
                                        <p:attrNameLst>
                                          <p:attrName>ppt_h</p:attrName>
                                        </p:attrNameLst>
                                      </p:cBhvr>
                                      <p:tavLst>
                                        <p:tav tm="0">
                                          <p:val>
                                            <p:fltVal val="0"/>
                                          </p:val>
                                        </p:tav>
                                        <p:tav tm="100000">
                                          <p:val>
                                            <p:strVal val="#ppt_h"/>
                                          </p:val>
                                        </p:tav>
                                      </p:tavLst>
                                    </p:anim>
                                    <p:animEffect transition="in" filter="fade">
                                      <p:cBhvr>
                                        <p:cTn id="112" dur="500"/>
                                        <p:tgtEl>
                                          <p:spTgt spid="18"/>
                                        </p:tgtEl>
                                      </p:cBhvr>
                                    </p:animEffect>
                                  </p:childTnLst>
                                </p:cTn>
                              </p:par>
                            </p:childTnLst>
                          </p:cTn>
                        </p:par>
                      </p:childTnLst>
                    </p:cTn>
                  </p:par>
                  <p:par>
                    <p:cTn id="113" fill="hold">
                      <p:stCondLst>
                        <p:cond delay="indefinite"/>
                      </p:stCondLst>
                      <p:childTnLst>
                        <p:par>
                          <p:cTn id="114" fill="hold">
                            <p:stCondLst>
                              <p:cond delay="0"/>
                            </p:stCondLst>
                            <p:childTnLst>
                              <p:par>
                                <p:cTn id="115" presetID="0" presetClass="path" presetSubtype="0" accel="50000" decel="50000" fill="hold" grpId="0" nodeType="clickEffect">
                                  <p:stCondLst>
                                    <p:cond delay="0"/>
                                  </p:stCondLst>
                                  <p:childTnLst>
                                    <p:animMotion origin="layout" path="M 1.38889E-6 -3.81911E-6 L 1.38889E-6 0.07842 L 0.50538 0.07842 " pathEditMode="relative" rAng="0" ptsTypes="AAA">
                                      <p:cBhvr>
                                        <p:cTn id="116" dur="2000" fill="hold"/>
                                        <p:tgtEl>
                                          <p:spTgt spid="18"/>
                                        </p:tgtEl>
                                        <p:attrNameLst>
                                          <p:attrName>ppt_x</p:attrName>
                                          <p:attrName>ppt_y</p:attrName>
                                        </p:attrNameLst>
                                      </p:cBhvr>
                                      <p:rCtr x="25260" y="3909"/>
                                    </p:animMotion>
                                  </p:childTnLst>
                                </p:cTn>
                              </p:par>
                            </p:childTnLst>
                          </p:cTn>
                        </p:par>
                        <p:par>
                          <p:cTn id="117" fill="hold">
                            <p:stCondLst>
                              <p:cond delay="2000"/>
                            </p:stCondLst>
                            <p:childTnLst>
                              <p:par>
                                <p:cTn id="118" presetID="10" presetClass="exit" presetSubtype="0" fill="hold" grpId="2" nodeType="afterEffect">
                                  <p:stCondLst>
                                    <p:cond delay="0"/>
                                  </p:stCondLst>
                                  <p:childTnLst>
                                    <p:animEffect transition="out" filter="fade">
                                      <p:cBhvr>
                                        <p:cTn id="119" dur="2000"/>
                                        <p:tgtEl>
                                          <p:spTgt spid="15"/>
                                        </p:tgtEl>
                                      </p:cBhvr>
                                    </p:animEffect>
                                    <p:set>
                                      <p:cBhvr>
                                        <p:cTn id="120" dur="1" fill="hold">
                                          <p:stCondLst>
                                            <p:cond delay="1999"/>
                                          </p:stCondLst>
                                        </p:cTn>
                                        <p:tgtEl>
                                          <p:spTgt spid="15"/>
                                        </p:tgtEl>
                                        <p:attrNameLst>
                                          <p:attrName>style.visibility</p:attrName>
                                        </p:attrNameLst>
                                      </p:cBhvr>
                                      <p:to>
                                        <p:strVal val="hidden"/>
                                      </p:to>
                                    </p:set>
                                  </p:childTnLst>
                                </p:cTn>
                              </p:par>
                            </p:childTnLst>
                          </p:cTn>
                        </p:par>
                        <p:par>
                          <p:cTn id="121" fill="hold">
                            <p:stCondLst>
                              <p:cond delay="4000"/>
                            </p:stCondLst>
                            <p:childTnLst>
                              <p:par>
                                <p:cTn id="122" presetID="53" presetClass="entr" presetSubtype="0" fill="hold" grpId="0" nodeType="afterEffect">
                                  <p:stCondLst>
                                    <p:cond delay="0"/>
                                  </p:stCondLst>
                                  <p:childTnLst>
                                    <p:set>
                                      <p:cBhvr>
                                        <p:cTn id="123" dur="1" fill="hold">
                                          <p:stCondLst>
                                            <p:cond delay="0"/>
                                          </p:stCondLst>
                                        </p:cTn>
                                        <p:tgtEl>
                                          <p:spTgt spid="19"/>
                                        </p:tgtEl>
                                        <p:attrNameLst>
                                          <p:attrName>style.visibility</p:attrName>
                                        </p:attrNameLst>
                                      </p:cBhvr>
                                      <p:to>
                                        <p:strVal val="visible"/>
                                      </p:to>
                                    </p:set>
                                    <p:anim calcmode="lin" valueType="num">
                                      <p:cBhvr>
                                        <p:cTn id="124" dur="500" fill="hold"/>
                                        <p:tgtEl>
                                          <p:spTgt spid="19"/>
                                        </p:tgtEl>
                                        <p:attrNameLst>
                                          <p:attrName>ppt_w</p:attrName>
                                        </p:attrNameLst>
                                      </p:cBhvr>
                                      <p:tavLst>
                                        <p:tav tm="0">
                                          <p:val>
                                            <p:fltVal val="0"/>
                                          </p:val>
                                        </p:tav>
                                        <p:tav tm="100000">
                                          <p:val>
                                            <p:strVal val="#ppt_w"/>
                                          </p:val>
                                        </p:tav>
                                      </p:tavLst>
                                    </p:anim>
                                    <p:anim calcmode="lin" valueType="num">
                                      <p:cBhvr>
                                        <p:cTn id="125" dur="500" fill="hold"/>
                                        <p:tgtEl>
                                          <p:spTgt spid="19"/>
                                        </p:tgtEl>
                                        <p:attrNameLst>
                                          <p:attrName>ppt_h</p:attrName>
                                        </p:attrNameLst>
                                      </p:cBhvr>
                                      <p:tavLst>
                                        <p:tav tm="0">
                                          <p:val>
                                            <p:fltVal val="0"/>
                                          </p:val>
                                        </p:tav>
                                        <p:tav tm="100000">
                                          <p:val>
                                            <p:strVal val="#ppt_h"/>
                                          </p:val>
                                        </p:tav>
                                      </p:tavLst>
                                    </p:anim>
                                    <p:animEffect transition="in" filter="fade">
                                      <p:cBhvr>
                                        <p:cTn id="126" dur="500"/>
                                        <p:tgtEl>
                                          <p:spTgt spid="19"/>
                                        </p:tgtEl>
                                      </p:cBhvr>
                                    </p:animEffect>
                                  </p:childTnLst>
                                </p:cTn>
                              </p:par>
                            </p:childTnLst>
                          </p:cTn>
                        </p:par>
                      </p:childTnLst>
                    </p:cTn>
                  </p:par>
                  <p:par>
                    <p:cTn id="127" fill="hold">
                      <p:stCondLst>
                        <p:cond delay="indefinite"/>
                      </p:stCondLst>
                      <p:childTnLst>
                        <p:par>
                          <p:cTn id="128" fill="hold">
                            <p:stCondLst>
                              <p:cond delay="0"/>
                            </p:stCondLst>
                            <p:childTnLst>
                              <p:par>
                                <p:cTn id="129" presetID="0" presetClass="path" presetSubtype="0" accel="50000" decel="50000" fill="hold" grpId="1" nodeType="clickEffect">
                                  <p:stCondLst>
                                    <p:cond delay="0"/>
                                  </p:stCondLst>
                                  <p:childTnLst>
                                    <p:animMotion origin="layout" path="M -0.00017 0.00124 L -0.00017 -0.26773 L -0.86979 -0.26773 L -0.87101 -0.20573 " pathEditMode="relative" rAng="0" ptsTypes="AAAA">
                                      <p:cBhvr>
                                        <p:cTn id="130" dur="3000" fill="hold"/>
                                        <p:tgtEl>
                                          <p:spTgt spid="19"/>
                                        </p:tgtEl>
                                        <p:attrNameLst>
                                          <p:attrName>ppt_x</p:attrName>
                                          <p:attrName>ppt_y</p:attrName>
                                        </p:attrNameLst>
                                      </p:cBhvr>
                                      <p:rCtr x="-43542" y="-13448"/>
                                    </p:animMotion>
                                  </p:childTnLst>
                                </p:cTn>
                              </p:par>
                            </p:childTnLst>
                          </p:cTn>
                        </p:par>
                        <p:par>
                          <p:cTn id="131" fill="hold">
                            <p:stCondLst>
                              <p:cond delay="3000"/>
                            </p:stCondLst>
                            <p:childTnLst>
                              <p:par>
                                <p:cTn id="132" presetID="53" presetClass="entr" presetSubtype="0" fill="hold" grpId="0" nodeType="afterEffect">
                                  <p:stCondLst>
                                    <p:cond delay="0"/>
                                  </p:stCondLst>
                                  <p:childTnLst>
                                    <p:set>
                                      <p:cBhvr>
                                        <p:cTn id="133" dur="1" fill="hold">
                                          <p:stCondLst>
                                            <p:cond delay="0"/>
                                          </p:stCondLst>
                                        </p:cTn>
                                        <p:tgtEl>
                                          <p:spTgt spid="21"/>
                                        </p:tgtEl>
                                        <p:attrNameLst>
                                          <p:attrName>style.visibility</p:attrName>
                                        </p:attrNameLst>
                                      </p:cBhvr>
                                      <p:to>
                                        <p:strVal val="visible"/>
                                      </p:to>
                                    </p:set>
                                    <p:anim calcmode="lin" valueType="num">
                                      <p:cBhvr>
                                        <p:cTn id="134" dur="500" fill="hold"/>
                                        <p:tgtEl>
                                          <p:spTgt spid="21"/>
                                        </p:tgtEl>
                                        <p:attrNameLst>
                                          <p:attrName>ppt_w</p:attrName>
                                        </p:attrNameLst>
                                      </p:cBhvr>
                                      <p:tavLst>
                                        <p:tav tm="0">
                                          <p:val>
                                            <p:fltVal val="0"/>
                                          </p:val>
                                        </p:tav>
                                        <p:tav tm="100000">
                                          <p:val>
                                            <p:strVal val="#ppt_w"/>
                                          </p:val>
                                        </p:tav>
                                      </p:tavLst>
                                    </p:anim>
                                    <p:anim calcmode="lin" valueType="num">
                                      <p:cBhvr>
                                        <p:cTn id="135" dur="500" fill="hold"/>
                                        <p:tgtEl>
                                          <p:spTgt spid="21"/>
                                        </p:tgtEl>
                                        <p:attrNameLst>
                                          <p:attrName>ppt_h</p:attrName>
                                        </p:attrNameLst>
                                      </p:cBhvr>
                                      <p:tavLst>
                                        <p:tav tm="0">
                                          <p:val>
                                            <p:fltVal val="0"/>
                                          </p:val>
                                        </p:tav>
                                        <p:tav tm="100000">
                                          <p:val>
                                            <p:strVal val="#ppt_h"/>
                                          </p:val>
                                        </p:tav>
                                      </p:tavLst>
                                    </p:anim>
                                    <p:animEffect transition="in" filter="fade">
                                      <p:cBhvr>
                                        <p:cTn id="136" dur="500"/>
                                        <p:tgtEl>
                                          <p:spTgt spid="21"/>
                                        </p:tgtEl>
                                      </p:cBhvr>
                                    </p:animEffect>
                                  </p:childTnLst>
                                </p:cTn>
                              </p:par>
                            </p:childTnLst>
                          </p:cTn>
                        </p:par>
                        <p:par>
                          <p:cTn id="137" fill="hold">
                            <p:stCondLst>
                              <p:cond delay="3500"/>
                            </p:stCondLst>
                            <p:childTnLst>
                              <p:par>
                                <p:cTn id="138" presetID="53" presetClass="exit" presetSubtype="0" fill="hold" grpId="1" nodeType="afterEffect">
                                  <p:stCondLst>
                                    <p:cond delay="0"/>
                                  </p:stCondLst>
                                  <p:childTnLst>
                                    <p:anim calcmode="lin" valueType="num">
                                      <p:cBhvr>
                                        <p:cTn id="139" dur="500"/>
                                        <p:tgtEl>
                                          <p:spTgt spid="18"/>
                                        </p:tgtEl>
                                        <p:attrNameLst>
                                          <p:attrName>ppt_w</p:attrName>
                                        </p:attrNameLst>
                                      </p:cBhvr>
                                      <p:tavLst>
                                        <p:tav tm="0">
                                          <p:val>
                                            <p:strVal val="ppt_w"/>
                                          </p:val>
                                        </p:tav>
                                        <p:tav tm="100000">
                                          <p:val>
                                            <p:fltVal val="0"/>
                                          </p:val>
                                        </p:tav>
                                      </p:tavLst>
                                    </p:anim>
                                    <p:anim calcmode="lin" valueType="num">
                                      <p:cBhvr>
                                        <p:cTn id="140" dur="500"/>
                                        <p:tgtEl>
                                          <p:spTgt spid="18"/>
                                        </p:tgtEl>
                                        <p:attrNameLst>
                                          <p:attrName>ppt_h</p:attrName>
                                        </p:attrNameLst>
                                      </p:cBhvr>
                                      <p:tavLst>
                                        <p:tav tm="0">
                                          <p:val>
                                            <p:strVal val="ppt_h"/>
                                          </p:val>
                                        </p:tav>
                                        <p:tav tm="100000">
                                          <p:val>
                                            <p:fltVal val="0"/>
                                          </p:val>
                                        </p:tav>
                                      </p:tavLst>
                                    </p:anim>
                                    <p:animEffect transition="out" filter="fade">
                                      <p:cBhvr>
                                        <p:cTn id="141" dur="500"/>
                                        <p:tgtEl>
                                          <p:spTgt spid="18"/>
                                        </p:tgtEl>
                                      </p:cBhvr>
                                    </p:animEffect>
                                    <p:set>
                                      <p:cBhvr>
                                        <p:cTn id="142" dur="1" fill="hold">
                                          <p:stCondLst>
                                            <p:cond delay="499"/>
                                          </p:stCondLst>
                                        </p:cTn>
                                        <p:tgtEl>
                                          <p:spTgt spid="18"/>
                                        </p:tgtEl>
                                        <p:attrNameLst>
                                          <p:attrName>style.visibility</p:attrName>
                                        </p:attrNameLst>
                                      </p:cBhvr>
                                      <p:to>
                                        <p:strVal val="hidden"/>
                                      </p:to>
                                    </p:set>
                                  </p:childTnLst>
                                </p:cTn>
                              </p:par>
                            </p:childTnLst>
                          </p:cTn>
                        </p:par>
                      </p:childTnLst>
                    </p:cTn>
                  </p:par>
                  <p:par>
                    <p:cTn id="143" fill="hold">
                      <p:stCondLst>
                        <p:cond delay="indefinite"/>
                      </p:stCondLst>
                      <p:childTnLst>
                        <p:par>
                          <p:cTn id="144" fill="hold">
                            <p:stCondLst>
                              <p:cond delay="0"/>
                            </p:stCondLst>
                            <p:childTnLst>
                              <p:par>
                                <p:cTn id="145" presetID="0" presetClass="path" presetSubtype="0" accel="50000" decel="50000" fill="hold" grpId="2" nodeType="clickEffect">
                                  <p:stCondLst>
                                    <p:cond delay="0"/>
                                  </p:stCondLst>
                                  <p:childTnLst>
                                    <p:animMotion origin="layout" path="M -0.72257 -0.17952 L -0.72014 -0.21808 L -0.4599 -0.21808 L -0.46198 -0.06169 " pathEditMode="relative" rAng="0" ptsTypes="AAAA">
                                      <p:cBhvr>
                                        <p:cTn id="146" dur="2000" fill="hold"/>
                                        <p:tgtEl>
                                          <p:spTgt spid="16"/>
                                        </p:tgtEl>
                                        <p:attrNameLst>
                                          <p:attrName>ppt_x</p:attrName>
                                          <p:attrName>ppt_y</p:attrName>
                                        </p:attrNameLst>
                                      </p:cBhvr>
                                      <p:rCtr x="13125" y="3948"/>
                                    </p:animMotion>
                                  </p:childTnLst>
                                </p:cTn>
                              </p:par>
                              <p:par>
                                <p:cTn id="147" presetID="53" presetClass="entr" presetSubtype="0" fill="hold" grpId="0" nodeType="withEffect">
                                  <p:stCondLst>
                                    <p:cond delay="0"/>
                                  </p:stCondLst>
                                  <p:childTnLst>
                                    <p:set>
                                      <p:cBhvr>
                                        <p:cTn id="148" dur="1" fill="hold">
                                          <p:stCondLst>
                                            <p:cond delay="0"/>
                                          </p:stCondLst>
                                        </p:cTn>
                                        <p:tgtEl>
                                          <p:spTgt spid="22"/>
                                        </p:tgtEl>
                                        <p:attrNameLst>
                                          <p:attrName>style.visibility</p:attrName>
                                        </p:attrNameLst>
                                      </p:cBhvr>
                                      <p:to>
                                        <p:strVal val="visible"/>
                                      </p:to>
                                    </p:set>
                                    <p:anim calcmode="lin" valueType="num">
                                      <p:cBhvr>
                                        <p:cTn id="149" dur="500" fill="hold"/>
                                        <p:tgtEl>
                                          <p:spTgt spid="22"/>
                                        </p:tgtEl>
                                        <p:attrNameLst>
                                          <p:attrName>ppt_w</p:attrName>
                                        </p:attrNameLst>
                                      </p:cBhvr>
                                      <p:tavLst>
                                        <p:tav tm="0">
                                          <p:val>
                                            <p:fltVal val="0"/>
                                          </p:val>
                                        </p:tav>
                                        <p:tav tm="100000">
                                          <p:val>
                                            <p:strVal val="#ppt_w"/>
                                          </p:val>
                                        </p:tav>
                                      </p:tavLst>
                                    </p:anim>
                                    <p:anim calcmode="lin" valueType="num">
                                      <p:cBhvr>
                                        <p:cTn id="150" dur="500" fill="hold"/>
                                        <p:tgtEl>
                                          <p:spTgt spid="22"/>
                                        </p:tgtEl>
                                        <p:attrNameLst>
                                          <p:attrName>ppt_h</p:attrName>
                                        </p:attrNameLst>
                                      </p:cBhvr>
                                      <p:tavLst>
                                        <p:tav tm="0">
                                          <p:val>
                                            <p:fltVal val="0"/>
                                          </p:val>
                                        </p:tav>
                                        <p:tav tm="100000">
                                          <p:val>
                                            <p:strVal val="#ppt_h"/>
                                          </p:val>
                                        </p:tav>
                                      </p:tavLst>
                                    </p:anim>
                                    <p:animEffect transition="in" filter="fade">
                                      <p:cBhvr>
                                        <p:cTn id="151" dur="500"/>
                                        <p:tgtEl>
                                          <p:spTgt spid="22"/>
                                        </p:tgtEl>
                                      </p:cBhvr>
                                    </p:animEffect>
                                  </p:childTnLst>
                                </p:cTn>
                              </p:par>
                            </p:childTnLst>
                          </p:cTn>
                        </p:par>
                      </p:childTnLst>
                    </p:cTn>
                  </p:par>
                  <p:par>
                    <p:cTn id="152" fill="hold">
                      <p:stCondLst>
                        <p:cond delay="indefinite"/>
                      </p:stCondLst>
                      <p:childTnLst>
                        <p:par>
                          <p:cTn id="153" fill="hold">
                            <p:stCondLst>
                              <p:cond delay="0"/>
                            </p:stCondLst>
                            <p:childTnLst>
                              <p:par>
                                <p:cTn id="154" presetID="0" presetClass="path" presetSubtype="0" accel="50000" decel="50000" fill="hold" grpId="2" nodeType="clickEffect">
                                  <p:stCondLst>
                                    <p:cond delay="0"/>
                                  </p:stCondLst>
                                  <p:childTnLst>
                                    <p:animMotion origin="layout" path="M -0.30277 -0.03702 L -0.33159 0.06407 " pathEditMode="relative" rAng="0" ptsTypes="AA">
                                      <p:cBhvr>
                                        <p:cTn id="155" dur="1000" fill="hold"/>
                                        <p:tgtEl>
                                          <p:spTgt spid="13"/>
                                        </p:tgtEl>
                                        <p:attrNameLst>
                                          <p:attrName>ppt_x</p:attrName>
                                          <p:attrName>ppt_y</p:attrName>
                                        </p:attrNameLst>
                                      </p:cBhvr>
                                      <p:rCtr x="-1441" y="5043"/>
                                    </p:animMotion>
                                  </p:childTnLst>
                                </p:cTn>
                              </p:par>
                            </p:childTnLst>
                          </p:cTn>
                        </p:par>
                        <p:par>
                          <p:cTn id="156" fill="hold">
                            <p:stCondLst>
                              <p:cond delay="1000"/>
                            </p:stCondLst>
                            <p:childTnLst>
                              <p:par>
                                <p:cTn id="157" presetID="53" presetClass="entr" presetSubtype="0" fill="hold" grpId="0" nodeType="afterEffect">
                                  <p:stCondLst>
                                    <p:cond delay="0"/>
                                  </p:stCondLst>
                                  <p:childTnLst>
                                    <p:set>
                                      <p:cBhvr>
                                        <p:cTn id="158" dur="1" fill="hold">
                                          <p:stCondLst>
                                            <p:cond delay="0"/>
                                          </p:stCondLst>
                                        </p:cTn>
                                        <p:tgtEl>
                                          <p:spTgt spid="20"/>
                                        </p:tgtEl>
                                        <p:attrNameLst>
                                          <p:attrName>style.visibility</p:attrName>
                                        </p:attrNameLst>
                                      </p:cBhvr>
                                      <p:to>
                                        <p:strVal val="visible"/>
                                      </p:to>
                                    </p:set>
                                    <p:anim calcmode="lin" valueType="num">
                                      <p:cBhvr>
                                        <p:cTn id="159" dur="500" fill="hold"/>
                                        <p:tgtEl>
                                          <p:spTgt spid="20"/>
                                        </p:tgtEl>
                                        <p:attrNameLst>
                                          <p:attrName>ppt_w</p:attrName>
                                        </p:attrNameLst>
                                      </p:cBhvr>
                                      <p:tavLst>
                                        <p:tav tm="0">
                                          <p:val>
                                            <p:fltVal val="0"/>
                                          </p:val>
                                        </p:tav>
                                        <p:tav tm="100000">
                                          <p:val>
                                            <p:strVal val="#ppt_w"/>
                                          </p:val>
                                        </p:tav>
                                      </p:tavLst>
                                    </p:anim>
                                    <p:anim calcmode="lin" valueType="num">
                                      <p:cBhvr>
                                        <p:cTn id="160" dur="500" fill="hold"/>
                                        <p:tgtEl>
                                          <p:spTgt spid="20"/>
                                        </p:tgtEl>
                                        <p:attrNameLst>
                                          <p:attrName>ppt_h</p:attrName>
                                        </p:attrNameLst>
                                      </p:cBhvr>
                                      <p:tavLst>
                                        <p:tav tm="0">
                                          <p:val>
                                            <p:fltVal val="0"/>
                                          </p:val>
                                        </p:tav>
                                        <p:tav tm="100000">
                                          <p:val>
                                            <p:strVal val="#ppt_h"/>
                                          </p:val>
                                        </p:tav>
                                      </p:tavLst>
                                    </p:anim>
                                    <p:animEffect transition="in" filter="fade">
                                      <p:cBhvr>
                                        <p:cTn id="161" dur="500"/>
                                        <p:tgtEl>
                                          <p:spTgt spid="20"/>
                                        </p:tgtEl>
                                      </p:cBhvr>
                                    </p:animEffect>
                                  </p:childTnLst>
                                </p:cTn>
                              </p:par>
                            </p:childTnLst>
                          </p:cTn>
                        </p:par>
                      </p:childTnLst>
                    </p:cTn>
                  </p:par>
                  <p:par>
                    <p:cTn id="162" fill="hold">
                      <p:stCondLst>
                        <p:cond delay="indefinite"/>
                      </p:stCondLst>
                      <p:childTnLst>
                        <p:par>
                          <p:cTn id="163" fill="hold">
                            <p:stCondLst>
                              <p:cond delay="0"/>
                            </p:stCondLst>
                            <p:childTnLst>
                              <p:par>
                                <p:cTn id="164" presetID="0" presetClass="path" presetSubtype="0" accel="50000" decel="50000" fill="hold" grpId="1" nodeType="clickEffect">
                                  <p:stCondLst>
                                    <p:cond delay="0"/>
                                  </p:stCondLst>
                                  <p:childTnLst>
                                    <p:animMotion origin="layout" path="M -0.00278 -0.00493 L -0.00278 0.03794 L -0.14983 0.03794 L -0.15035 -0.41517 L 0.08211 -0.41332 " pathEditMode="relative" rAng="0" ptsTypes="AAAAA">
                                      <p:cBhvr>
                                        <p:cTn id="165" dur="5000" fill="hold"/>
                                        <p:tgtEl>
                                          <p:spTgt spid="20"/>
                                        </p:tgtEl>
                                        <p:attrNameLst>
                                          <p:attrName>ppt_x</p:attrName>
                                          <p:attrName>ppt_y</p:attrName>
                                        </p:attrNameLst>
                                      </p:cBhvr>
                                      <p:rCtr x="-3142" y="-18384"/>
                                    </p:animMotion>
                                  </p:childTnLst>
                                </p:cTn>
                              </p:par>
                              <p:par>
                                <p:cTn id="166" presetID="10" presetClass="exit" presetSubtype="0" fill="hold" grpId="3" nodeType="withEffect">
                                  <p:stCondLst>
                                    <p:cond delay="0"/>
                                  </p:stCondLst>
                                  <p:childTnLst>
                                    <p:animEffect transition="out" filter="fade">
                                      <p:cBhvr>
                                        <p:cTn id="167" dur="2000"/>
                                        <p:tgtEl>
                                          <p:spTgt spid="13"/>
                                        </p:tgtEl>
                                      </p:cBhvr>
                                    </p:animEffect>
                                    <p:set>
                                      <p:cBhvr>
                                        <p:cTn id="168" dur="1" fill="hold">
                                          <p:stCondLst>
                                            <p:cond delay="1999"/>
                                          </p:stCondLst>
                                        </p:cTn>
                                        <p:tgtEl>
                                          <p:spTgt spid="13"/>
                                        </p:tgtEl>
                                        <p:attrNameLst>
                                          <p:attrName>style.visibility</p:attrName>
                                        </p:attrNameLst>
                                      </p:cBhvr>
                                      <p:to>
                                        <p:strVal val="hidden"/>
                                      </p:to>
                                    </p:set>
                                  </p:childTnLst>
                                </p:cTn>
                              </p:par>
                              <p:par>
                                <p:cTn id="169" presetID="10" presetClass="exit" presetSubtype="0" fill="hold" grpId="2" nodeType="withEffect">
                                  <p:stCondLst>
                                    <p:cond delay="0"/>
                                  </p:stCondLst>
                                  <p:childTnLst>
                                    <p:animEffect transition="out" filter="fade">
                                      <p:cBhvr>
                                        <p:cTn id="170" dur="2000"/>
                                        <p:tgtEl>
                                          <p:spTgt spid="19"/>
                                        </p:tgtEl>
                                      </p:cBhvr>
                                    </p:animEffect>
                                    <p:set>
                                      <p:cBhvr>
                                        <p:cTn id="171" dur="1" fill="hold">
                                          <p:stCondLst>
                                            <p:cond delay="1999"/>
                                          </p:stCondLst>
                                        </p:cTn>
                                        <p:tgtEl>
                                          <p:spTgt spid="19"/>
                                        </p:tgtEl>
                                        <p:attrNameLst>
                                          <p:attrName>style.visibility</p:attrName>
                                        </p:attrNameLst>
                                      </p:cBhvr>
                                      <p:to>
                                        <p:strVal val="hidden"/>
                                      </p:to>
                                    </p:set>
                                  </p:childTnLst>
                                </p:cTn>
                              </p:par>
                              <p:par>
                                <p:cTn id="172" presetID="10" presetClass="exit" presetSubtype="0" fill="hold" grpId="3" nodeType="withEffect">
                                  <p:stCondLst>
                                    <p:cond delay="0"/>
                                  </p:stCondLst>
                                  <p:childTnLst>
                                    <p:animEffect transition="out" filter="fade">
                                      <p:cBhvr>
                                        <p:cTn id="173" dur="2000"/>
                                        <p:tgtEl>
                                          <p:spTgt spid="16"/>
                                        </p:tgtEl>
                                      </p:cBhvr>
                                    </p:animEffect>
                                    <p:set>
                                      <p:cBhvr>
                                        <p:cTn id="174" dur="1" fill="hold">
                                          <p:stCondLst>
                                            <p:cond delay="1999"/>
                                          </p:stCondLst>
                                        </p:cTn>
                                        <p:tgtEl>
                                          <p:spTgt spid="16"/>
                                        </p:tgtEl>
                                        <p:attrNameLst>
                                          <p:attrName>style.visibility</p:attrName>
                                        </p:attrNameLst>
                                      </p:cBhvr>
                                      <p:to>
                                        <p:strVal val="hidden"/>
                                      </p:to>
                                    </p:set>
                                  </p:childTnLst>
                                </p:cTn>
                              </p:par>
                              <p:par>
                                <p:cTn id="175" presetID="10" presetClass="exit" presetSubtype="0" fill="hold" grpId="1" nodeType="withEffect">
                                  <p:stCondLst>
                                    <p:cond delay="0"/>
                                  </p:stCondLst>
                                  <p:childTnLst>
                                    <p:animEffect transition="out" filter="fade">
                                      <p:cBhvr>
                                        <p:cTn id="176" dur="2000"/>
                                        <p:tgtEl>
                                          <p:spTgt spid="21"/>
                                        </p:tgtEl>
                                      </p:cBhvr>
                                    </p:animEffect>
                                    <p:set>
                                      <p:cBhvr>
                                        <p:cTn id="177" dur="1" fill="hold">
                                          <p:stCondLst>
                                            <p:cond delay="1999"/>
                                          </p:stCondLst>
                                        </p:cTn>
                                        <p:tgtEl>
                                          <p:spTgt spid="21"/>
                                        </p:tgtEl>
                                        <p:attrNameLst>
                                          <p:attrName>style.visibility</p:attrName>
                                        </p:attrNameLst>
                                      </p:cBhvr>
                                      <p:to>
                                        <p:strVal val="hidden"/>
                                      </p:to>
                                    </p:set>
                                  </p:childTnLst>
                                </p:cTn>
                              </p:par>
                            </p:childTnLst>
                          </p:cTn>
                        </p:par>
                        <p:par>
                          <p:cTn id="178" fill="hold">
                            <p:stCondLst>
                              <p:cond delay="5000"/>
                            </p:stCondLst>
                            <p:childTnLst>
                              <p:par>
                                <p:cTn id="179" presetID="53" presetClass="entr" presetSubtype="0" fill="hold" grpId="2" nodeType="afterEffect">
                                  <p:stCondLst>
                                    <p:cond delay="0"/>
                                  </p:stCondLst>
                                  <p:childTnLst>
                                    <p:set>
                                      <p:cBhvr>
                                        <p:cTn id="180" dur="1" fill="hold">
                                          <p:stCondLst>
                                            <p:cond delay="0"/>
                                          </p:stCondLst>
                                        </p:cTn>
                                        <p:tgtEl>
                                          <p:spTgt spid="23"/>
                                        </p:tgtEl>
                                        <p:attrNameLst>
                                          <p:attrName>style.visibility</p:attrName>
                                        </p:attrNameLst>
                                      </p:cBhvr>
                                      <p:to>
                                        <p:strVal val="visible"/>
                                      </p:to>
                                    </p:set>
                                    <p:anim calcmode="lin" valueType="num">
                                      <p:cBhvr>
                                        <p:cTn id="181" dur="500" fill="hold"/>
                                        <p:tgtEl>
                                          <p:spTgt spid="23"/>
                                        </p:tgtEl>
                                        <p:attrNameLst>
                                          <p:attrName>ppt_w</p:attrName>
                                        </p:attrNameLst>
                                      </p:cBhvr>
                                      <p:tavLst>
                                        <p:tav tm="0">
                                          <p:val>
                                            <p:fltVal val="0"/>
                                          </p:val>
                                        </p:tav>
                                        <p:tav tm="100000">
                                          <p:val>
                                            <p:strVal val="#ppt_w"/>
                                          </p:val>
                                        </p:tav>
                                      </p:tavLst>
                                    </p:anim>
                                    <p:anim calcmode="lin" valueType="num">
                                      <p:cBhvr>
                                        <p:cTn id="182" dur="500" fill="hold"/>
                                        <p:tgtEl>
                                          <p:spTgt spid="23"/>
                                        </p:tgtEl>
                                        <p:attrNameLst>
                                          <p:attrName>ppt_h</p:attrName>
                                        </p:attrNameLst>
                                      </p:cBhvr>
                                      <p:tavLst>
                                        <p:tav tm="0">
                                          <p:val>
                                            <p:fltVal val="0"/>
                                          </p:val>
                                        </p:tav>
                                        <p:tav tm="100000">
                                          <p:val>
                                            <p:strVal val="#ppt_h"/>
                                          </p:val>
                                        </p:tav>
                                      </p:tavLst>
                                    </p:anim>
                                    <p:animEffect transition="in" filter="fade">
                                      <p:cBhvr>
                                        <p:cTn id="183" dur="500"/>
                                        <p:tgtEl>
                                          <p:spTgt spid="23"/>
                                        </p:tgtEl>
                                      </p:cBhvr>
                                    </p:animEffect>
                                  </p:childTnLst>
                                </p:cTn>
                              </p:par>
                            </p:childTnLst>
                          </p:cTn>
                        </p:par>
                      </p:childTnLst>
                    </p:cTn>
                  </p:par>
                  <p:par>
                    <p:cTn id="184" fill="hold">
                      <p:stCondLst>
                        <p:cond delay="indefinite"/>
                      </p:stCondLst>
                      <p:childTnLst>
                        <p:par>
                          <p:cTn id="185" fill="hold">
                            <p:stCondLst>
                              <p:cond delay="0"/>
                            </p:stCondLst>
                            <p:childTnLst>
                              <p:par>
                                <p:cTn id="186" presetID="0" presetClass="path" presetSubtype="0" accel="50000" decel="50000" fill="hold" grpId="0" nodeType="clickEffect">
                                  <p:stCondLst>
                                    <p:cond delay="0"/>
                                  </p:stCondLst>
                                  <p:childTnLst>
                                    <p:animMotion origin="layout" path="M 1.38889E-6 -3.81911E-6 L 1.38889E-6 0.07842 L 0.50538 0.07842 " pathEditMode="relative" rAng="0" ptsTypes="AAA">
                                      <p:cBhvr>
                                        <p:cTn id="187" dur="2000" fill="hold"/>
                                        <p:tgtEl>
                                          <p:spTgt spid="23"/>
                                        </p:tgtEl>
                                        <p:attrNameLst>
                                          <p:attrName>ppt_x</p:attrName>
                                          <p:attrName>ppt_y</p:attrName>
                                        </p:attrNameLst>
                                      </p:cBhvr>
                                      <p:rCtr x="25260" y="3909"/>
                                    </p:animMotion>
                                  </p:childTnLst>
                                </p:cTn>
                              </p:par>
                            </p:childTnLst>
                          </p:cTn>
                        </p:par>
                        <p:par>
                          <p:cTn id="188" fill="hold">
                            <p:stCondLst>
                              <p:cond delay="2000"/>
                            </p:stCondLst>
                            <p:childTnLst>
                              <p:par>
                                <p:cTn id="189" presetID="53" presetClass="entr" presetSubtype="0" fill="hold" grpId="0" nodeType="afterEffect">
                                  <p:stCondLst>
                                    <p:cond delay="0"/>
                                  </p:stCondLst>
                                  <p:childTnLst>
                                    <p:set>
                                      <p:cBhvr>
                                        <p:cTn id="190" dur="1" fill="hold">
                                          <p:stCondLst>
                                            <p:cond delay="0"/>
                                          </p:stCondLst>
                                        </p:cTn>
                                        <p:tgtEl>
                                          <p:spTgt spid="25"/>
                                        </p:tgtEl>
                                        <p:attrNameLst>
                                          <p:attrName>style.visibility</p:attrName>
                                        </p:attrNameLst>
                                      </p:cBhvr>
                                      <p:to>
                                        <p:strVal val="visible"/>
                                      </p:to>
                                    </p:set>
                                    <p:anim calcmode="lin" valueType="num">
                                      <p:cBhvr>
                                        <p:cTn id="191" dur="500" fill="hold"/>
                                        <p:tgtEl>
                                          <p:spTgt spid="25"/>
                                        </p:tgtEl>
                                        <p:attrNameLst>
                                          <p:attrName>ppt_w</p:attrName>
                                        </p:attrNameLst>
                                      </p:cBhvr>
                                      <p:tavLst>
                                        <p:tav tm="0">
                                          <p:val>
                                            <p:fltVal val="0"/>
                                          </p:val>
                                        </p:tav>
                                        <p:tav tm="100000">
                                          <p:val>
                                            <p:strVal val="#ppt_w"/>
                                          </p:val>
                                        </p:tav>
                                      </p:tavLst>
                                    </p:anim>
                                    <p:anim calcmode="lin" valueType="num">
                                      <p:cBhvr>
                                        <p:cTn id="192" dur="500" fill="hold"/>
                                        <p:tgtEl>
                                          <p:spTgt spid="25"/>
                                        </p:tgtEl>
                                        <p:attrNameLst>
                                          <p:attrName>ppt_h</p:attrName>
                                        </p:attrNameLst>
                                      </p:cBhvr>
                                      <p:tavLst>
                                        <p:tav tm="0">
                                          <p:val>
                                            <p:fltVal val="0"/>
                                          </p:val>
                                        </p:tav>
                                        <p:tav tm="100000">
                                          <p:val>
                                            <p:strVal val="#ppt_h"/>
                                          </p:val>
                                        </p:tav>
                                      </p:tavLst>
                                    </p:anim>
                                    <p:animEffect transition="in" filter="fade">
                                      <p:cBhvr>
                                        <p:cTn id="193" dur="500"/>
                                        <p:tgtEl>
                                          <p:spTgt spid="25"/>
                                        </p:tgtEl>
                                      </p:cBhvr>
                                    </p:animEffect>
                                  </p:childTnLst>
                                </p:cTn>
                              </p:par>
                            </p:childTnLst>
                          </p:cTn>
                        </p:par>
                      </p:childTnLst>
                    </p:cTn>
                  </p:par>
                  <p:par>
                    <p:cTn id="194" fill="hold">
                      <p:stCondLst>
                        <p:cond delay="indefinite"/>
                      </p:stCondLst>
                      <p:childTnLst>
                        <p:par>
                          <p:cTn id="195" fill="hold">
                            <p:stCondLst>
                              <p:cond delay="0"/>
                            </p:stCondLst>
                            <p:childTnLst>
                              <p:par>
                                <p:cTn id="196" presetID="0" presetClass="path" presetSubtype="0" accel="50000" decel="50000" fill="hold" grpId="1" nodeType="clickEffect">
                                  <p:stCondLst>
                                    <p:cond delay="0"/>
                                  </p:stCondLst>
                                  <p:childTnLst>
                                    <p:animMotion origin="layout" path="M -0.00399 0.00124 L -0.00017 -0.29919 L -0.87187 -0.29919 L -0.87309 -0.29919 " pathEditMode="relative" rAng="0" ptsTypes="AAAA">
                                      <p:cBhvr>
                                        <p:cTn id="197" dur="3000" fill="hold"/>
                                        <p:tgtEl>
                                          <p:spTgt spid="25"/>
                                        </p:tgtEl>
                                        <p:attrNameLst>
                                          <p:attrName>ppt_x</p:attrName>
                                          <p:attrName>ppt_y</p:attrName>
                                        </p:attrNameLst>
                                      </p:cBhvr>
                                      <p:rCtr x="-43264" y="-15022"/>
                                    </p:animMotion>
                                  </p:childTnLst>
                                </p:cTn>
                              </p:par>
                            </p:childTnLst>
                          </p:cTn>
                        </p:par>
                      </p:childTnLst>
                    </p:cTn>
                  </p:par>
                  <p:par>
                    <p:cTn id="198" fill="hold">
                      <p:stCondLst>
                        <p:cond delay="indefinite"/>
                      </p:stCondLst>
                      <p:childTnLst>
                        <p:par>
                          <p:cTn id="199" fill="hold">
                            <p:stCondLst>
                              <p:cond delay="0"/>
                            </p:stCondLst>
                            <p:childTnLst>
                              <p:par>
                                <p:cTn id="200" presetID="0" presetClass="path" presetSubtype="0" accel="50000" decel="50000" fill="hold" grpId="2" nodeType="clickEffect">
                                  <p:stCondLst>
                                    <p:cond delay="0"/>
                                  </p:stCondLst>
                                  <p:childTnLst>
                                    <p:animMotion origin="layout" path="M 0.08333 -0.38124 L 0.05972 -0.29364 " pathEditMode="relative" rAng="0" ptsTypes="AA">
                                      <p:cBhvr>
                                        <p:cTn id="201" dur="1000" fill="hold"/>
                                        <p:tgtEl>
                                          <p:spTgt spid="20"/>
                                        </p:tgtEl>
                                        <p:attrNameLst>
                                          <p:attrName>ppt_x</p:attrName>
                                          <p:attrName>ppt_y</p:attrName>
                                        </p:attrNameLst>
                                      </p:cBhvr>
                                      <p:rCtr x="-1181" y="4380"/>
                                    </p:animMotion>
                                  </p:childTnLst>
                                </p:cTn>
                              </p:par>
                              <p:par>
                                <p:cTn id="202" presetID="53" presetClass="entr" presetSubtype="0" fill="hold" grpId="0" nodeType="withEffect">
                                  <p:stCondLst>
                                    <p:cond delay="0"/>
                                  </p:stCondLst>
                                  <p:childTnLst>
                                    <p:set>
                                      <p:cBhvr>
                                        <p:cTn id="203" dur="1" fill="hold">
                                          <p:stCondLst>
                                            <p:cond delay="0"/>
                                          </p:stCondLst>
                                        </p:cTn>
                                        <p:tgtEl>
                                          <p:spTgt spid="24"/>
                                        </p:tgtEl>
                                        <p:attrNameLst>
                                          <p:attrName>style.visibility</p:attrName>
                                        </p:attrNameLst>
                                      </p:cBhvr>
                                      <p:to>
                                        <p:strVal val="visible"/>
                                      </p:to>
                                    </p:set>
                                    <p:anim calcmode="lin" valueType="num">
                                      <p:cBhvr>
                                        <p:cTn id="204" dur="500" fill="hold"/>
                                        <p:tgtEl>
                                          <p:spTgt spid="24"/>
                                        </p:tgtEl>
                                        <p:attrNameLst>
                                          <p:attrName>ppt_w</p:attrName>
                                        </p:attrNameLst>
                                      </p:cBhvr>
                                      <p:tavLst>
                                        <p:tav tm="0">
                                          <p:val>
                                            <p:fltVal val="0"/>
                                          </p:val>
                                        </p:tav>
                                        <p:tav tm="100000">
                                          <p:val>
                                            <p:strVal val="#ppt_w"/>
                                          </p:val>
                                        </p:tav>
                                      </p:tavLst>
                                    </p:anim>
                                    <p:anim calcmode="lin" valueType="num">
                                      <p:cBhvr>
                                        <p:cTn id="205" dur="500" fill="hold"/>
                                        <p:tgtEl>
                                          <p:spTgt spid="24"/>
                                        </p:tgtEl>
                                        <p:attrNameLst>
                                          <p:attrName>ppt_h</p:attrName>
                                        </p:attrNameLst>
                                      </p:cBhvr>
                                      <p:tavLst>
                                        <p:tav tm="0">
                                          <p:val>
                                            <p:fltVal val="0"/>
                                          </p:val>
                                        </p:tav>
                                        <p:tav tm="100000">
                                          <p:val>
                                            <p:strVal val="#ppt_h"/>
                                          </p:val>
                                        </p:tav>
                                      </p:tavLst>
                                    </p:anim>
                                    <p:animEffect transition="in" filter="fade">
                                      <p:cBhvr>
                                        <p:cTn id="206" dur="500"/>
                                        <p:tgtEl>
                                          <p:spTgt spid="24"/>
                                        </p:tgtEl>
                                      </p:cBhvr>
                                    </p:animEffect>
                                  </p:childTnLst>
                                </p:cTn>
                              </p:par>
                              <p:par>
                                <p:cTn id="207" presetID="10" presetClass="exit" presetSubtype="0" fill="hold" grpId="2" nodeType="withEffect">
                                  <p:stCondLst>
                                    <p:cond delay="0"/>
                                  </p:stCondLst>
                                  <p:childTnLst>
                                    <p:animEffect transition="out" filter="fade">
                                      <p:cBhvr>
                                        <p:cTn id="208" dur="2000"/>
                                        <p:tgtEl>
                                          <p:spTgt spid="25"/>
                                        </p:tgtEl>
                                      </p:cBhvr>
                                    </p:animEffect>
                                    <p:set>
                                      <p:cBhvr>
                                        <p:cTn id="209" dur="1" fill="hold">
                                          <p:stCondLst>
                                            <p:cond delay="1999"/>
                                          </p:stCondLst>
                                        </p:cTn>
                                        <p:tgtEl>
                                          <p:spTgt spid="25"/>
                                        </p:tgtEl>
                                        <p:attrNameLst>
                                          <p:attrName>style.visibility</p:attrName>
                                        </p:attrNameLst>
                                      </p:cBhvr>
                                      <p:to>
                                        <p:strVal val="hidden"/>
                                      </p:to>
                                    </p:set>
                                  </p:childTnLst>
                                </p:cTn>
                              </p:par>
                            </p:childTnLst>
                          </p:cTn>
                        </p:par>
                      </p:childTnLst>
                    </p:cTn>
                  </p:par>
                  <p:par>
                    <p:cTn id="210" fill="hold">
                      <p:stCondLst>
                        <p:cond delay="indefinite"/>
                      </p:stCondLst>
                      <p:childTnLst>
                        <p:par>
                          <p:cTn id="211" fill="hold">
                            <p:stCondLst>
                              <p:cond delay="0"/>
                            </p:stCondLst>
                            <p:childTnLst>
                              <p:par>
                                <p:cTn id="212" presetID="10" presetClass="exit" presetSubtype="0" fill="hold" grpId="3" nodeType="clickEffect">
                                  <p:stCondLst>
                                    <p:cond delay="0"/>
                                  </p:stCondLst>
                                  <p:childTnLst>
                                    <p:animEffect transition="out" filter="fade">
                                      <p:cBhvr>
                                        <p:cTn id="213" dur="2000"/>
                                        <p:tgtEl>
                                          <p:spTgt spid="20"/>
                                        </p:tgtEl>
                                      </p:cBhvr>
                                    </p:animEffect>
                                    <p:set>
                                      <p:cBhvr>
                                        <p:cTn id="214" dur="1" fill="hold">
                                          <p:stCondLst>
                                            <p:cond delay="1999"/>
                                          </p:stCondLst>
                                        </p:cTn>
                                        <p:tgtEl>
                                          <p:spTgt spid="20"/>
                                        </p:tgtEl>
                                        <p:attrNameLst>
                                          <p:attrName>style.visibility</p:attrName>
                                        </p:attrNameLst>
                                      </p:cBhvr>
                                      <p:to>
                                        <p:strVal val="hidden"/>
                                      </p:to>
                                    </p:set>
                                  </p:childTnLst>
                                </p:cTn>
                              </p:par>
                              <p:par>
                                <p:cTn id="215" presetID="53" presetClass="entr" presetSubtype="0" fill="hold" grpId="0" nodeType="withEffect">
                                  <p:stCondLst>
                                    <p:cond delay="0"/>
                                  </p:stCondLst>
                                  <p:childTnLst>
                                    <p:set>
                                      <p:cBhvr>
                                        <p:cTn id="216" dur="1" fill="hold">
                                          <p:stCondLst>
                                            <p:cond delay="0"/>
                                          </p:stCondLst>
                                        </p:cTn>
                                        <p:tgtEl>
                                          <p:spTgt spid="26"/>
                                        </p:tgtEl>
                                        <p:attrNameLst>
                                          <p:attrName>style.visibility</p:attrName>
                                        </p:attrNameLst>
                                      </p:cBhvr>
                                      <p:to>
                                        <p:strVal val="visible"/>
                                      </p:to>
                                    </p:set>
                                    <p:anim calcmode="lin" valueType="num">
                                      <p:cBhvr>
                                        <p:cTn id="217" dur="500" fill="hold"/>
                                        <p:tgtEl>
                                          <p:spTgt spid="26"/>
                                        </p:tgtEl>
                                        <p:attrNameLst>
                                          <p:attrName>ppt_w</p:attrName>
                                        </p:attrNameLst>
                                      </p:cBhvr>
                                      <p:tavLst>
                                        <p:tav tm="0">
                                          <p:val>
                                            <p:fltVal val="0"/>
                                          </p:val>
                                        </p:tav>
                                        <p:tav tm="100000">
                                          <p:val>
                                            <p:strVal val="#ppt_w"/>
                                          </p:val>
                                        </p:tav>
                                      </p:tavLst>
                                    </p:anim>
                                    <p:anim calcmode="lin" valueType="num">
                                      <p:cBhvr>
                                        <p:cTn id="218" dur="500" fill="hold"/>
                                        <p:tgtEl>
                                          <p:spTgt spid="26"/>
                                        </p:tgtEl>
                                        <p:attrNameLst>
                                          <p:attrName>ppt_h</p:attrName>
                                        </p:attrNameLst>
                                      </p:cBhvr>
                                      <p:tavLst>
                                        <p:tav tm="0">
                                          <p:val>
                                            <p:fltVal val="0"/>
                                          </p:val>
                                        </p:tav>
                                        <p:tav tm="100000">
                                          <p:val>
                                            <p:strVal val="#ppt_h"/>
                                          </p:val>
                                        </p:tav>
                                      </p:tavLst>
                                    </p:anim>
                                    <p:animEffect transition="in" filter="fade">
                                      <p:cBhvr>
                                        <p:cTn id="219" dur="500"/>
                                        <p:tgtEl>
                                          <p:spTgt spid="26"/>
                                        </p:tgtEl>
                                      </p:cBhvr>
                                    </p:animEffect>
                                  </p:childTnLst>
                                </p:cTn>
                              </p:par>
                              <p:par>
                                <p:cTn id="220" presetID="53" presetClass="exit" presetSubtype="0" fill="hold" grpId="1" nodeType="withEffect">
                                  <p:stCondLst>
                                    <p:cond delay="0"/>
                                  </p:stCondLst>
                                  <p:childTnLst>
                                    <p:anim calcmode="lin" valueType="num">
                                      <p:cBhvr>
                                        <p:cTn id="221" dur="500"/>
                                        <p:tgtEl>
                                          <p:spTgt spid="23"/>
                                        </p:tgtEl>
                                        <p:attrNameLst>
                                          <p:attrName>ppt_w</p:attrName>
                                        </p:attrNameLst>
                                      </p:cBhvr>
                                      <p:tavLst>
                                        <p:tav tm="0">
                                          <p:val>
                                            <p:strVal val="ppt_w"/>
                                          </p:val>
                                        </p:tav>
                                        <p:tav tm="100000">
                                          <p:val>
                                            <p:fltVal val="0"/>
                                          </p:val>
                                        </p:tav>
                                      </p:tavLst>
                                    </p:anim>
                                    <p:anim calcmode="lin" valueType="num">
                                      <p:cBhvr>
                                        <p:cTn id="222" dur="500"/>
                                        <p:tgtEl>
                                          <p:spTgt spid="23"/>
                                        </p:tgtEl>
                                        <p:attrNameLst>
                                          <p:attrName>ppt_h</p:attrName>
                                        </p:attrNameLst>
                                      </p:cBhvr>
                                      <p:tavLst>
                                        <p:tav tm="0">
                                          <p:val>
                                            <p:strVal val="ppt_h"/>
                                          </p:val>
                                        </p:tav>
                                        <p:tav tm="100000">
                                          <p:val>
                                            <p:fltVal val="0"/>
                                          </p:val>
                                        </p:tav>
                                      </p:tavLst>
                                    </p:anim>
                                    <p:animEffect transition="out" filter="fade">
                                      <p:cBhvr>
                                        <p:cTn id="223" dur="500"/>
                                        <p:tgtEl>
                                          <p:spTgt spid="23"/>
                                        </p:tgtEl>
                                      </p:cBhvr>
                                    </p:animEffect>
                                    <p:set>
                                      <p:cBhvr>
                                        <p:cTn id="224" dur="1" fill="hold">
                                          <p:stCondLst>
                                            <p:cond delay="499"/>
                                          </p:stCondLst>
                                        </p:cTn>
                                        <p:tgtEl>
                                          <p:spTgt spid="23"/>
                                        </p:tgtEl>
                                        <p:attrNameLst>
                                          <p:attrName>style.visibility</p:attrName>
                                        </p:attrNameLst>
                                      </p:cBhvr>
                                      <p:to>
                                        <p:strVal val="hidden"/>
                                      </p:to>
                                    </p:set>
                                  </p:childTnLst>
                                </p:cTn>
                              </p:par>
                            </p:childTnLst>
                          </p:cTn>
                        </p:par>
                      </p:childTnLst>
                    </p:cTn>
                  </p:par>
                  <p:par>
                    <p:cTn id="225" fill="hold">
                      <p:stCondLst>
                        <p:cond delay="indefinite"/>
                      </p:stCondLst>
                      <p:childTnLst>
                        <p:par>
                          <p:cTn id="226" fill="hold">
                            <p:stCondLst>
                              <p:cond delay="0"/>
                            </p:stCondLst>
                            <p:childTnLst>
                              <p:par>
                                <p:cTn id="227" presetID="0" presetClass="path" presetSubtype="0" accel="50000" decel="50000" fill="hold" grpId="1" nodeType="clickEffect">
                                  <p:stCondLst>
                                    <p:cond delay="0"/>
                                  </p:stCondLst>
                                  <p:childTnLst>
                                    <p:animMotion origin="layout" path="M -0.00278 -0.00493 L -0.00278 0.03794 L -0.14983 0.03794 L -0.14931 -0.40746 L 0.0901 -0.40746 " pathEditMode="relative" rAng="0" ptsTypes="AAAAA">
                                      <p:cBhvr>
                                        <p:cTn id="228" dur="5000" fill="hold"/>
                                        <p:tgtEl>
                                          <p:spTgt spid="26"/>
                                        </p:tgtEl>
                                        <p:attrNameLst>
                                          <p:attrName>ppt_x</p:attrName>
                                          <p:attrName>ppt_y</p:attrName>
                                        </p:attrNameLst>
                                      </p:cBhvr>
                                      <p:rCtr x="-2708" y="-17983"/>
                                    </p:animMotion>
                                  </p:childTnLst>
                                </p:cTn>
                              </p:par>
                              <p:par>
                                <p:cTn id="229" presetID="10" presetClass="exit" presetSubtype="0" fill="hold" grpId="1" nodeType="withEffect">
                                  <p:stCondLst>
                                    <p:cond delay="0"/>
                                  </p:stCondLst>
                                  <p:childTnLst>
                                    <p:animEffect transition="out" filter="fade">
                                      <p:cBhvr>
                                        <p:cTn id="230" dur="2000"/>
                                        <p:tgtEl>
                                          <p:spTgt spid="24"/>
                                        </p:tgtEl>
                                      </p:cBhvr>
                                    </p:animEffect>
                                    <p:set>
                                      <p:cBhvr>
                                        <p:cTn id="231" dur="1" fill="hold">
                                          <p:stCondLst>
                                            <p:cond delay="1999"/>
                                          </p:stCondLst>
                                        </p:cTn>
                                        <p:tgtEl>
                                          <p:spTgt spid="24"/>
                                        </p:tgtEl>
                                        <p:attrNameLst>
                                          <p:attrName>style.visibility</p:attrName>
                                        </p:attrNameLst>
                                      </p:cBhvr>
                                      <p:to>
                                        <p:strVal val="hidden"/>
                                      </p:to>
                                    </p:set>
                                  </p:childTnLst>
                                </p:cTn>
                              </p:par>
                            </p:childTnLst>
                          </p:cTn>
                        </p:par>
                        <p:par>
                          <p:cTn id="232" fill="hold">
                            <p:stCondLst>
                              <p:cond delay="5000"/>
                            </p:stCondLst>
                            <p:childTnLst>
                              <p:par>
                                <p:cTn id="233" presetID="53" presetClass="entr" presetSubtype="0" fill="hold" grpId="0" nodeType="afterEffect">
                                  <p:stCondLst>
                                    <p:cond delay="0"/>
                                  </p:stCondLst>
                                  <p:childTnLst>
                                    <p:set>
                                      <p:cBhvr>
                                        <p:cTn id="234" dur="1" fill="hold">
                                          <p:stCondLst>
                                            <p:cond delay="0"/>
                                          </p:stCondLst>
                                        </p:cTn>
                                        <p:tgtEl>
                                          <p:spTgt spid="33"/>
                                        </p:tgtEl>
                                        <p:attrNameLst>
                                          <p:attrName>style.visibility</p:attrName>
                                        </p:attrNameLst>
                                      </p:cBhvr>
                                      <p:to>
                                        <p:strVal val="visible"/>
                                      </p:to>
                                    </p:set>
                                    <p:anim calcmode="lin" valueType="num">
                                      <p:cBhvr>
                                        <p:cTn id="235" dur="500" fill="hold"/>
                                        <p:tgtEl>
                                          <p:spTgt spid="33"/>
                                        </p:tgtEl>
                                        <p:attrNameLst>
                                          <p:attrName>ppt_w</p:attrName>
                                        </p:attrNameLst>
                                      </p:cBhvr>
                                      <p:tavLst>
                                        <p:tav tm="0">
                                          <p:val>
                                            <p:fltVal val="0"/>
                                          </p:val>
                                        </p:tav>
                                        <p:tav tm="100000">
                                          <p:val>
                                            <p:strVal val="#ppt_w"/>
                                          </p:val>
                                        </p:tav>
                                      </p:tavLst>
                                    </p:anim>
                                    <p:anim calcmode="lin" valueType="num">
                                      <p:cBhvr>
                                        <p:cTn id="236" dur="500" fill="hold"/>
                                        <p:tgtEl>
                                          <p:spTgt spid="33"/>
                                        </p:tgtEl>
                                        <p:attrNameLst>
                                          <p:attrName>ppt_h</p:attrName>
                                        </p:attrNameLst>
                                      </p:cBhvr>
                                      <p:tavLst>
                                        <p:tav tm="0">
                                          <p:val>
                                            <p:fltVal val="0"/>
                                          </p:val>
                                        </p:tav>
                                        <p:tav tm="100000">
                                          <p:val>
                                            <p:strVal val="#ppt_h"/>
                                          </p:val>
                                        </p:tav>
                                      </p:tavLst>
                                    </p:anim>
                                    <p:animEffect transition="in" filter="fade">
                                      <p:cBhvr>
                                        <p:cTn id="23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P spid="11" grpId="2"/>
      <p:bldP spid="12" grpId="0"/>
      <p:bldP spid="12" grpId="1"/>
      <p:bldP spid="12" grpId="2"/>
      <p:bldP spid="13" grpId="0"/>
      <p:bldP spid="13" grpId="1"/>
      <p:bldP spid="13" grpId="2"/>
      <p:bldP spid="13" grpId="3"/>
      <p:bldP spid="14" grpId="0"/>
      <p:bldP spid="14" grpId="1"/>
      <p:bldP spid="14" grpId="2"/>
      <p:bldP spid="15" grpId="0"/>
      <p:bldP spid="15" grpId="1"/>
      <p:bldP spid="15" grpId="2"/>
      <p:bldP spid="16" grpId="0"/>
      <p:bldP spid="16" grpId="1"/>
      <p:bldP spid="16" grpId="2"/>
      <p:bldP spid="16" grpId="3"/>
      <p:bldP spid="17" grpId="0"/>
      <p:bldP spid="17" grpId="1"/>
      <p:bldP spid="17" grpId="2"/>
      <p:bldP spid="18" grpId="0"/>
      <p:bldP spid="18" grpId="1"/>
      <p:bldP spid="18" grpId="2"/>
      <p:bldP spid="19" grpId="0"/>
      <p:bldP spid="19" grpId="1"/>
      <p:bldP spid="19" grpId="2"/>
      <p:bldP spid="20" grpId="0"/>
      <p:bldP spid="20" grpId="1"/>
      <p:bldP spid="20" grpId="2"/>
      <p:bldP spid="20" grpId="3"/>
      <p:bldP spid="21" grpId="0"/>
      <p:bldP spid="21" grpId="1"/>
      <p:bldP spid="22" grpId="0"/>
      <p:bldP spid="23" grpId="0"/>
      <p:bldP spid="23" grpId="1"/>
      <p:bldP spid="23" grpId="2"/>
      <p:bldP spid="24" grpId="0"/>
      <p:bldP spid="24" grpId="1"/>
      <p:bldP spid="25" grpId="0"/>
      <p:bldP spid="25" grpId="1"/>
      <p:bldP spid="25" grpId="2"/>
      <p:bldP spid="26" grpId="0"/>
      <p:bldP spid="26" grpId="1"/>
      <p:bldP spid="33"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Deuxième partie / 1. Le microprocesseur</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p:txBody>
          <a:bodyPr>
            <a:normAutofit fontScale="77500" lnSpcReduction="20000"/>
          </a:bodyPr>
          <a:lstStyle/>
          <a:p>
            <a:r>
              <a:rPr lang="fr-FR" dirty="0" smtClean="0"/>
              <a:t>La mémoire cache (également appelée </a:t>
            </a:r>
            <a:r>
              <a:rPr lang="fr-FR" i="1" dirty="0" smtClean="0"/>
              <a:t>antémémoire </a:t>
            </a:r>
            <a:r>
              <a:rPr lang="fr-FR" dirty="0" smtClean="0"/>
              <a:t>ou </a:t>
            </a:r>
            <a:r>
              <a:rPr lang="fr-FR" sz="2800" i="1" dirty="0"/>
              <a:t>mém</a:t>
            </a:r>
            <a:r>
              <a:rPr lang="fr-FR" i="1" dirty="0" smtClean="0"/>
              <a:t>oire tampon</a:t>
            </a:r>
            <a:r>
              <a:rPr lang="fr-FR" dirty="0" smtClean="0"/>
              <a:t>) est une mémoire rapide permettant de réduire les délais d'attente des informations stockées en mémoire vive. </a:t>
            </a:r>
          </a:p>
          <a:p>
            <a:r>
              <a:rPr lang="fr-FR" dirty="0" smtClean="0"/>
              <a:t>En effet, la mémoire centrale de l'ordinateur possède une vitesse bien moins importante que le microprocesseur. Il existe néanmoins des mémoires beaucoup plus rapides, mais dont le coût est très élevé.</a:t>
            </a:r>
          </a:p>
          <a:p>
            <a:r>
              <a:rPr lang="fr-FR" dirty="0" smtClean="0"/>
              <a:t>La solution consiste donc à inclure ce type de mémoire rapide à proximité du microprocesseur et d'y stocker temporairement les principales données devant être traitées par le microprocesseur. </a:t>
            </a:r>
          </a:p>
          <a:p>
            <a:r>
              <a:rPr lang="fr-FR" dirty="0" smtClean="0"/>
              <a:t>Une mémoire cache se distingue par son niveau : L1 pour premier niveau, L2 pour seconde, ….</a:t>
            </a:r>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dirty="0" smtClean="0"/>
              <a:t>7. </a:t>
            </a:r>
            <a:r>
              <a:rPr lang="fr-FR" sz="2000" dirty="0"/>
              <a:t>Mémoire cache</a:t>
            </a:r>
          </a:p>
        </p:txBody>
      </p:sp>
    </p:spTree>
    <p:extLst>
      <p:ext uri="{BB962C8B-B14F-4D97-AF65-F5344CB8AC3E}">
        <p14:creationId xmlns:p14="http://schemas.microsoft.com/office/powerpoint/2010/main" val="311111818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Deuxième partie / 1. Le microprocesseur</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p:txBody>
          <a:bodyPr>
            <a:normAutofit/>
          </a:bodyPr>
          <a:lstStyle/>
          <a:p>
            <a:r>
              <a:rPr lang="fr-FR" dirty="0" smtClean="0"/>
              <a:t>C’est une mémoire de </a:t>
            </a:r>
            <a:r>
              <a:rPr lang="fr-FR" dirty="0"/>
              <a:t>premier niveau </a:t>
            </a:r>
            <a:r>
              <a:rPr lang="fr-FR" dirty="0" smtClean="0"/>
              <a:t>et elle est </a:t>
            </a:r>
            <a:r>
              <a:rPr lang="fr-FR" dirty="0"/>
              <a:t>directement intégrée dans le micro</a:t>
            </a:r>
            <a:r>
              <a:rPr lang="fr-FR" dirty="0" smtClean="0"/>
              <a:t>processeur.</a:t>
            </a:r>
          </a:p>
          <a:p>
            <a:r>
              <a:rPr lang="fr-FR" dirty="0" smtClean="0"/>
              <a:t>Le cache de </a:t>
            </a:r>
            <a:r>
              <a:rPr lang="fr-FR" dirty="0"/>
              <a:t>premier niveau </a:t>
            </a:r>
            <a:r>
              <a:rPr lang="fr-FR" dirty="0" smtClean="0"/>
              <a:t>est très </a:t>
            </a:r>
            <a:r>
              <a:rPr lang="fr-FR" dirty="0"/>
              <a:t>rapides </a:t>
            </a:r>
            <a:r>
              <a:rPr lang="fr-FR" dirty="0" smtClean="0"/>
              <a:t>en accès et son délai </a:t>
            </a:r>
            <a:r>
              <a:rPr lang="fr-FR" dirty="0"/>
              <a:t>d'accès tend à s'approcher de celui des registres internes aux micro</a:t>
            </a:r>
            <a:r>
              <a:rPr lang="fr-FR" dirty="0" smtClean="0"/>
              <a:t>processeurs.</a:t>
            </a:r>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b="0" dirty="0" smtClean="0"/>
              <a:t>7. </a:t>
            </a:r>
            <a:r>
              <a:rPr lang="fr-FR" sz="2000" b="0" dirty="0"/>
              <a:t>Mémoire </a:t>
            </a:r>
            <a:r>
              <a:rPr lang="fr-FR" sz="2000" b="0" dirty="0" smtClean="0"/>
              <a:t>cache &gt; </a:t>
            </a:r>
            <a:r>
              <a:rPr lang="fr-FR" sz="2000" dirty="0" smtClean="0"/>
              <a:t>1. Cache L1</a:t>
            </a:r>
            <a:endParaRPr lang="fr-FR" sz="2000" dirty="0"/>
          </a:p>
        </p:txBody>
      </p:sp>
    </p:spTree>
    <p:extLst>
      <p:ext uri="{BB962C8B-B14F-4D97-AF65-F5344CB8AC3E}">
        <p14:creationId xmlns:p14="http://schemas.microsoft.com/office/powerpoint/2010/main" val="425966406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Deuxième partie / 1. Le microprocesseur</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p:txBody>
          <a:bodyPr>
            <a:normAutofit/>
          </a:bodyPr>
          <a:lstStyle/>
          <a:p>
            <a:r>
              <a:rPr lang="fr-FR" dirty="0"/>
              <a:t>La mémoire cache de second niveau </a:t>
            </a:r>
            <a:r>
              <a:rPr lang="fr-FR" dirty="0" smtClean="0"/>
              <a:t>est </a:t>
            </a:r>
            <a:r>
              <a:rPr lang="fr-FR" dirty="0"/>
              <a:t>située au niveau du boîtier contenant le micro</a:t>
            </a:r>
            <a:r>
              <a:rPr lang="fr-FR" dirty="0" smtClean="0"/>
              <a:t>processeur </a:t>
            </a:r>
            <a:r>
              <a:rPr lang="fr-FR" dirty="0"/>
              <a:t>(dans la puce</a:t>
            </a:r>
            <a:r>
              <a:rPr lang="fr-FR" dirty="0" smtClean="0"/>
              <a:t>).</a:t>
            </a:r>
          </a:p>
          <a:p>
            <a:r>
              <a:rPr lang="fr-FR" dirty="0" smtClean="0"/>
              <a:t>Le </a:t>
            </a:r>
            <a:r>
              <a:rPr lang="fr-FR" dirty="0"/>
              <a:t>cache de second niveau vient s'intercaler entre le micro</a:t>
            </a:r>
            <a:r>
              <a:rPr lang="fr-FR" dirty="0" smtClean="0"/>
              <a:t>processeur </a:t>
            </a:r>
            <a:r>
              <a:rPr lang="fr-FR" dirty="0"/>
              <a:t>avec son cache interne </a:t>
            </a:r>
            <a:r>
              <a:rPr lang="fr-FR" dirty="0" smtClean="0"/>
              <a:t>L1 et </a:t>
            </a:r>
            <a:r>
              <a:rPr lang="fr-FR" dirty="0"/>
              <a:t>la mémoire vive. Il est plus rapide d'accès que cette dernière mais moins rapide </a:t>
            </a:r>
            <a:r>
              <a:rPr lang="fr-FR" dirty="0" smtClean="0"/>
              <a:t>que la première.</a:t>
            </a:r>
            <a:endParaRPr lang="fr-FR" dirty="0"/>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b="0" dirty="0" smtClean="0"/>
              <a:t>7. </a:t>
            </a:r>
            <a:r>
              <a:rPr lang="fr-FR" sz="2000" b="0" dirty="0"/>
              <a:t>Mémoire </a:t>
            </a:r>
            <a:r>
              <a:rPr lang="fr-FR" sz="2000" b="0" dirty="0" smtClean="0"/>
              <a:t>cache &gt; </a:t>
            </a:r>
            <a:r>
              <a:rPr lang="fr-FR" sz="2000" dirty="0" smtClean="0"/>
              <a:t>2. Cache L2</a:t>
            </a:r>
            <a:endParaRPr lang="fr-FR" sz="2000" dirty="0"/>
          </a:p>
        </p:txBody>
      </p:sp>
    </p:spTree>
    <p:extLst>
      <p:ext uri="{BB962C8B-B14F-4D97-AF65-F5344CB8AC3E}">
        <p14:creationId xmlns:p14="http://schemas.microsoft.com/office/powerpoint/2010/main" val="366845356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Deuxième partie / 1. Le microprocesseur</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p:txBody>
          <a:bodyPr>
            <a:normAutofit/>
          </a:bodyPr>
          <a:lstStyle/>
          <a:p>
            <a:r>
              <a:rPr lang="fr-FR" dirty="0"/>
              <a:t>le rôle d'un </a:t>
            </a:r>
            <a:r>
              <a:rPr lang="fr-FR" dirty="0" smtClean="0"/>
              <a:t>microprocesseur </a:t>
            </a:r>
            <a:r>
              <a:rPr lang="fr-FR" dirty="0"/>
              <a:t>est d’exécuter des </a:t>
            </a:r>
            <a:r>
              <a:rPr lang="fr-FR" dirty="0" smtClean="0"/>
              <a:t>programmes</a:t>
            </a:r>
            <a:r>
              <a:rPr lang="fr-FR" dirty="0"/>
              <a:t>. </a:t>
            </a:r>
            <a:endParaRPr lang="fr-FR" dirty="0" smtClean="0"/>
          </a:p>
          <a:p>
            <a:r>
              <a:rPr lang="fr-FR" dirty="0" smtClean="0"/>
              <a:t>Un </a:t>
            </a:r>
            <a:r>
              <a:rPr lang="fr-FR" dirty="0"/>
              <a:t>programme informatique est une suite d'</a:t>
            </a:r>
            <a:r>
              <a:rPr lang="fr-FR" b="1" dirty="0"/>
              <a:t>instructions</a:t>
            </a:r>
            <a:r>
              <a:rPr lang="fr-FR" dirty="0"/>
              <a:t> à exécuter dans l'ordre. </a:t>
            </a:r>
            <a:endParaRPr lang="fr-FR" dirty="0" smtClean="0"/>
          </a:p>
          <a:p>
            <a:r>
              <a:rPr lang="fr-FR" dirty="0" smtClean="0"/>
              <a:t>Celles-ci </a:t>
            </a:r>
            <a:r>
              <a:rPr lang="fr-FR" dirty="0"/>
              <a:t>sont placées dans la mémoire </a:t>
            </a:r>
            <a:r>
              <a:rPr lang="fr-FR" dirty="0" smtClean="0"/>
              <a:t>les </a:t>
            </a:r>
            <a:r>
              <a:rPr lang="fr-FR" dirty="0"/>
              <a:t>unes à la suite des autres dans l'ordre dans lequel elles doivent être </a:t>
            </a:r>
            <a:r>
              <a:rPr lang="fr-FR" dirty="0" smtClean="0"/>
              <a:t>exécutées.</a:t>
            </a:r>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dirty="0" smtClean="0"/>
              <a:t>8. Les instructions</a:t>
            </a:r>
            <a:endParaRPr lang="fr-FR" sz="2000" dirty="0"/>
          </a:p>
        </p:txBody>
      </p:sp>
    </p:spTree>
    <p:extLst>
      <p:ext uri="{BB962C8B-B14F-4D97-AF65-F5344CB8AC3E}">
        <p14:creationId xmlns:p14="http://schemas.microsoft.com/office/powerpoint/2010/main" val="21241491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Composants d’un PC</a:t>
            </a:r>
            <a:endParaRPr lang="fr-FR" dirty="0"/>
          </a:p>
        </p:txBody>
      </p:sp>
      <p:sp>
        <p:nvSpPr>
          <p:cNvPr id="5" name="Content Placeholder 4"/>
          <p:cNvSpPr>
            <a:spLocks noGrp="1"/>
          </p:cNvSpPr>
          <p:nvPr>
            <p:ph sz="quarter" idx="1"/>
          </p:nvPr>
        </p:nvSpPr>
        <p:spPr/>
        <p:txBody>
          <a:bodyPr>
            <a:normAutofit/>
          </a:bodyPr>
          <a:lstStyle/>
          <a:p>
            <a:r>
              <a:rPr lang="fr-FR" dirty="0" smtClean="0"/>
              <a:t>On </a:t>
            </a:r>
            <a:r>
              <a:rPr lang="fr-FR" dirty="0"/>
              <a:t>retrouve toujours sur une carte mère </a:t>
            </a:r>
            <a:r>
              <a:rPr lang="fr-FR" dirty="0" smtClean="0"/>
              <a:t>:</a:t>
            </a:r>
          </a:p>
          <a:p>
            <a:pPr marL="880110" lvl="1" indent="-514350">
              <a:buFont typeface="+mj-lt"/>
              <a:buAutoNum type="arabicPeriod"/>
            </a:pPr>
            <a:r>
              <a:rPr lang="fr-FR" b="1" dirty="0" smtClean="0"/>
              <a:t>Le chipset</a:t>
            </a:r>
          </a:p>
          <a:p>
            <a:pPr marL="880110" lvl="1" indent="-514350">
              <a:buFont typeface="+mj-lt"/>
              <a:buAutoNum type="arabicPeriod"/>
            </a:pPr>
            <a:r>
              <a:rPr lang="fr-FR" b="1" dirty="0"/>
              <a:t>Le </a:t>
            </a:r>
            <a:r>
              <a:rPr lang="fr-FR" b="1" dirty="0" smtClean="0"/>
              <a:t>BIOS</a:t>
            </a:r>
          </a:p>
          <a:p>
            <a:pPr marL="880110" lvl="1" indent="-514350">
              <a:buFont typeface="+mj-lt"/>
              <a:buAutoNum type="arabicPeriod"/>
            </a:pPr>
            <a:r>
              <a:rPr lang="fr-FR" b="1" dirty="0" smtClean="0"/>
              <a:t>L’horloge</a:t>
            </a:r>
          </a:p>
          <a:p>
            <a:pPr marL="880110" lvl="1" indent="-514350">
              <a:buFont typeface="+mj-lt"/>
              <a:buAutoNum type="arabicPeriod"/>
            </a:pPr>
            <a:r>
              <a:rPr lang="fr-FR" b="1" dirty="0" smtClean="0"/>
              <a:t>Les ports de connexion</a:t>
            </a:r>
          </a:p>
          <a:p>
            <a:pPr marL="880110" lvl="1" indent="-514350">
              <a:buFont typeface="+mj-lt"/>
              <a:buAutoNum type="arabicPeriod"/>
            </a:pPr>
            <a:r>
              <a:rPr lang="fr-FR" b="1" dirty="0" smtClean="0"/>
              <a:t>Le socket</a:t>
            </a:r>
          </a:p>
        </p:txBody>
      </p:sp>
      <p:sp>
        <p:nvSpPr>
          <p:cNvPr id="7"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b="0" dirty="0" smtClean="0"/>
              <a:t>1. L’unité centrale &gt;</a:t>
            </a:r>
            <a:r>
              <a:rPr lang="fr-FR" sz="2400" b="0" dirty="0" smtClean="0"/>
              <a:t> </a:t>
            </a:r>
            <a:r>
              <a:rPr lang="fr-FR" sz="2400" dirty="0"/>
              <a:t>1. La carte mère</a:t>
            </a:r>
          </a:p>
        </p:txBody>
      </p:sp>
      <p:sp>
        <p:nvSpPr>
          <p:cNvPr id="4" name="ZoneTexte 3"/>
          <p:cNvSpPr txBox="1"/>
          <p:nvPr/>
        </p:nvSpPr>
        <p:spPr>
          <a:xfrm>
            <a:off x="4355976" y="1347614"/>
            <a:ext cx="4776327" cy="369332"/>
          </a:xfrm>
          <a:prstGeom prst="rect">
            <a:avLst/>
          </a:prstGeom>
          <a:noFill/>
        </p:spPr>
        <p:txBody>
          <a:bodyPr wrap="square" rtlCol="0">
            <a:spAutoFit/>
          </a:bodyPr>
          <a:lstStyle/>
          <a:p>
            <a:pPr algn="ctr"/>
            <a:r>
              <a:rPr lang="fr-FR" dirty="0" smtClean="0"/>
              <a:t>ASUS A7N8X</a:t>
            </a:r>
            <a:endParaRPr lang="fr-FR" dirty="0"/>
          </a:p>
        </p:txBody>
      </p:sp>
      <p:grpSp>
        <p:nvGrpSpPr>
          <p:cNvPr id="8" name="Groupe 7"/>
          <p:cNvGrpSpPr/>
          <p:nvPr/>
        </p:nvGrpSpPr>
        <p:grpSpPr>
          <a:xfrm>
            <a:off x="4590420" y="1716946"/>
            <a:ext cx="4518083" cy="3138512"/>
            <a:chOff x="3108041" y="858986"/>
            <a:chExt cx="6000463" cy="3996472"/>
          </a:xfrm>
        </p:grpSpPr>
        <p:grpSp>
          <p:nvGrpSpPr>
            <p:cNvPr id="9" name="Groupe 8"/>
            <p:cNvGrpSpPr/>
            <p:nvPr/>
          </p:nvGrpSpPr>
          <p:grpSpPr>
            <a:xfrm>
              <a:off x="3108041" y="858986"/>
              <a:ext cx="6000463" cy="3996472"/>
              <a:chOff x="3131840" y="858986"/>
              <a:chExt cx="6000463" cy="3996472"/>
            </a:xfrm>
          </p:grpSpPr>
          <p:pic>
            <p:nvPicPr>
              <p:cNvPr id="11"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840" y="858986"/>
                <a:ext cx="6000463" cy="3996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ZoneTexte 11"/>
              <p:cNvSpPr txBox="1"/>
              <p:nvPr/>
            </p:nvSpPr>
            <p:spPr>
              <a:xfrm>
                <a:off x="4031368" y="3057370"/>
                <a:ext cx="540060" cy="369332"/>
              </a:xfrm>
              <a:prstGeom prst="rect">
                <a:avLst/>
              </a:prstGeom>
              <a:noFill/>
              <a:ln w="28575">
                <a:solidFill>
                  <a:srgbClr val="7030A0"/>
                </a:solidFill>
                <a:prstDash val="sysDash"/>
              </a:ln>
            </p:spPr>
            <p:style>
              <a:lnRef idx="2">
                <a:schemeClr val="accent2"/>
              </a:lnRef>
              <a:fillRef idx="1">
                <a:schemeClr val="lt1"/>
              </a:fillRef>
              <a:effectRef idx="0">
                <a:schemeClr val="accent2"/>
              </a:effectRef>
              <a:fontRef idx="minor">
                <a:schemeClr val="dk1"/>
              </a:fontRef>
            </p:style>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endParaRPr lang="fr-FR"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grpSp>
        <p:sp>
          <p:nvSpPr>
            <p:cNvPr id="10" name="ZoneTexte 9"/>
            <p:cNvSpPr txBox="1"/>
            <p:nvPr/>
          </p:nvSpPr>
          <p:spPr>
            <a:xfrm>
              <a:off x="3468081" y="3081258"/>
              <a:ext cx="540060" cy="369332"/>
            </a:xfrm>
            <a:prstGeom prst="rect">
              <a:avLst/>
            </a:prstGeom>
            <a:noFill/>
            <a:ln w="28575">
              <a:prstDash val="sysDash"/>
            </a:ln>
          </p:spPr>
          <p:style>
            <a:lnRef idx="2">
              <a:schemeClr val="accent2"/>
            </a:lnRef>
            <a:fillRef idx="1">
              <a:schemeClr val="lt1"/>
            </a:fillRef>
            <a:effectRef idx="0">
              <a:schemeClr val="accent2"/>
            </a:effectRef>
            <a:fontRef idx="minor">
              <a:schemeClr val="dk1"/>
            </a:fontRef>
          </p:style>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endParaRPr lang="fr-FR"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grpSp>
      <p:sp>
        <p:nvSpPr>
          <p:cNvPr id="13" name="Espace réservé du pied de page 2"/>
          <p:cNvSpPr>
            <a:spLocks noGrp="1"/>
          </p:cNvSpPr>
          <p:nvPr>
            <p:ph type="ftr" sz="quarter" idx="11"/>
          </p:nvPr>
        </p:nvSpPr>
        <p:spPr>
          <a:xfrm>
            <a:off x="683568" y="4876006"/>
            <a:ext cx="8460432" cy="273844"/>
          </a:xfrm>
        </p:spPr>
        <p:txBody>
          <a:bodyPr/>
          <a:lstStyle/>
          <a:p>
            <a:r>
              <a:rPr lang="fr-FR" noProof="0" dirty="0" smtClean="0"/>
              <a:t>- Structure et Fonctionnement des ordinateurs -</a:t>
            </a:r>
            <a:endParaRPr lang="fr-FR" noProof="0" dirty="0"/>
          </a:p>
        </p:txBody>
      </p:sp>
    </p:spTree>
    <p:extLst>
      <p:ext uri="{BB962C8B-B14F-4D97-AF65-F5344CB8AC3E}">
        <p14:creationId xmlns:p14="http://schemas.microsoft.com/office/powerpoint/2010/main" val="2327158784"/>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Deuxième partie / 1. Le microprocesseur</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p:txBody>
          <a:bodyPr>
            <a:normAutofit fontScale="85000" lnSpcReduction="20000"/>
          </a:bodyPr>
          <a:lstStyle/>
          <a:p>
            <a:r>
              <a:rPr lang="fr-FR" dirty="0" smtClean="0"/>
              <a:t>Les </a:t>
            </a:r>
            <a:r>
              <a:rPr lang="fr-FR" dirty="0"/>
              <a:t>instructions sont stockées dans la mémoire principale, en vue d'être traitée par le </a:t>
            </a:r>
            <a:r>
              <a:rPr lang="fr-FR" dirty="0" smtClean="0"/>
              <a:t>microprocesseur</a:t>
            </a:r>
            <a:r>
              <a:rPr lang="fr-FR" dirty="0"/>
              <a:t>. </a:t>
            </a:r>
            <a:endParaRPr lang="fr-FR" dirty="0" smtClean="0"/>
          </a:p>
          <a:p>
            <a:r>
              <a:rPr lang="fr-FR" dirty="0" smtClean="0"/>
              <a:t>Une </a:t>
            </a:r>
            <a:r>
              <a:rPr lang="fr-FR" dirty="0"/>
              <a:t>instruction est composée de deux champs :</a:t>
            </a:r>
          </a:p>
          <a:p>
            <a:pPr lvl="1"/>
            <a:r>
              <a:rPr lang="fr-FR" dirty="0" smtClean="0"/>
              <a:t>le </a:t>
            </a:r>
            <a:r>
              <a:rPr lang="fr-FR" dirty="0"/>
              <a:t>code opération, représentant l'action que le </a:t>
            </a:r>
            <a:r>
              <a:rPr lang="fr-FR" dirty="0" smtClean="0"/>
              <a:t>microprocesseur </a:t>
            </a:r>
            <a:r>
              <a:rPr lang="fr-FR" dirty="0"/>
              <a:t>doit accomplir ;</a:t>
            </a:r>
          </a:p>
          <a:p>
            <a:pPr lvl="1"/>
            <a:r>
              <a:rPr lang="fr-FR" dirty="0"/>
              <a:t>le code opérande, définissant les paramètres de l'action. Le code opérande dépend de l'opération. Il peut s'agir d'une donnée ou bien d'une adresse </a:t>
            </a:r>
            <a:r>
              <a:rPr lang="fr-FR" dirty="0" smtClean="0"/>
              <a:t>mémoire de la donnée.</a:t>
            </a:r>
            <a:endParaRPr lang="fr-FR" dirty="0"/>
          </a:p>
          <a:p>
            <a:r>
              <a:rPr lang="fr-FR" dirty="0" smtClean="0"/>
              <a:t>Il </a:t>
            </a:r>
            <a:r>
              <a:rPr lang="fr-FR" dirty="0"/>
              <a:t>existe plusieurs types d'instructions dont voici les </a:t>
            </a:r>
            <a:r>
              <a:rPr lang="fr-FR" dirty="0" smtClean="0"/>
              <a:t>principaux :</a:t>
            </a:r>
          </a:p>
          <a:p>
            <a:pPr marL="0" indent="0" algn="l">
              <a:buNone/>
            </a:pPr>
            <a:r>
              <a:rPr lang="fr-FR" dirty="0" smtClean="0"/>
              <a:t/>
            </a:r>
            <a:br>
              <a:rPr lang="fr-FR" dirty="0" smtClean="0"/>
            </a:br>
            <a:endParaRPr lang="fr-FR" dirty="0"/>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dirty="0" smtClean="0"/>
              <a:t>8. Les instructions</a:t>
            </a:r>
            <a:endParaRPr lang="fr-FR" sz="2000" dirty="0"/>
          </a:p>
        </p:txBody>
      </p:sp>
    </p:spTree>
    <p:extLst>
      <p:ext uri="{BB962C8B-B14F-4D97-AF65-F5344CB8AC3E}">
        <p14:creationId xmlns:p14="http://schemas.microsoft.com/office/powerpoint/2010/main" val="43639607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Deuxième partie / 1. Le microprocesseur</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graphicFrame>
        <p:nvGraphicFramePr>
          <p:cNvPr id="6" name="Espace réservé du contenu 5"/>
          <p:cNvGraphicFramePr>
            <a:graphicFrameLocks noGrp="1"/>
          </p:cNvGraphicFramePr>
          <p:nvPr>
            <p:ph sz="quarter" idx="1"/>
            <p:extLst>
              <p:ext uri="{D42A27DB-BD31-4B8C-83A1-F6EECF244321}">
                <p14:modId xmlns:p14="http://schemas.microsoft.com/office/powerpoint/2010/main" val="1703416509"/>
              </p:ext>
            </p:extLst>
          </p:nvPr>
        </p:nvGraphicFramePr>
        <p:xfrm>
          <a:off x="-20727" y="855350"/>
          <a:ext cx="9164729" cy="4000108"/>
        </p:xfrm>
        <a:graphic>
          <a:graphicData uri="http://schemas.openxmlformats.org/drawingml/2006/table">
            <a:tbl>
              <a:tblPr/>
              <a:tblGrid>
                <a:gridCol w="2750358"/>
                <a:gridCol w="6414371"/>
              </a:tblGrid>
              <a:tr h="555889">
                <a:tc>
                  <a:txBody>
                    <a:bodyPr/>
                    <a:lstStyle/>
                    <a:p>
                      <a:r>
                        <a:rPr lang="fr-FR" dirty="0">
                          <a:solidFill>
                            <a:srgbClr val="FFFFFF"/>
                          </a:solidFill>
                          <a:effectLst/>
                          <a:latin typeface="Book Antiqua" pitchFamily="18" charset="0"/>
                        </a:rPr>
                        <a:t>Instruction</a:t>
                      </a:r>
                    </a:p>
                  </a:txBody>
                  <a:tcPr marL="47625" marR="47625" marT="47625" marB="47625" anchor="ctr">
                    <a:lnL w="19050" cap="flat" cmpd="sng" algn="ctr">
                      <a:solidFill>
                        <a:srgbClr val="2C485C"/>
                      </a:solidFill>
                      <a:prstDash val="solid"/>
                      <a:round/>
                      <a:headEnd type="none" w="med" len="med"/>
                      <a:tailEnd type="none" w="med" len="med"/>
                    </a:lnL>
                    <a:lnR w="19050" cap="flat" cmpd="sng" algn="ctr">
                      <a:solidFill>
                        <a:srgbClr val="2C485C"/>
                      </a:solidFill>
                      <a:prstDash val="solid"/>
                      <a:round/>
                      <a:headEnd type="none" w="med" len="med"/>
                      <a:tailEnd type="none" w="med" len="med"/>
                    </a:lnR>
                    <a:lnT w="19050" cap="flat" cmpd="sng" algn="ctr">
                      <a:solidFill>
                        <a:srgbClr val="2C485C"/>
                      </a:solidFill>
                      <a:prstDash val="solid"/>
                      <a:round/>
                      <a:headEnd type="none" w="med" len="med"/>
                      <a:tailEnd type="none" w="med" len="med"/>
                    </a:lnT>
                    <a:lnB w="9525" cap="flat" cmpd="sng" algn="ctr">
                      <a:solidFill>
                        <a:srgbClr val="2C485C"/>
                      </a:solidFill>
                      <a:prstDash val="solid"/>
                      <a:round/>
                      <a:headEnd type="none" w="med" len="med"/>
                      <a:tailEnd type="none" w="med" len="med"/>
                    </a:lnB>
                    <a:solidFill>
                      <a:srgbClr val="808080"/>
                    </a:solidFill>
                  </a:tcPr>
                </a:tc>
                <a:tc>
                  <a:txBody>
                    <a:bodyPr/>
                    <a:lstStyle/>
                    <a:p>
                      <a:r>
                        <a:rPr lang="fr-FR" dirty="0">
                          <a:solidFill>
                            <a:srgbClr val="FFFFFF"/>
                          </a:solidFill>
                          <a:effectLst/>
                          <a:latin typeface="Book Antiqua" pitchFamily="18" charset="0"/>
                        </a:rPr>
                        <a:t>Utilité</a:t>
                      </a:r>
                    </a:p>
                  </a:txBody>
                  <a:tcPr marL="47625" marR="47625" marT="47625" marB="47625" anchor="ctr">
                    <a:lnL w="19050" cap="flat" cmpd="sng" algn="ctr">
                      <a:solidFill>
                        <a:srgbClr val="2C485C"/>
                      </a:solidFill>
                      <a:prstDash val="solid"/>
                      <a:round/>
                      <a:headEnd type="none" w="med" len="med"/>
                      <a:tailEnd type="none" w="med" len="med"/>
                    </a:lnL>
                    <a:lnR w="19050" cap="flat" cmpd="sng" algn="ctr">
                      <a:solidFill>
                        <a:srgbClr val="2C485C"/>
                      </a:solidFill>
                      <a:prstDash val="solid"/>
                      <a:round/>
                      <a:headEnd type="none" w="med" len="med"/>
                      <a:tailEnd type="none" w="med" len="med"/>
                    </a:lnR>
                    <a:lnT w="19050" cap="flat" cmpd="sng" algn="ctr">
                      <a:solidFill>
                        <a:srgbClr val="2C485C"/>
                      </a:solidFill>
                      <a:prstDash val="solid"/>
                      <a:round/>
                      <a:headEnd type="none" w="med" len="med"/>
                      <a:tailEnd type="none" w="med" len="med"/>
                    </a:lnT>
                    <a:lnB w="9525" cap="flat" cmpd="sng" algn="ctr">
                      <a:solidFill>
                        <a:srgbClr val="2C485C"/>
                      </a:solidFill>
                      <a:prstDash val="solid"/>
                      <a:round/>
                      <a:headEnd type="none" w="med" len="med"/>
                      <a:tailEnd type="none" w="med" len="med"/>
                    </a:lnB>
                    <a:solidFill>
                      <a:srgbClr val="808080"/>
                    </a:solidFill>
                  </a:tcPr>
                </a:tc>
              </a:tr>
              <a:tr h="3444219">
                <a:tc>
                  <a:txBody>
                    <a:bodyPr/>
                    <a:lstStyle/>
                    <a:p>
                      <a:r>
                        <a:rPr lang="fr-FR" dirty="0">
                          <a:effectLst/>
                          <a:latin typeface="Book Antiqua" pitchFamily="18" charset="0"/>
                        </a:rPr>
                        <a:t>Les instructions arithmétiques</a:t>
                      </a:r>
                    </a:p>
                  </a:txBody>
                  <a:tcPr marL="47625" marR="47625" marT="47625" marB="47625" anchor="ctr">
                    <a:lnL w="9525" cap="flat" cmpd="sng" algn="ctr">
                      <a:solidFill>
                        <a:srgbClr val="2C485C"/>
                      </a:solidFill>
                      <a:prstDash val="solid"/>
                      <a:round/>
                      <a:headEnd type="none" w="med" len="med"/>
                      <a:tailEnd type="none" w="med" len="med"/>
                    </a:lnL>
                    <a:lnR w="9525" cap="flat" cmpd="sng" algn="ctr">
                      <a:solidFill>
                        <a:srgbClr val="2C485C"/>
                      </a:solidFill>
                      <a:prstDash val="solid"/>
                      <a:round/>
                      <a:headEnd type="none" w="med" len="med"/>
                      <a:tailEnd type="none" w="med" len="med"/>
                    </a:lnR>
                    <a:lnT w="9525" cap="flat" cmpd="sng" algn="ctr">
                      <a:solidFill>
                        <a:srgbClr val="2C485C"/>
                      </a:solidFill>
                      <a:prstDash val="solid"/>
                      <a:round/>
                      <a:headEnd type="none" w="med" len="med"/>
                      <a:tailEnd type="none" w="med" len="med"/>
                    </a:lnT>
                    <a:lnB w="9525" cap="flat" cmpd="sng" algn="ctr">
                      <a:solidFill>
                        <a:srgbClr val="2C485C"/>
                      </a:solidFill>
                      <a:prstDash val="solid"/>
                      <a:round/>
                      <a:headEnd type="none" w="med" len="med"/>
                      <a:tailEnd type="none" w="med" len="med"/>
                    </a:lnB>
                    <a:solidFill>
                      <a:srgbClr val="E9F0F5"/>
                    </a:solidFill>
                  </a:tcPr>
                </a:tc>
                <a:tc>
                  <a:txBody>
                    <a:bodyPr/>
                    <a:lstStyle/>
                    <a:p>
                      <a:pPr marL="0" indent="0">
                        <a:buFont typeface="Arial" pitchFamily="34" charset="0"/>
                        <a:buNone/>
                      </a:pPr>
                      <a:r>
                        <a:rPr lang="fr-FR" dirty="0" smtClean="0">
                          <a:effectLst/>
                          <a:latin typeface="Book Antiqua" pitchFamily="18" charset="0"/>
                        </a:rPr>
                        <a:t>Font des calculs </a:t>
                      </a:r>
                      <a:r>
                        <a:rPr lang="fr-FR" dirty="0">
                          <a:effectLst/>
                          <a:latin typeface="Book Antiqua" pitchFamily="18" charset="0"/>
                        </a:rPr>
                        <a:t>sur des </a:t>
                      </a:r>
                      <a:r>
                        <a:rPr lang="fr-FR" dirty="0" smtClean="0">
                          <a:effectLst/>
                          <a:latin typeface="Book Antiqua" pitchFamily="18" charset="0"/>
                        </a:rPr>
                        <a:t>nombres :</a:t>
                      </a:r>
                    </a:p>
                    <a:p>
                      <a:pPr marL="285750" indent="-285750">
                        <a:buFont typeface="Arial" pitchFamily="34" charset="0"/>
                        <a:buChar char="•"/>
                      </a:pPr>
                      <a:r>
                        <a:rPr lang="fr-FR" dirty="0" smtClean="0">
                          <a:effectLst/>
                          <a:latin typeface="Book Antiqua" pitchFamily="18" charset="0"/>
                        </a:rPr>
                        <a:t>L'addition ;</a:t>
                      </a:r>
                    </a:p>
                    <a:p>
                      <a:pPr marL="285750" indent="-285750">
                        <a:buFont typeface="Arial" pitchFamily="34" charset="0"/>
                        <a:buChar char="•"/>
                      </a:pPr>
                      <a:r>
                        <a:rPr lang="fr-FR" dirty="0" smtClean="0">
                          <a:effectLst/>
                          <a:latin typeface="Book Antiqua" pitchFamily="18" charset="0"/>
                        </a:rPr>
                        <a:t>la </a:t>
                      </a:r>
                      <a:r>
                        <a:rPr lang="fr-FR" dirty="0">
                          <a:effectLst/>
                          <a:latin typeface="Book Antiqua" pitchFamily="18" charset="0"/>
                        </a:rPr>
                        <a:t>multiplication </a:t>
                      </a:r>
                      <a:r>
                        <a:rPr lang="fr-FR" dirty="0" smtClean="0">
                          <a:effectLst/>
                          <a:latin typeface="Book Antiqua" pitchFamily="18" charset="0"/>
                        </a:rPr>
                        <a:t>;</a:t>
                      </a:r>
                    </a:p>
                    <a:p>
                      <a:pPr marL="285750" indent="-285750">
                        <a:buFont typeface="Arial" pitchFamily="34" charset="0"/>
                        <a:buChar char="•"/>
                      </a:pPr>
                      <a:r>
                        <a:rPr lang="fr-FR" dirty="0" smtClean="0">
                          <a:effectLst/>
                          <a:latin typeface="Book Antiqua" pitchFamily="18" charset="0"/>
                        </a:rPr>
                        <a:t>la </a:t>
                      </a:r>
                      <a:r>
                        <a:rPr lang="fr-FR" dirty="0">
                          <a:effectLst/>
                          <a:latin typeface="Book Antiqua" pitchFamily="18" charset="0"/>
                        </a:rPr>
                        <a:t>division </a:t>
                      </a:r>
                      <a:r>
                        <a:rPr lang="fr-FR" dirty="0" smtClean="0">
                          <a:effectLst/>
                          <a:latin typeface="Book Antiqua" pitchFamily="18" charset="0"/>
                        </a:rPr>
                        <a:t>;</a:t>
                      </a:r>
                    </a:p>
                    <a:p>
                      <a:pPr marL="285750" indent="-285750">
                        <a:buFont typeface="Arial" pitchFamily="34" charset="0"/>
                        <a:buChar char="•"/>
                      </a:pPr>
                      <a:r>
                        <a:rPr lang="fr-FR" dirty="0" smtClean="0">
                          <a:effectLst/>
                          <a:latin typeface="Book Antiqua" pitchFamily="18" charset="0"/>
                        </a:rPr>
                        <a:t>la </a:t>
                      </a:r>
                      <a:r>
                        <a:rPr lang="fr-FR" dirty="0">
                          <a:effectLst/>
                          <a:latin typeface="Book Antiqua" pitchFamily="18" charset="0"/>
                        </a:rPr>
                        <a:t>soustraction </a:t>
                      </a:r>
                      <a:r>
                        <a:rPr lang="fr-FR" dirty="0" smtClean="0">
                          <a:effectLst/>
                          <a:latin typeface="Book Antiqua" pitchFamily="18" charset="0"/>
                        </a:rPr>
                        <a:t>;</a:t>
                      </a:r>
                    </a:p>
                    <a:p>
                      <a:pPr marL="285750" indent="-285750">
                        <a:buFont typeface="Arial" pitchFamily="34" charset="0"/>
                        <a:buChar char="•"/>
                      </a:pPr>
                      <a:r>
                        <a:rPr lang="fr-FR" dirty="0" smtClean="0">
                          <a:effectLst/>
                          <a:latin typeface="Book Antiqua" pitchFamily="18" charset="0"/>
                        </a:rPr>
                        <a:t>la </a:t>
                      </a:r>
                      <a:r>
                        <a:rPr lang="fr-FR" dirty="0">
                          <a:effectLst/>
                          <a:latin typeface="Book Antiqua" pitchFamily="18" charset="0"/>
                        </a:rPr>
                        <a:t>racine carrée </a:t>
                      </a:r>
                      <a:r>
                        <a:rPr lang="fr-FR" dirty="0" smtClean="0">
                          <a:effectLst/>
                          <a:latin typeface="Book Antiqua" pitchFamily="18" charset="0"/>
                        </a:rPr>
                        <a:t>;</a:t>
                      </a:r>
                    </a:p>
                    <a:p>
                      <a:pPr marL="285750" indent="-285750">
                        <a:buFont typeface="Arial" pitchFamily="34" charset="0"/>
                        <a:buChar char="•"/>
                      </a:pPr>
                      <a:r>
                        <a:rPr lang="fr-FR" dirty="0" smtClean="0">
                          <a:effectLst/>
                          <a:latin typeface="Book Antiqua" pitchFamily="18" charset="0"/>
                        </a:rPr>
                        <a:t>le </a:t>
                      </a:r>
                      <a:r>
                        <a:rPr lang="fr-FR" dirty="0">
                          <a:effectLst/>
                          <a:latin typeface="Book Antiqua" pitchFamily="18" charset="0"/>
                        </a:rPr>
                        <a:t>cosinus </a:t>
                      </a:r>
                      <a:r>
                        <a:rPr lang="fr-FR" dirty="0" smtClean="0">
                          <a:effectLst/>
                          <a:latin typeface="Book Antiqua" pitchFamily="18" charset="0"/>
                        </a:rPr>
                        <a:t>;</a:t>
                      </a:r>
                    </a:p>
                    <a:p>
                      <a:pPr marL="285750" indent="-285750">
                        <a:buFont typeface="Arial" pitchFamily="34" charset="0"/>
                        <a:buChar char="•"/>
                      </a:pPr>
                      <a:r>
                        <a:rPr lang="fr-FR" dirty="0" smtClean="0">
                          <a:effectLst/>
                          <a:latin typeface="Book Antiqua" pitchFamily="18" charset="0"/>
                        </a:rPr>
                        <a:t>….</a:t>
                      </a:r>
                      <a:endParaRPr lang="fr-FR" dirty="0">
                        <a:effectLst/>
                        <a:latin typeface="Book Antiqua" pitchFamily="18" charset="0"/>
                      </a:endParaRPr>
                    </a:p>
                  </a:txBody>
                  <a:tcPr marL="47625" marR="47625" marT="47625" marB="47625" anchor="ctr">
                    <a:lnL w="9525" cap="flat" cmpd="sng" algn="ctr">
                      <a:solidFill>
                        <a:srgbClr val="2C485C"/>
                      </a:solidFill>
                      <a:prstDash val="solid"/>
                      <a:round/>
                      <a:headEnd type="none" w="med" len="med"/>
                      <a:tailEnd type="none" w="med" len="med"/>
                    </a:lnL>
                    <a:lnR w="9525" cap="flat" cmpd="sng" algn="ctr">
                      <a:solidFill>
                        <a:srgbClr val="2C485C"/>
                      </a:solidFill>
                      <a:prstDash val="solid"/>
                      <a:round/>
                      <a:headEnd type="none" w="med" len="med"/>
                      <a:tailEnd type="none" w="med" len="med"/>
                    </a:lnR>
                    <a:lnT w="9525" cap="flat" cmpd="sng" algn="ctr">
                      <a:solidFill>
                        <a:srgbClr val="2C485C"/>
                      </a:solidFill>
                      <a:prstDash val="solid"/>
                      <a:round/>
                      <a:headEnd type="none" w="med" len="med"/>
                      <a:tailEnd type="none" w="med" len="med"/>
                    </a:lnT>
                    <a:lnB w="9525" cap="flat" cmpd="sng" algn="ctr">
                      <a:solidFill>
                        <a:srgbClr val="2C485C"/>
                      </a:solidFill>
                      <a:prstDash val="solid"/>
                      <a:round/>
                      <a:headEnd type="none" w="med" len="med"/>
                      <a:tailEnd type="none" w="med" len="med"/>
                    </a:lnB>
                    <a:solidFill>
                      <a:srgbClr val="E9F0F5"/>
                    </a:solidFill>
                  </a:tcPr>
                </a:tc>
              </a:tr>
            </a:tbl>
          </a:graphicData>
        </a:graphic>
      </p:graphicFrame>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dirty="0" smtClean="0"/>
              <a:t>8. Les instructions</a:t>
            </a:r>
            <a:endParaRPr lang="fr-FR" sz="2000" dirty="0"/>
          </a:p>
        </p:txBody>
      </p:sp>
      <p:sp>
        <p:nvSpPr>
          <p:cNvPr id="7" name="Rectangle 1"/>
          <p:cNvSpPr>
            <a:spLocks noChangeArrowheads="1"/>
          </p:cNvSpPr>
          <p:nvPr/>
        </p:nvSpPr>
        <p:spPr bwMode="auto">
          <a:xfrm>
            <a:off x="0" y="12557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800" b="0" i="0" u="none" strike="noStrike" cap="none" normalizeH="0" baseline="0" dirty="0" smtClean="0">
                <a:ln>
                  <a:noFill/>
                </a:ln>
                <a:solidFill>
                  <a:schemeClr val="tx1"/>
                </a:solidFill>
                <a:effectLst/>
                <a:latin typeface="Arial" charset="0"/>
                <a:cs typeface="Arial" charset="0"/>
              </a:rPr>
              <a:t/>
            </a:r>
            <a:br>
              <a:rPr kumimoji="0" lang="fr-FR" sz="1800" b="0" i="0" u="none" strike="noStrike" cap="none" normalizeH="0" baseline="0" dirty="0" smtClean="0">
                <a:ln>
                  <a:noFill/>
                </a:ln>
                <a:solidFill>
                  <a:schemeClr val="tx1"/>
                </a:solidFill>
                <a:effectLst/>
                <a:latin typeface="Arial" charset="0"/>
                <a:cs typeface="Arial" charset="0"/>
              </a:rPr>
            </a:br>
            <a:endParaRPr kumimoji="0" lang="fr-FR" sz="1800" b="0" i="0" u="none" strike="noStrike" cap="none" normalizeH="0" baseline="0" dirty="0" smtClean="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98057781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Deuxième partie / 1. Le microprocesseur</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dirty="0" smtClean="0"/>
              <a:t>8. Les instructions</a:t>
            </a:r>
            <a:endParaRPr lang="fr-FR" sz="2000" dirty="0"/>
          </a:p>
        </p:txBody>
      </p:sp>
      <p:sp>
        <p:nvSpPr>
          <p:cNvPr id="7" name="Rectangle 1"/>
          <p:cNvSpPr>
            <a:spLocks noChangeArrowheads="1"/>
          </p:cNvSpPr>
          <p:nvPr/>
        </p:nvSpPr>
        <p:spPr bwMode="auto">
          <a:xfrm>
            <a:off x="0" y="12557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800" b="0" i="0" u="none" strike="noStrike" cap="none" normalizeH="0" baseline="0" dirty="0" smtClean="0">
                <a:ln>
                  <a:noFill/>
                </a:ln>
                <a:solidFill>
                  <a:schemeClr val="tx1"/>
                </a:solidFill>
                <a:effectLst/>
                <a:latin typeface="Arial" charset="0"/>
                <a:cs typeface="Arial" charset="0"/>
              </a:rPr>
              <a:t/>
            </a:r>
            <a:br>
              <a:rPr kumimoji="0" lang="fr-FR" sz="1800" b="0" i="0" u="none" strike="noStrike" cap="none" normalizeH="0" baseline="0" dirty="0" smtClean="0">
                <a:ln>
                  <a:noFill/>
                </a:ln>
                <a:solidFill>
                  <a:schemeClr val="tx1"/>
                </a:solidFill>
                <a:effectLst/>
                <a:latin typeface="Arial" charset="0"/>
                <a:cs typeface="Arial" charset="0"/>
              </a:rPr>
            </a:br>
            <a:endParaRPr kumimoji="0" lang="fr-FR" sz="1800" b="0" i="0" u="none" strike="noStrike" cap="none" normalizeH="0" baseline="0" dirty="0" smtClean="0">
              <a:ln>
                <a:noFill/>
              </a:ln>
              <a:solidFill>
                <a:schemeClr val="tx1"/>
              </a:solidFill>
              <a:effectLst/>
              <a:latin typeface="Arial" charset="0"/>
              <a:cs typeface="Arial" charset="0"/>
            </a:endParaRPr>
          </a:p>
        </p:txBody>
      </p:sp>
      <p:graphicFrame>
        <p:nvGraphicFramePr>
          <p:cNvPr id="8" name="Espace réservé du contenu 5"/>
          <p:cNvGraphicFramePr>
            <a:graphicFrameLocks noGrp="1"/>
          </p:cNvGraphicFramePr>
          <p:nvPr>
            <p:ph sz="quarter" idx="1"/>
            <p:extLst>
              <p:ext uri="{D42A27DB-BD31-4B8C-83A1-F6EECF244321}">
                <p14:modId xmlns:p14="http://schemas.microsoft.com/office/powerpoint/2010/main" val="209518635"/>
              </p:ext>
            </p:extLst>
          </p:nvPr>
        </p:nvGraphicFramePr>
        <p:xfrm>
          <a:off x="-1" y="853922"/>
          <a:ext cx="9144003" cy="4022084"/>
        </p:xfrm>
        <a:graphic>
          <a:graphicData uri="http://schemas.openxmlformats.org/drawingml/2006/table">
            <a:tbl>
              <a:tblPr/>
              <a:tblGrid>
                <a:gridCol w="2744138"/>
                <a:gridCol w="6399865"/>
              </a:tblGrid>
              <a:tr h="349425">
                <a:tc>
                  <a:txBody>
                    <a:bodyPr/>
                    <a:lstStyle/>
                    <a:p>
                      <a:pPr algn="just"/>
                      <a:r>
                        <a:rPr lang="fr-FR" sz="1600" dirty="0">
                          <a:solidFill>
                            <a:srgbClr val="FFFFFF"/>
                          </a:solidFill>
                          <a:effectLst/>
                          <a:latin typeface="Book Antiqua" pitchFamily="18" charset="0"/>
                        </a:rPr>
                        <a:t>Instruction</a:t>
                      </a:r>
                    </a:p>
                  </a:txBody>
                  <a:tcPr marL="47625" marR="47625" marT="47625" marB="47625" anchor="ctr">
                    <a:lnL w="19050" cap="flat" cmpd="sng" algn="ctr">
                      <a:solidFill>
                        <a:srgbClr val="2C485C"/>
                      </a:solidFill>
                      <a:prstDash val="solid"/>
                      <a:round/>
                      <a:headEnd type="none" w="med" len="med"/>
                      <a:tailEnd type="none" w="med" len="med"/>
                    </a:lnL>
                    <a:lnR w="19050" cap="flat" cmpd="sng" algn="ctr">
                      <a:solidFill>
                        <a:srgbClr val="2C485C"/>
                      </a:solidFill>
                      <a:prstDash val="solid"/>
                      <a:round/>
                      <a:headEnd type="none" w="med" len="med"/>
                      <a:tailEnd type="none" w="med" len="med"/>
                    </a:lnR>
                    <a:lnT w="19050" cap="flat" cmpd="sng" algn="ctr">
                      <a:solidFill>
                        <a:srgbClr val="2C485C"/>
                      </a:solidFill>
                      <a:prstDash val="solid"/>
                      <a:round/>
                      <a:headEnd type="none" w="med" len="med"/>
                      <a:tailEnd type="none" w="med" len="med"/>
                    </a:lnT>
                    <a:lnB w="9525" cap="flat" cmpd="sng" algn="ctr">
                      <a:solidFill>
                        <a:srgbClr val="2C485C"/>
                      </a:solidFill>
                      <a:prstDash val="solid"/>
                      <a:round/>
                      <a:headEnd type="none" w="med" len="med"/>
                      <a:tailEnd type="none" w="med" len="med"/>
                    </a:lnB>
                    <a:solidFill>
                      <a:srgbClr val="808080"/>
                    </a:solidFill>
                  </a:tcPr>
                </a:tc>
                <a:tc>
                  <a:txBody>
                    <a:bodyPr/>
                    <a:lstStyle/>
                    <a:p>
                      <a:pPr algn="just"/>
                      <a:r>
                        <a:rPr lang="fr-FR" sz="1600" dirty="0">
                          <a:solidFill>
                            <a:srgbClr val="FFFFFF"/>
                          </a:solidFill>
                          <a:effectLst/>
                          <a:latin typeface="Book Antiqua" pitchFamily="18" charset="0"/>
                        </a:rPr>
                        <a:t>Utilité</a:t>
                      </a:r>
                    </a:p>
                  </a:txBody>
                  <a:tcPr marL="47625" marR="47625" marT="47625" marB="47625" anchor="ctr">
                    <a:lnL w="19050" cap="flat" cmpd="sng" algn="ctr">
                      <a:solidFill>
                        <a:srgbClr val="2C485C"/>
                      </a:solidFill>
                      <a:prstDash val="solid"/>
                      <a:round/>
                      <a:headEnd type="none" w="med" len="med"/>
                      <a:tailEnd type="none" w="med" len="med"/>
                    </a:lnL>
                    <a:lnR w="19050" cap="flat" cmpd="sng" algn="ctr">
                      <a:solidFill>
                        <a:srgbClr val="2C485C"/>
                      </a:solidFill>
                      <a:prstDash val="solid"/>
                      <a:round/>
                      <a:headEnd type="none" w="med" len="med"/>
                      <a:tailEnd type="none" w="med" len="med"/>
                    </a:lnR>
                    <a:lnT w="19050" cap="flat" cmpd="sng" algn="ctr">
                      <a:solidFill>
                        <a:srgbClr val="2C485C"/>
                      </a:solidFill>
                      <a:prstDash val="solid"/>
                      <a:round/>
                      <a:headEnd type="none" w="med" len="med"/>
                      <a:tailEnd type="none" w="med" len="med"/>
                    </a:lnT>
                    <a:lnB w="9525" cap="flat" cmpd="sng" algn="ctr">
                      <a:solidFill>
                        <a:srgbClr val="2C485C"/>
                      </a:solidFill>
                      <a:prstDash val="solid"/>
                      <a:round/>
                      <a:headEnd type="none" w="med" len="med"/>
                      <a:tailEnd type="none" w="med" len="med"/>
                    </a:lnB>
                    <a:solidFill>
                      <a:srgbClr val="808080"/>
                    </a:solidFill>
                  </a:tcPr>
                </a:tc>
              </a:tr>
              <a:tr h="3672659">
                <a:tc>
                  <a:txBody>
                    <a:bodyPr/>
                    <a:lstStyle/>
                    <a:p>
                      <a:pPr algn="just"/>
                      <a:r>
                        <a:rPr lang="fr-FR" sz="1600" dirty="0">
                          <a:effectLst/>
                          <a:latin typeface="Book Antiqua" pitchFamily="18" charset="0"/>
                        </a:rPr>
                        <a:t>Les instructions logiques</a:t>
                      </a:r>
                    </a:p>
                  </a:txBody>
                  <a:tcPr marL="47625" marR="47625" marT="47625" marB="47625" anchor="ctr">
                    <a:lnL w="9525" cap="flat" cmpd="sng" algn="ctr">
                      <a:solidFill>
                        <a:srgbClr val="2C485C"/>
                      </a:solidFill>
                      <a:prstDash val="solid"/>
                      <a:round/>
                      <a:headEnd type="none" w="med" len="med"/>
                      <a:tailEnd type="none" w="med" len="med"/>
                    </a:lnL>
                    <a:lnR w="9525" cap="flat" cmpd="sng" algn="ctr">
                      <a:solidFill>
                        <a:srgbClr val="2C485C"/>
                      </a:solidFill>
                      <a:prstDash val="solid"/>
                      <a:round/>
                      <a:headEnd type="none" w="med" len="med"/>
                      <a:tailEnd type="none" w="med" len="med"/>
                    </a:lnR>
                    <a:lnT w="9525" cap="flat" cmpd="sng" algn="ctr">
                      <a:solidFill>
                        <a:srgbClr val="2C485C"/>
                      </a:solidFill>
                      <a:prstDash val="solid"/>
                      <a:round/>
                      <a:headEnd type="none" w="med" len="med"/>
                      <a:tailEnd type="none" w="med" len="med"/>
                    </a:lnT>
                    <a:lnB w="9525" cap="flat" cmpd="sng" algn="ctr">
                      <a:solidFill>
                        <a:srgbClr val="2C485C"/>
                      </a:solidFill>
                      <a:prstDash val="solid"/>
                      <a:round/>
                      <a:headEnd type="none" w="med" len="med"/>
                      <a:tailEnd type="none" w="med" len="med"/>
                    </a:lnB>
                    <a:solidFill>
                      <a:srgbClr val="E9F0F5"/>
                    </a:solidFill>
                  </a:tcPr>
                </a:tc>
                <a:tc>
                  <a:txBody>
                    <a:bodyPr/>
                    <a:lstStyle/>
                    <a:p>
                      <a:pPr marL="0" indent="0" algn="just">
                        <a:buFont typeface="Arial" pitchFamily="34" charset="0"/>
                        <a:buNone/>
                      </a:pPr>
                      <a:r>
                        <a:rPr lang="fr-FR" sz="1600" dirty="0" smtClean="0">
                          <a:effectLst/>
                          <a:latin typeface="Book Antiqua" pitchFamily="18" charset="0"/>
                        </a:rPr>
                        <a:t>Manipulent des </a:t>
                      </a:r>
                      <a:r>
                        <a:rPr lang="fr-FR" sz="1600" dirty="0">
                          <a:effectLst/>
                          <a:latin typeface="Book Antiqua" pitchFamily="18" charset="0"/>
                        </a:rPr>
                        <a:t>bits ou des groupes de </a:t>
                      </a:r>
                      <a:r>
                        <a:rPr lang="fr-FR" sz="1600" dirty="0" smtClean="0">
                          <a:effectLst/>
                          <a:latin typeface="Book Antiqua" pitchFamily="18" charset="0"/>
                        </a:rPr>
                        <a:t>bits</a:t>
                      </a:r>
                      <a:r>
                        <a:rPr lang="fr-FR" sz="1600" baseline="0" dirty="0" smtClean="0">
                          <a:effectLst/>
                          <a:latin typeface="Book Antiqua" pitchFamily="18" charset="0"/>
                        </a:rPr>
                        <a:t> </a:t>
                      </a:r>
                      <a:r>
                        <a:rPr lang="fr-FR" sz="1600" dirty="0" smtClean="0">
                          <a:effectLst/>
                          <a:latin typeface="Book Antiqua" pitchFamily="18" charset="0"/>
                        </a:rPr>
                        <a:t>:</a:t>
                      </a:r>
                    </a:p>
                    <a:p>
                      <a:pPr marL="285750" indent="-285750" algn="just">
                        <a:buFont typeface="Arial" pitchFamily="34" charset="0"/>
                        <a:buChar char="•"/>
                      </a:pPr>
                      <a:r>
                        <a:rPr lang="fr-FR" sz="1600" dirty="0" smtClean="0">
                          <a:effectLst/>
                          <a:latin typeface="Book Antiqua" pitchFamily="18" charset="0"/>
                        </a:rPr>
                        <a:t>ET logique</a:t>
                      </a:r>
                      <a:endParaRPr lang="fr-FR" sz="1600" dirty="0">
                        <a:effectLst/>
                        <a:latin typeface="Book Antiqua" pitchFamily="18" charset="0"/>
                      </a:endParaRPr>
                    </a:p>
                    <a:p>
                      <a:pPr marL="285750" indent="-285750" algn="just">
                        <a:buFont typeface="Arial" pitchFamily="34" charset="0"/>
                        <a:buChar char="•"/>
                      </a:pPr>
                      <a:r>
                        <a:rPr lang="fr-FR" sz="1600" dirty="0" smtClean="0">
                          <a:effectLst/>
                          <a:latin typeface="Book Antiqua" pitchFamily="18" charset="0"/>
                        </a:rPr>
                        <a:t>OU logique</a:t>
                      </a:r>
                      <a:endParaRPr lang="fr-FR" sz="1600" dirty="0">
                        <a:effectLst/>
                        <a:latin typeface="Book Antiqua" pitchFamily="18" charset="0"/>
                      </a:endParaRPr>
                    </a:p>
                    <a:p>
                      <a:pPr marL="285750" indent="-285750" algn="just">
                        <a:buFont typeface="Arial" pitchFamily="34" charset="0"/>
                        <a:buChar char="•"/>
                      </a:pPr>
                      <a:r>
                        <a:rPr lang="fr-FR" sz="1600" dirty="0" smtClean="0">
                          <a:effectLst/>
                          <a:latin typeface="Book Antiqua" pitchFamily="18" charset="0"/>
                        </a:rPr>
                        <a:t>XOR</a:t>
                      </a:r>
                      <a:endParaRPr lang="fr-FR" sz="1600" dirty="0">
                        <a:effectLst/>
                        <a:latin typeface="Book Antiqua" pitchFamily="18" charset="0"/>
                      </a:endParaRPr>
                    </a:p>
                    <a:p>
                      <a:pPr marL="285750" indent="-285750" algn="just">
                        <a:buFont typeface="Arial" pitchFamily="34" charset="0"/>
                        <a:buChar char="•"/>
                      </a:pPr>
                      <a:r>
                        <a:rPr lang="fr-FR" sz="1600" dirty="0" smtClean="0">
                          <a:effectLst/>
                          <a:latin typeface="Book Antiqua" pitchFamily="18" charset="0"/>
                        </a:rPr>
                        <a:t>NON</a:t>
                      </a:r>
                    </a:p>
                    <a:p>
                      <a:pPr marL="285750" indent="-285750" algn="just">
                        <a:buFont typeface="Arial" pitchFamily="34" charset="0"/>
                        <a:buChar char="•"/>
                      </a:pPr>
                      <a:r>
                        <a:rPr lang="fr-FR" sz="1600" dirty="0" smtClean="0">
                          <a:effectLst/>
                          <a:latin typeface="Book Antiqua" pitchFamily="18" charset="0"/>
                        </a:rPr>
                        <a:t>Les</a:t>
                      </a:r>
                      <a:r>
                        <a:rPr lang="fr-FR" sz="1600" dirty="0">
                          <a:effectLst/>
                          <a:latin typeface="Book Antiqua" pitchFamily="18" charset="0"/>
                        </a:rPr>
                        <a:t> </a:t>
                      </a:r>
                      <a:r>
                        <a:rPr lang="fr-FR" sz="1600" b="1" dirty="0">
                          <a:effectLst/>
                          <a:latin typeface="Book Antiqua" pitchFamily="18" charset="0"/>
                        </a:rPr>
                        <a:t>instructions de décalage</a:t>
                      </a:r>
                      <a:r>
                        <a:rPr lang="fr-FR" sz="1600" dirty="0">
                          <a:effectLst/>
                          <a:latin typeface="Book Antiqua" pitchFamily="18" charset="0"/>
                        </a:rPr>
                        <a:t> à droite et à gauche, qui vont décaler tous les bits d'un nombre d'un cran vers la gauche ou la </a:t>
                      </a:r>
                      <a:r>
                        <a:rPr lang="fr-FR" sz="1600" dirty="0" smtClean="0">
                          <a:effectLst/>
                          <a:latin typeface="Book Antiqua" pitchFamily="18" charset="0"/>
                        </a:rPr>
                        <a:t>droite. Les bits qui sortent du nombre sont considérés comme perdus.</a:t>
                      </a:r>
                    </a:p>
                    <a:p>
                      <a:pPr marL="285750" indent="-285750" algn="just">
                        <a:buFont typeface="Arial" pitchFamily="34" charset="0"/>
                        <a:buChar char="•"/>
                      </a:pPr>
                      <a:r>
                        <a:rPr lang="fr-FR" sz="1600" dirty="0" smtClean="0">
                          <a:effectLst/>
                          <a:latin typeface="Book Antiqua" pitchFamily="18" charset="0"/>
                        </a:rPr>
                        <a:t>Les</a:t>
                      </a:r>
                      <a:r>
                        <a:rPr lang="fr-FR" sz="1600" dirty="0">
                          <a:effectLst/>
                          <a:latin typeface="Book Antiqua" pitchFamily="18" charset="0"/>
                        </a:rPr>
                        <a:t> </a:t>
                      </a:r>
                      <a:r>
                        <a:rPr lang="fr-FR" sz="1600" b="1" dirty="0">
                          <a:effectLst/>
                          <a:latin typeface="Book Antiqua" pitchFamily="18" charset="0"/>
                        </a:rPr>
                        <a:t>instructions de rotation</a:t>
                      </a:r>
                      <a:r>
                        <a:rPr lang="fr-FR" sz="1600" dirty="0">
                          <a:effectLst/>
                          <a:latin typeface="Book Antiqua" pitchFamily="18" charset="0"/>
                        </a:rPr>
                        <a:t>, qui font la même chose que les instructions de décalage, à la différence près que les bits qui "sortent d'un côté du nombre" après le décalage rentrent de l'autre</a:t>
                      </a:r>
                      <a:r>
                        <a:rPr lang="fr-FR" sz="1600" dirty="0" smtClean="0">
                          <a:effectLst/>
                          <a:latin typeface="Book Antiqua" pitchFamily="18" charset="0"/>
                        </a:rPr>
                        <a:t>.</a:t>
                      </a:r>
                      <a:endParaRPr lang="fr-FR" sz="1600" dirty="0">
                        <a:effectLst/>
                        <a:latin typeface="Book Antiqua" pitchFamily="18" charset="0"/>
                      </a:endParaRPr>
                    </a:p>
                  </a:txBody>
                  <a:tcPr marL="47625" marR="47625" marT="47625" marB="47625" anchor="ctr">
                    <a:lnL w="9525" cap="flat" cmpd="sng" algn="ctr">
                      <a:solidFill>
                        <a:srgbClr val="2C485C"/>
                      </a:solidFill>
                      <a:prstDash val="solid"/>
                      <a:round/>
                      <a:headEnd type="none" w="med" len="med"/>
                      <a:tailEnd type="none" w="med" len="med"/>
                    </a:lnL>
                    <a:lnR w="9525" cap="flat" cmpd="sng" algn="ctr">
                      <a:solidFill>
                        <a:srgbClr val="2C485C"/>
                      </a:solidFill>
                      <a:prstDash val="solid"/>
                      <a:round/>
                      <a:headEnd type="none" w="med" len="med"/>
                      <a:tailEnd type="none" w="med" len="med"/>
                    </a:lnR>
                    <a:lnT w="9525" cap="flat" cmpd="sng" algn="ctr">
                      <a:solidFill>
                        <a:srgbClr val="2C485C"/>
                      </a:solidFill>
                      <a:prstDash val="solid"/>
                      <a:round/>
                      <a:headEnd type="none" w="med" len="med"/>
                      <a:tailEnd type="none" w="med" len="med"/>
                    </a:lnT>
                    <a:lnB w="9525" cap="flat" cmpd="sng" algn="ctr">
                      <a:solidFill>
                        <a:srgbClr val="2C485C"/>
                      </a:solidFill>
                      <a:prstDash val="solid"/>
                      <a:round/>
                      <a:headEnd type="none" w="med" len="med"/>
                      <a:tailEnd type="none" w="med" len="med"/>
                    </a:lnB>
                    <a:solidFill>
                      <a:srgbClr val="E9F0F5"/>
                    </a:solidFill>
                  </a:tcPr>
                </a:tc>
              </a:tr>
            </a:tbl>
          </a:graphicData>
        </a:graphic>
      </p:graphicFrame>
    </p:spTree>
    <p:extLst>
      <p:ext uri="{BB962C8B-B14F-4D97-AF65-F5344CB8AC3E}">
        <p14:creationId xmlns:p14="http://schemas.microsoft.com/office/powerpoint/2010/main" val="248450313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Deuxième partie / 1. Le microprocesseur</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dirty="0" smtClean="0"/>
              <a:t>8. Les instructions</a:t>
            </a:r>
            <a:endParaRPr lang="fr-FR" sz="2000" dirty="0"/>
          </a:p>
        </p:txBody>
      </p:sp>
      <p:sp>
        <p:nvSpPr>
          <p:cNvPr id="7" name="Rectangle 1"/>
          <p:cNvSpPr>
            <a:spLocks noChangeArrowheads="1"/>
          </p:cNvSpPr>
          <p:nvPr/>
        </p:nvSpPr>
        <p:spPr bwMode="auto">
          <a:xfrm>
            <a:off x="0" y="12557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800" b="0" i="0" u="none" strike="noStrike" cap="none" normalizeH="0" baseline="0" dirty="0" smtClean="0">
                <a:ln>
                  <a:noFill/>
                </a:ln>
                <a:solidFill>
                  <a:schemeClr val="tx1"/>
                </a:solidFill>
                <a:effectLst/>
                <a:latin typeface="Arial" charset="0"/>
                <a:cs typeface="Arial" charset="0"/>
              </a:rPr>
              <a:t/>
            </a:r>
            <a:br>
              <a:rPr kumimoji="0" lang="fr-FR" sz="1800" b="0" i="0" u="none" strike="noStrike" cap="none" normalizeH="0" baseline="0" dirty="0" smtClean="0">
                <a:ln>
                  <a:noFill/>
                </a:ln>
                <a:solidFill>
                  <a:schemeClr val="tx1"/>
                </a:solidFill>
                <a:effectLst/>
                <a:latin typeface="Arial" charset="0"/>
                <a:cs typeface="Arial" charset="0"/>
              </a:rPr>
            </a:br>
            <a:endParaRPr kumimoji="0" lang="fr-FR" sz="1800" b="0" i="0" u="none" strike="noStrike" cap="none" normalizeH="0" baseline="0" dirty="0" smtClean="0">
              <a:ln>
                <a:noFill/>
              </a:ln>
              <a:solidFill>
                <a:schemeClr val="tx1"/>
              </a:solidFill>
              <a:effectLst/>
              <a:latin typeface="Arial" charset="0"/>
              <a:cs typeface="Arial" charset="0"/>
            </a:endParaRPr>
          </a:p>
        </p:txBody>
      </p:sp>
      <p:graphicFrame>
        <p:nvGraphicFramePr>
          <p:cNvPr id="8" name="Espace réservé du contenu 5"/>
          <p:cNvGraphicFramePr>
            <a:graphicFrameLocks noGrp="1"/>
          </p:cNvGraphicFramePr>
          <p:nvPr>
            <p:ph sz="quarter" idx="1"/>
            <p:extLst>
              <p:ext uri="{D42A27DB-BD31-4B8C-83A1-F6EECF244321}">
                <p14:modId xmlns:p14="http://schemas.microsoft.com/office/powerpoint/2010/main" val="1079289194"/>
              </p:ext>
            </p:extLst>
          </p:nvPr>
        </p:nvGraphicFramePr>
        <p:xfrm>
          <a:off x="-1" y="853832"/>
          <a:ext cx="9144003" cy="4011900"/>
        </p:xfrm>
        <a:graphic>
          <a:graphicData uri="http://schemas.openxmlformats.org/drawingml/2006/table">
            <a:tbl>
              <a:tblPr/>
              <a:tblGrid>
                <a:gridCol w="2744138"/>
                <a:gridCol w="6399865"/>
              </a:tblGrid>
              <a:tr h="629743">
                <a:tc>
                  <a:txBody>
                    <a:bodyPr/>
                    <a:lstStyle/>
                    <a:p>
                      <a:pPr algn="just"/>
                      <a:r>
                        <a:rPr lang="fr-FR" sz="1600" dirty="0">
                          <a:solidFill>
                            <a:srgbClr val="FFFFFF"/>
                          </a:solidFill>
                          <a:effectLst/>
                          <a:latin typeface="Book Antiqua" pitchFamily="18" charset="0"/>
                        </a:rPr>
                        <a:t>Instruction</a:t>
                      </a:r>
                    </a:p>
                  </a:txBody>
                  <a:tcPr marL="47625" marR="47625" marT="47625" marB="47625" anchor="ctr">
                    <a:lnL w="19050" cap="flat" cmpd="sng" algn="ctr">
                      <a:solidFill>
                        <a:srgbClr val="2C485C"/>
                      </a:solidFill>
                      <a:prstDash val="solid"/>
                      <a:round/>
                      <a:headEnd type="none" w="med" len="med"/>
                      <a:tailEnd type="none" w="med" len="med"/>
                    </a:lnL>
                    <a:lnR w="19050" cap="flat" cmpd="sng" algn="ctr">
                      <a:solidFill>
                        <a:srgbClr val="2C485C"/>
                      </a:solidFill>
                      <a:prstDash val="solid"/>
                      <a:round/>
                      <a:headEnd type="none" w="med" len="med"/>
                      <a:tailEnd type="none" w="med" len="med"/>
                    </a:lnR>
                    <a:lnT w="19050" cap="flat" cmpd="sng" algn="ctr">
                      <a:solidFill>
                        <a:srgbClr val="2C485C"/>
                      </a:solidFill>
                      <a:prstDash val="solid"/>
                      <a:round/>
                      <a:headEnd type="none" w="med" len="med"/>
                      <a:tailEnd type="none" w="med" len="med"/>
                    </a:lnT>
                    <a:lnB w="9525" cap="flat" cmpd="sng" algn="ctr">
                      <a:solidFill>
                        <a:srgbClr val="2C485C"/>
                      </a:solidFill>
                      <a:prstDash val="solid"/>
                      <a:round/>
                      <a:headEnd type="none" w="med" len="med"/>
                      <a:tailEnd type="none" w="med" len="med"/>
                    </a:lnB>
                    <a:solidFill>
                      <a:srgbClr val="808080"/>
                    </a:solidFill>
                  </a:tcPr>
                </a:tc>
                <a:tc>
                  <a:txBody>
                    <a:bodyPr/>
                    <a:lstStyle/>
                    <a:p>
                      <a:pPr algn="just"/>
                      <a:r>
                        <a:rPr lang="fr-FR" sz="1600" dirty="0">
                          <a:solidFill>
                            <a:srgbClr val="FFFFFF"/>
                          </a:solidFill>
                          <a:effectLst/>
                          <a:latin typeface="Book Antiqua" pitchFamily="18" charset="0"/>
                        </a:rPr>
                        <a:t>Utilité</a:t>
                      </a:r>
                    </a:p>
                  </a:txBody>
                  <a:tcPr marL="47625" marR="47625" marT="47625" marB="47625" anchor="ctr">
                    <a:lnL w="19050" cap="flat" cmpd="sng" algn="ctr">
                      <a:solidFill>
                        <a:srgbClr val="2C485C"/>
                      </a:solidFill>
                      <a:prstDash val="solid"/>
                      <a:round/>
                      <a:headEnd type="none" w="med" len="med"/>
                      <a:tailEnd type="none" w="med" len="med"/>
                    </a:lnL>
                    <a:lnR w="19050" cap="flat" cmpd="sng" algn="ctr">
                      <a:solidFill>
                        <a:srgbClr val="2C485C"/>
                      </a:solidFill>
                      <a:prstDash val="solid"/>
                      <a:round/>
                      <a:headEnd type="none" w="med" len="med"/>
                      <a:tailEnd type="none" w="med" len="med"/>
                    </a:lnR>
                    <a:lnT w="19050" cap="flat" cmpd="sng" algn="ctr">
                      <a:solidFill>
                        <a:srgbClr val="2C485C"/>
                      </a:solidFill>
                      <a:prstDash val="solid"/>
                      <a:round/>
                      <a:headEnd type="none" w="med" len="med"/>
                      <a:tailEnd type="none" w="med" len="med"/>
                    </a:lnT>
                    <a:lnB w="9525" cap="flat" cmpd="sng" algn="ctr">
                      <a:solidFill>
                        <a:srgbClr val="2C485C"/>
                      </a:solidFill>
                      <a:prstDash val="solid"/>
                      <a:round/>
                      <a:headEnd type="none" w="med" len="med"/>
                      <a:tailEnd type="none" w="med" len="med"/>
                    </a:lnB>
                    <a:solidFill>
                      <a:srgbClr val="808080"/>
                    </a:solidFill>
                  </a:tcPr>
                </a:tc>
              </a:tr>
              <a:tr h="3382157">
                <a:tc>
                  <a:txBody>
                    <a:bodyPr/>
                    <a:lstStyle/>
                    <a:p>
                      <a:pPr algn="just"/>
                      <a:r>
                        <a:rPr lang="fr-FR" dirty="0">
                          <a:effectLst/>
                          <a:latin typeface="Book Antiqua" pitchFamily="18" charset="0"/>
                        </a:rPr>
                        <a:t>Les instructions de manipulation de chaines de caractères</a:t>
                      </a:r>
                    </a:p>
                  </a:txBody>
                  <a:tcPr marL="47625" marR="47625" marT="47625" marB="47625" anchor="ctr">
                    <a:lnL w="9525" cap="flat" cmpd="sng" algn="ctr">
                      <a:solidFill>
                        <a:srgbClr val="2C485C"/>
                      </a:solidFill>
                      <a:prstDash val="solid"/>
                      <a:round/>
                      <a:headEnd type="none" w="med" len="med"/>
                      <a:tailEnd type="none" w="med" len="med"/>
                    </a:lnL>
                    <a:lnR w="9525" cap="flat" cmpd="sng" algn="ctr">
                      <a:solidFill>
                        <a:srgbClr val="2C485C"/>
                      </a:solidFill>
                      <a:prstDash val="solid"/>
                      <a:round/>
                      <a:headEnd type="none" w="med" len="med"/>
                      <a:tailEnd type="none" w="med" len="med"/>
                    </a:lnR>
                    <a:lnT w="9525" cap="flat" cmpd="sng" algn="ctr">
                      <a:solidFill>
                        <a:srgbClr val="2C485C"/>
                      </a:solidFill>
                      <a:prstDash val="solid"/>
                      <a:round/>
                      <a:headEnd type="none" w="med" len="med"/>
                      <a:tailEnd type="none" w="med" len="med"/>
                    </a:lnT>
                    <a:lnB w="9525" cap="flat" cmpd="sng" algn="ctr">
                      <a:solidFill>
                        <a:srgbClr val="2C485C"/>
                      </a:solidFill>
                      <a:prstDash val="solid"/>
                      <a:round/>
                      <a:headEnd type="none" w="med" len="med"/>
                      <a:tailEnd type="none" w="med" len="med"/>
                    </a:lnB>
                    <a:solidFill>
                      <a:srgbClr val="E9F0F5"/>
                    </a:solidFill>
                  </a:tcPr>
                </a:tc>
                <a:tc>
                  <a:txBody>
                    <a:bodyPr/>
                    <a:lstStyle/>
                    <a:p>
                      <a:pPr algn="just"/>
                      <a:r>
                        <a:rPr lang="fr-FR" dirty="0" smtClean="0">
                          <a:effectLst/>
                          <a:latin typeface="Book Antiqua" pitchFamily="18" charset="0"/>
                        </a:rPr>
                        <a:t>Traitent </a:t>
                      </a:r>
                      <a:r>
                        <a:rPr lang="fr-FR" dirty="0">
                          <a:effectLst/>
                          <a:latin typeface="Book Antiqua" pitchFamily="18" charset="0"/>
                        </a:rPr>
                        <a:t>directement du texte</a:t>
                      </a:r>
                      <a:r>
                        <a:rPr lang="fr-FR" dirty="0" smtClean="0">
                          <a:effectLst/>
                          <a:latin typeface="Book Antiqua" pitchFamily="18" charset="0"/>
                        </a:rPr>
                        <a:t>.</a:t>
                      </a:r>
                    </a:p>
                    <a:p>
                      <a:pPr algn="just"/>
                      <a:r>
                        <a:rPr lang="fr-FR" dirty="0" smtClean="0">
                          <a:effectLst/>
                          <a:latin typeface="Book Antiqua" pitchFamily="18" charset="0"/>
                        </a:rPr>
                        <a:t>Les microprocesseurs </a:t>
                      </a:r>
                      <a:r>
                        <a:rPr lang="fr-FR" dirty="0">
                          <a:effectLst/>
                          <a:latin typeface="Book Antiqua" pitchFamily="18" charset="0"/>
                        </a:rPr>
                        <a:t>capables d’exécuter ce genre d'instructions sont toutefois assez peu fréquents</a:t>
                      </a:r>
                      <a:r>
                        <a:rPr lang="fr-FR" dirty="0" smtClean="0">
                          <a:effectLst/>
                          <a:latin typeface="Book Antiqua" pitchFamily="18" charset="0"/>
                        </a:rPr>
                        <a:t>.</a:t>
                      </a:r>
                      <a:endParaRPr lang="fr-FR" dirty="0">
                        <a:effectLst/>
                        <a:latin typeface="Book Antiqua" pitchFamily="18" charset="0"/>
                      </a:endParaRPr>
                    </a:p>
                  </a:txBody>
                  <a:tcPr marL="47625" marR="47625" marT="47625" marB="47625" anchor="ctr">
                    <a:lnL w="9525" cap="flat" cmpd="sng" algn="ctr">
                      <a:solidFill>
                        <a:srgbClr val="2C485C"/>
                      </a:solidFill>
                      <a:prstDash val="solid"/>
                      <a:round/>
                      <a:headEnd type="none" w="med" len="med"/>
                      <a:tailEnd type="none" w="med" len="med"/>
                    </a:lnL>
                    <a:lnR w="9525" cap="flat" cmpd="sng" algn="ctr">
                      <a:solidFill>
                        <a:srgbClr val="2C485C"/>
                      </a:solidFill>
                      <a:prstDash val="solid"/>
                      <a:round/>
                      <a:headEnd type="none" w="med" len="med"/>
                      <a:tailEnd type="none" w="med" len="med"/>
                    </a:lnR>
                    <a:lnT w="9525" cap="flat" cmpd="sng" algn="ctr">
                      <a:solidFill>
                        <a:srgbClr val="2C485C"/>
                      </a:solidFill>
                      <a:prstDash val="solid"/>
                      <a:round/>
                      <a:headEnd type="none" w="med" len="med"/>
                      <a:tailEnd type="none" w="med" len="med"/>
                    </a:lnT>
                    <a:lnB w="9525" cap="flat" cmpd="sng" algn="ctr">
                      <a:solidFill>
                        <a:srgbClr val="2C485C"/>
                      </a:solidFill>
                      <a:prstDash val="solid"/>
                      <a:round/>
                      <a:headEnd type="none" w="med" len="med"/>
                      <a:tailEnd type="none" w="med" len="med"/>
                    </a:lnB>
                    <a:solidFill>
                      <a:srgbClr val="E9F0F5"/>
                    </a:solidFill>
                  </a:tcPr>
                </a:tc>
              </a:tr>
            </a:tbl>
          </a:graphicData>
        </a:graphic>
      </p:graphicFrame>
    </p:spTree>
    <p:extLst>
      <p:ext uri="{BB962C8B-B14F-4D97-AF65-F5344CB8AC3E}">
        <p14:creationId xmlns:p14="http://schemas.microsoft.com/office/powerpoint/2010/main" val="2270744701"/>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Deuxième partie / 1. Le microprocesseur</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dirty="0" smtClean="0"/>
              <a:t>8. Les instructions</a:t>
            </a:r>
            <a:endParaRPr lang="fr-FR" sz="2000" dirty="0"/>
          </a:p>
        </p:txBody>
      </p:sp>
      <p:sp>
        <p:nvSpPr>
          <p:cNvPr id="7" name="Rectangle 1"/>
          <p:cNvSpPr>
            <a:spLocks noChangeArrowheads="1"/>
          </p:cNvSpPr>
          <p:nvPr/>
        </p:nvSpPr>
        <p:spPr bwMode="auto">
          <a:xfrm>
            <a:off x="0" y="12557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800" b="0" i="0" u="none" strike="noStrike" cap="none" normalizeH="0" baseline="0" dirty="0" smtClean="0">
                <a:ln>
                  <a:noFill/>
                </a:ln>
                <a:solidFill>
                  <a:schemeClr val="tx1"/>
                </a:solidFill>
                <a:effectLst/>
                <a:latin typeface="Arial" charset="0"/>
                <a:cs typeface="Arial" charset="0"/>
              </a:rPr>
              <a:t/>
            </a:r>
            <a:br>
              <a:rPr kumimoji="0" lang="fr-FR" sz="1800" b="0" i="0" u="none" strike="noStrike" cap="none" normalizeH="0" baseline="0" dirty="0" smtClean="0">
                <a:ln>
                  <a:noFill/>
                </a:ln>
                <a:solidFill>
                  <a:schemeClr val="tx1"/>
                </a:solidFill>
                <a:effectLst/>
                <a:latin typeface="Arial" charset="0"/>
                <a:cs typeface="Arial" charset="0"/>
              </a:rPr>
            </a:br>
            <a:endParaRPr kumimoji="0" lang="fr-FR" sz="1800" b="0" i="0" u="none" strike="noStrike" cap="none" normalizeH="0" baseline="0" dirty="0" smtClean="0">
              <a:ln>
                <a:noFill/>
              </a:ln>
              <a:solidFill>
                <a:schemeClr val="tx1"/>
              </a:solidFill>
              <a:effectLst/>
              <a:latin typeface="Arial" charset="0"/>
              <a:cs typeface="Arial" charset="0"/>
            </a:endParaRPr>
          </a:p>
        </p:txBody>
      </p:sp>
      <p:graphicFrame>
        <p:nvGraphicFramePr>
          <p:cNvPr id="8" name="Espace réservé du contenu 5"/>
          <p:cNvGraphicFramePr>
            <a:graphicFrameLocks noGrp="1"/>
          </p:cNvGraphicFramePr>
          <p:nvPr>
            <p:ph sz="quarter" idx="1"/>
            <p:extLst>
              <p:ext uri="{D42A27DB-BD31-4B8C-83A1-F6EECF244321}">
                <p14:modId xmlns:p14="http://schemas.microsoft.com/office/powerpoint/2010/main" val="3948516602"/>
              </p:ext>
            </p:extLst>
          </p:nvPr>
        </p:nvGraphicFramePr>
        <p:xfrm>
          <a:off x="-1" y="853832"/>
          <a:ext cx="9144003" cy="4011900"/>
        </p:xfrm>
        <a:graphic>
          <a:graphicData uri="http://schemas.openxmlformats.org/drawingml/2006/table">
            <a:tbl>
              <a:tblPr/>
              <a:tblGrid>
                <a:gridCol w="2744138"/>
                <a:gridCol w="6399865"/>
              </a:tblGrid>
              <a:tr h="348540">
                <a:tc>
                  <a:txBody>
                    <a:bodyPr/>
                    <a:lstStyle/>
                    <a:p>
                      <a:pPr algn="just"/>
                      <a:r>
                        <a:rPr lang="fr-FR" sz="1600" dirty="0">
                          <a:solidFill>
                            <a:srgbClr val="FFFFFF"/>
                          </a:solidFill>
                          <a:effectLst/>
                          <a:latin typeface="Book Antiqua" pitchFamily="18" charset="0"/>
                        </a:rPr>
                        <a:t>Instruction</a:t>
                      </a:r>
                    </a:p>
                  </a:txBody>
                  <a:tcPr marL="47625" marR="47625" marT="47625" marB="47625" anchor="ctr">
                    <a:lnL w="19050" cap="flat" cmpd="sng" algn="ctr">
                      <a:solidFill>
                        <a:srgbClr val="2C485C"/>
                      </a:solidFill>
                      <a:prstDash val="solid"/>
                      <a:round/>
                      <a:headEnd type="none" w="med" len="med"/>
                      <a:tailEnd type="none" w="med" len="med"/>
                    </a:lnL>
                    <a:lnR w="19050" cap="flat" cmpd="sng" algn="ctr">
                      <a:solidFill>
                        <a:srgbClr val="2C485C"/>
                      </a:solidFill>
                      <a:prstDash val="solid"/>
                      <a:round/>
                      <a:headEnd type="none" w="med" len="med"/>
                      <a:tailEnd type="none" w="med" len="med"/>
                    </a:lnR>
                    <a:lnT w="19050" cap="flat" cmpd="sng" algn="ctr">
                      <a:solidFill>
                        <a:srgbClr val="2C485C"/>
                      </a:solidFill>
                      <a:prstDash val="solid"/>
                      <a:round/>
                      <a:headEnd type="none" w="med" len="med"/>
                      <a:tailEnd type="none" w="med" len="med"/>
                    </a:lnT>
                    <a:lnB w="9525" cap="flat" cmpd="sng" algn="ctr">
                      <a:solidFill>
                        <a:srgbClr val="2C485C"/>
                      </a:solidFill>
                      <a:prstDash val="solid"/>
                      <a:round/>
                      <a:headEnd type="none" w="med" len="med"/>
                      <a:tailEnd type="none" w="med" len="med"/>
                    </a:lnB>
                    <a:solidFill>
                      <a:srgbClr val="808080"/>
                    </a:solidFill>
                  </a:tcPr>
                </a:tc>
                <a:tc>
                  <a:txBody>
                    <a:bodyPr/>
                    <a:lstStyle/>
                    <a:p>
                      <a:pPr algn="just"/>
                      <a:r>
                        <a:rPr lang="fr-FR" sz="1600" dirty="0">
                          <a:solidFill>
                            <a:srgbClr val="FFFFFF"/>
                          </a:solidFill>
                          <a:effectLst/>
                          <a:latin typeface="Book Antiqua" pitchFamily="18" charset="0"/>
                        </a:rPr>
                        <a:t>Utilité</a:t>
                      </a:r>
                    </a:p>
                  </a:txBody>
                  <a:tcPr marL="47625" marR="47625" marT="47625" marB="47625" anchor="ctr">
                    <a:lnL w="19050" cap="flat" cmpd="sng" algn="ctr">
                      <a:solidFill>
                        <a:srgbClr val="2C485C"/>
                      </a:solidFill>
                      <a:prstDash val="solid"/>
                      <a:round/>
                      <a:headEnd type="none" w="med" len="med"/>
                      <a:tailEnd type="none" w="med" len="med"/>
                    </a:lnL>
                    <a:lnR w="19050" cap="flat" cmpd="sng" algn="ctr">
                      <a:solidFill>
                        <a:srgbClr val="2C485C"/>
                      </a:solidFill>
                      <a:prstDash val="solid"/>
                      <a:round/>
                      <a:headEnd type="none" w="med" len="med"/>
                      <a:tailEnd type="none" w="med" len="med"/>
                    </a:lnR>
                    <a:lnT w="19050" cap="flat" cmpd="sng" algn="ctr">
                      <a:solidFill>
                        <a:srgbClr val="2C485C"/>
                      </a:solidFill>
                      <a:prstDash val="solid"/>
                      <a:round/>
                      <a:headEnd type="none" w="med" len="med"/>
                      <a:tailEnd type="none" w="med" len="med"/>
                    </a:lnT>
                    <a:lnB w="9525" cap="flat" cmpd="sng" algn="ctr">
                      <a:solidFill>
                        <a:srgbClr val="2C485C"/>
                      </a:solidFill>
                      <a:prstDash val="solid"/>
                      <a:round/>
                      <a:headEnd type="none" w="med" len="med"/>
                      <a:tailEnd type="none" w="med" len="med"/>
                    </a:lnB>
                    <a:solidFill>
                      <a:srgbClr val="808080"/>
                    </a:solidFill>
                  </a:tcPr>
                </a:tc>
              </a:tr>
              <a:tr h="3663360">
                <a:tc>
                  <a:txBody>
                    <a:bodyPr/>
                    <a:lstStyle/>
                    <a:p>
                      <a:pPr algn="just"/>
                      <a:r>
                        <a:rPr lang="fr-FR" dirty="0">
                          <a:effectLst/>
                          <a:latin typeface="Book Antiqua" pitchFamily="18" charset="0"/>
                        </a:rPr>
                        <a:t>Les instructions de test</a:t>
                      </a:r>
                    </a:p>
                  </a:txBody>
                  <a:tcPr marL="47625" marR="47625" marT="47625" marB="47625" anchor="ctr">
                    <a:lnL w="9525" cap="flat" cmpd="sng" algn="ctr">
                      <a:solidFill>
                        <a:srgbClr val="2C485C"/>
                      </a:solidFill>
                      <a:prstDash val="solid"/>
                      <a:round/>
                      <a:headEnd type="none" w="med" len="med"/>
                      <a:tailEnd type="none" w="med" len="med"/>
                    </a:lnL>
                    <a:lnR w="9525" cap="flat" cmpd="sng" algn="ctr">
                      <a:solidFill>
                        <a:srgbClr val="2C485C"/>
                      </a:solidFill>
                      <a:prstDash val="solid"/>
                      <a:round/>
                      <a:headEnd type="none" w="med" len="med"/>
                      <a:tailEnd type="none" w="med" len="med"/>
                    </a:lnR>
                    <a:lnT w="9525" cap="flat" cmpd="sng" algn="ctr">
                      <a:solidFill>
                        <a:srgbClr val="2C485C"/>
                      </a:solidFill>
                      <a:prstDash val="solid"/>
                      <a:round/>
                      <a:headEnd type="none" w="med" len="med"/>
                      <a:tailEnd type="none" w="med" len="med"/>
                    </a:lnT>
                    <a:lnB w="9525" cap="flat" cmpd="sng" algn="ctr">
                      <a:solidFill>
                        <a:srgbClr val="2C485C"/>
                      </a:solidFill>
                      <a:prstDash val="solid"/>
                      <a:round/>
                      <a:headEnd type="none" w="med" len="med"/>
                      <a:tailEnd type="none" w="med" len="med"/>
                    </a:lnB>
                    <a:solidFill>
                      <a:srgbClr val="E9F0F5"/>
                    </a:solidFill>
                  </a:tcPr>
                </a:tc>
                <a:tc>
                  <a:txBody>
                    <a:bodyPr/>
                    <a:lstStyle/>
                    <a:p>
                      <a:pPr marL="0" indent="0" algn="just">
                        <a:buFont typeface="Arial" pitchFamily="34" charset="0"/>
                        <a:buNone/>
                      </a:pPr>
                      <a:r>
                        <a:rPr lang="fr-FR" dirty="0" smtClean="0">
                          <a:effectLst/>
                          <a:latin typeface="Book Antiqua" pitchFamily="18" charset="0"/>
                        </a:rPr>
                        <a:t>Comparent </a:t>
                      </a:r>
                      <a:r>
                        <a:rPr lang="fr-FR" dirty="0">
                          <a:effectLst/>
                          <a:latin typeface="Book Antiqua" pitchFamily="18" charset="0"/>
                        </a:rPr>
                        <a:t>deux nombres entre eux pour savoir si une condition est remplie ou </a:t>
                      </a:r>
                      <a:r>
                        <a:rPr lang="fr-FR" dirty="0" smtClean="0">
                          <a:effectLst/>
                          <a:latin typeface="Book Antiqua" pitchFamily="18" charset="0"/>
                        </a:rPr>
                        <a:t>pas :</a:t>
                      </a:r>
                    </a:p>
                    <a:p>
                      <a:pPr marL="285750" indent="-285750" algn="just">
                        <a:buFont typeface="Arial" pitchFamily="34" charset="0"/>
                        <a:buChar char="•"/>
                      </a:pPr>
                      <a:r>
                        <a:rPr lang="fr-FR" dirty="0" smtClean="0">
                          <a:effectLst/>
                          <a:latin typeface="Book Antiqua" pitchFamily="18" charset="0"/>
                        </a:rPr>
                        <a:t>si deux </a:t>
                      </a:r>
                      <a:r>
                        <a:rPr lang="fr-FR" dirty="0">
                          <a:effectLst/>
                          <a:latin typeface="Book Antiqua" pitchFamily="18" charset="0"/>
                        </a:rPr>
                        <a:t>nombres sont égaux ;</a:t>
                      </a:r>
                    </a:p>
                    <a:p>
                      <a:pPr marL="285750" indent="-285750" algn="just">
                        <a:buFont typeface="Arial" pitchFamily="34" charset="0"/>
                        <a:buChar char="•"/>
                      </a:pPr>
                      <a:r>
                        <a:rPr lang="fr-FR" dirty="0">
                          <a:effectLst/>
                          <a:latin typeface="Book Antiqua" pitchFamily="18" charset="0"/>
                        </a:rPr>
                        <a:t>si deux nombres sont différents ;</a:t>
                      </a:r>
                    </a:p>
                    <a:p>
                      <a:pPr marL="285750" indent="-285750" algn="just">
                        <a:buFont typeface="Arial" pitchFamily="34" charset="0"/>
                        <a:buChar char="•"/>
                      </a:pPr>
                      <a:r>
                        <a:rPr lang="fr-FR" dirty="0">
                          <a:effectLst/>
                          <a:latin typeface="Book Antiqua" pitchFamily="18" charset="0"/>
                        </a:rPr>
                        <a:t>si un nombre est supérieur à un autre ;</a:t>
                      </a:r>
                    </a:p>
                    <a:p>
                      <a:pPr marL="285750" indent="-285750" algn="just">
                        <a:buFont typeface="Arial" pitchFamily="34" charset="0"/>
                        <a:buChar char="•"/>
                      </a:pPr>
                      <a:r>
                        <a:rPr lang="fr-FR" dirty="0">
                          <a:effectLst/>
                          <a:latin typeface="Book Antiqua" pitchFamily="18" charset="0"/>
                        </a:rPr>
                        <a:t>si un nombre est inférieur à un autre</a:t>
                      </a:r>
                      <a:r>
                        <a:rPr lang="fr-FR" dirty="0" smtClean="0">
                          <a:effectLst/>
                          <a:latin typeface="Book Antiqua" pitchFamily="18" charset="0"/>
                        </a:rPr>
                        <a:t>.</a:t>
                      </a:r>
                    </a:p>
                    <a:p>
                      <a:pPr marL="285750" indent="-285750" algn="just">
                        <a:buFont typeface="Arial" pitchFamily="34" charset="0"/>
                        <a:buChar char="•"/>
                      </a:pPr>
                      <a:r>
                        <a:rPr lang="fr-FR" dirty="0" smtClean="0">
                          <a:effectLst/>
                          <a:latin typeface="Book Antiqua" pitchFamily="18" charset="0"/>
                        </a:rPr>
                        <a:t>…</a:t>
                      </a:r>
                      <a:endParaRPr lang="fr-FR" dirty="0">
                        <a:effectLst/>
                        <a:latin typeface="Book Antiqua" pitchFamily="18" charset="0"/>
                      </a:endParaRPr>
                    </a:p>
                  </a:txBody>
                  <a:tcPr marL="47625" marR="47625" marT="47625" marB="47625" anchor="ctr">
                    <a:lnL w="9525" cap="flat" cmpd="sng" algn="ctr">
                      <a:solidFill>
                        <a:srgbClr val="2C485C"/>
                      </a:solidFill>
                      <a:prstDash val="solid"/>
                      <a:round/>
                      <a:headEnd type="none" w="med" len="med"/>
                      <a:tailEnd type="none" w="med" len="med"/>
                    </a:lnL>
                    <a:lnR w="9525" cap="flat" cmpd="sng" algn="ctr">
                      <a:solidFill>
                        <a:srgbClr val="2C485C"/>
                      </a:solidFill>
                      <a:prstDash val="solid"/>
                      <a:round/>
                      <a:headEnd type="none" w="med" len="med"/>
                      <a:tailEnd type="none" w="med" len="med"/>
                    </a:lnR>
                    <a:lnT w="9525" cap="flat" cmpd="sng" algn="ctr">
                      <a:solidFill>
                        <a:srgbClr val="2C485C"/>
                      </a:solidFill>
                      <a:prstDash val="solid"/>
                      <a:round/>
                      <a:headEnd type="none" w="med" len="med"/>
                      <a:tailEnd type="none" w="med" len="med"/>
                    </a:lnT>
                    <a:lnB w="9525" cap="flat" cmpd="sng" algn="ctr">
                      <a:solidFill>
                        <a:srgbClr val="2C485C"/>
                      </a:solidFill>
                      <a:prstDash val="solid"/>
                      <a:round/>
                      <a:headEnd type="none" w="med" len="med"/>
                      <a:tailEnd type="none" w="med" len="med"/>
                    </a:lnB>
                    <a:solidFill>
                      <a:srgbClr val="E9F0F5"/>
                    </a:solidFill>
                  </a:tcPr>
                </a:tc>
              </a:tr>
            </a:tbl>
          </a:graphicData>
        </a:graphic>
      </p:graphicFrame>
    </p:spTree>
    <p:extLst>
      <p:ext uri="{BB962C8B-B14F-4D97-AF65-F5344CB8AC3E}">
        <p14:creationId xmlns:p14="http://schemas.microsoft.com/office/powerpoint/2010/main" val="129035582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Deuxième partie / 1. Le microprocesseur</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dirty="0" smtClean="0"/>
              <a:t>8. Les instructions</a:t>
            </a:r>
            <a:endParaRPr lang="fr-FR" sz="2000" dirty="0"/>
          </a:p>
        </p:txBody>
      </p:sp>
      <p:sp>
        <p:nvSpPr>
          <p:cNvPr id="7" name="Rectangle 1"/>
          <p:cNvSpPr>
            <a:spLocks noChangeArrowheads="1"/>
          </p:cNvSpPr>
          <p:nvPr/>
        </p:nvSpPr>
        <p:spPr bwMode="auto">
          <a:xfrm>
            <a:off x="0" y="12557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800" b="0" i="0" u="none" strike="noStrike" cap="none" normalizeH="0" baseline="0" dirty="0" smtClean="0">
                <a:ln>
                  <a:noFill/>
                </a:ln>
                <a:solidFill>
                  <a:schemeClr val="tx1"/>
                </a:solidFill>
                <a:effectLst/>
                <a:latin typeface="Arial" charset="0"/>
                <a:cs typeface="Arial" charset="0"/>
              </a:rPr>
              <a:t/>
            </a:r>
            <a:br>
              <a:rPr kumimoji="0" lang="fr-FR" sz="1800" b="0" i="0" u="none" strike="noStrike" cap="none" normalizeH="0" baseline="0" dirty="0" smtClean="0">
                <a:ln>
                  <a:noFill/>
                </a:ln>
                <a:solidFill>
                  <a:schemeClr val="tx1"/>
                </a:solidFill>
                <a:effectLst/>
                <a:latin typeface="Arial" charset="0"/>
                <a:cs typeface="Arial" charset="0"/>
              </a:rPr>
            </a:br>
            <a:endParaRPr kumimoji="0" lang="fr-FR" sz="1800" b="0" i="0" u="none" strike="noStrike" cap="none" normalizeH="0" baseline="0" dirty="0" smtClean="0">
              <a:ln>
                <a:noFill/>
              </a:ln>
              <a:solidFill>
                <a:schemeClr val="tx1"/>
              </a:solidFill>
              <a:effectLst/>
              <a:latin typeface="Arial" charset="0"/>
              <a:cs typeface="Arial" charset="0"/>
            </a:endParaRPr>
          </a:p>
        </p:txBody>
      </p:sp>
      <p:graphicFrame>
        <p:nvGraphicFramePr>
          <p:cNvPr id="8" name="Espace réservé du contenu 5"/>
          <p:cNvGraphicFramePr>
            <a:graphicFrameLocks noGrp="1"/>
          </p:cNvGraphicFramePr>
          <p:nvPr>
            <p:ph sz="quarter" idx="1"/>
            <p:extLst>
              <p:ext uri="{D42A27DB-BD31-4B8C-83A1-F6EECF244321}">
                <p14:modId xmlns:p14="http://schemas.microsoft.com/office/powerpoint/2010/main" val="1378382234"/>
              </p:ext>
            </p:extLst>
          </p:nvPr>
        </p:nvGraphicFramePr>
        <p:xfrm>
          <a:off x="-1" y="847462"/>
          <a:ext cx="9144003" cy="4028543"/>
        </p:xfrm>
        <a:graphic>
          <a:graphicData uri="http://schemas.openxmlformats.org/drawingml/2006/table">
            <a:tbl>
              <a:tblPr/>
              <a:tblGrid>
                <a:gridCol w="2744138"/>
                <a:gridCol w="6399865"/>
              </a:tblGrid>
              <a:tr h="431535">
                <a:tc>
                  <a:txBody>
                    <a:bodyPr/>
                    <a:lstStyle/>
                    <a:p>
                      <a:r>
                        <a:rPr lang="fr-FR" sz="1600" dirty="0">
                          <a:solidFill>
                            <a:srgbClr val="FFFFFF"/>
                          </a:solidFill>
                          <a:effectLst/>
                          <a:latin typeface="Book Antiqua" pitchFamily="18" charset="0"/>
                        </a:rPr>
                        <a:t>Instruction</a:t>
                      </a:r>
                    </a:p>
                  </a:txBody>
                  <a:tcPr marL="47625" marR="47625" marT="47625" marB="47625" anchor="ctr">
                    <a:lnL w="19050" cap="flat" cmpd="sng" algn="ctr">
                      <a:solidFill>
                        <a:srgbClr val="2C485C"/>
                      </a:solidFill>
                      <a:prstDash val="solid"/>
                      <a:round/>
                      <a:headEnd type="none" w="med" len="med"/>
                      <a:tailEnd type="none" w="med" len="med"/>
                    </a:lnL>
                    <a:lnR w="19050" cap="flat" cmpd="sng" algn="ctr">
                      <a:solidFill>
                        <a:srgbClr val="2C485C"/>
                      </a:solidFill>
                      <a:prstDash val="solid"/>
                      <a:round/>
                      <a:headEnd type="none" w="med" len="med"/>
                      <a:tailEnd type="none" w="med" len="med"/>
                    </a:lnR>
                    <a:lnT w="19050" cap="flat" cmpd="sng" algn="ctr">
                      <a:solidFill>
                        <a:srgbClr val="2C485C"/>
                      </a:solidFill>
                      <a:prstDash val="solid"/>
                      <a:round/>
                      <a:headEnd type="none" w="med" len="med"/>
                      <a:tailEnd type="none" w="med" len="med"/>
                    </a:lnT>
                    <a:lnB w="9525" cap="flat" cmpd="sng" algn="ctr">
                      <a:solidFill>
                        <a:srgbClr val="2C485C"/>
                      </a:solidFill>
                      <a:prstDash val="solid"/>
                      <a:round/>
                      <a:headEnd type="none" w="med" len="med"/>
                      <a:tailEnd type="none" w="med" len="med"/>
                    </a:lnB>
                    <a:solidFill>
                      <a:srgbClr val="808080"/>
                    </a:solidFill>
                  </a:tcPr>
                </a:tc>
                <a:tc>
                  <a:txBody>
                    <a:bodyPr/>
                    <a:lstStyle/>
                    <a:p>
                      <a:r>
                        <a:rPr lang="fr-FR" sz="1600" dirty="0">
                          <a:solidFill>
                            <a:srgbClr val="FFFFFF"/>
                          </a:solidFill>
                          <a:effectLst/>
                          <a:latin typeface="Book Antiqua" pitchFamily="18" charset="0"/>
                        </a:rPr>
                        <a:t>Utilité</a:t>
                      </a:r>
                    </a:p>
                  </a:txBody>
                  <a:tcPr marL="47625" marR="47625" marT="47625" marB="47625" anchor="ctr">
                    <a:lnL w="19050" cap="flat" cmpd="sng" algn="ctr">
                      <a:solidFill>
                        <a:srgbClr val="2C485C"/>
                      </a:solidFill>
                      <a:prstDash val="solid"/>
                      <a:round/>
                      <a:headEnd type="none" w="med" len="med"/>
                      <a:tailEnd type="none" w="med" len="med"/>
                    </a:lnL>
                    <a:lnR w="19050" cap="flat" cmpd="sng" algn="ctr">
                      <a:solidFill>
                        <a:srgbClr val="2C485C"/>
                      </a:solidFill>
                      <a:prstDash val="solid"/>
                      <a:round/>
                      <a:headEnd type="none" w="med" len="med"/>
                      <a:tailEnd type="none" w="med" len="med"/>
                    </a:lnR>
                    <a:lnT w="19050" cap="flat" cmpd="sng" algn="ctr">
                      <a:solidFill>
                        <a:srgbClr val="2C485C"/>
                      </a:solidFill>
                      <a:prstDash val="solid"/>
                      <a:round/>
                      <a:headEnd type="none" w="med" len="med"/>
                      <a:tailEnd type="none" w="med" len="med"/>
                    </a:lnT>
                    <a:lnB w="9525" cap="flat" cmpd="sng" algn="ctr">
                      <a:solidFill>
                        <a:srgbClr val="2C485C"/>
                      </a:solidFill>
                      <a:prstDash val="solid"/>
                      <a:round/>
                      <a:headEnd type="none" w="med" len="med"/>
                      <a:tailEnd type="none" w="med" len="med"/>
                    </a:lnB>
                    <a:solidFill>
                      <a:srgbClr val="808080"/>
                    </a:solidFill>
                  </a:tcPr>
                </a:tc>
              </a:tr>
              <a:tr h="1493546">
                <a:tc>
                  <a:txBody>
                    <a:bodyPr/>
                    <a:lstStyle/>
                    <a:p>
                      <a:r>
                        <a:rPr lang="fr-FR" dirty="0">
                          <a:effectLst/>
                          <a:latin typeface="Book Antiqua" pitchFamily="18" charset="0"/>
                        </a:rPr>
                        <a:t>Les instructions de contrôle</a:t>
                      </a:r>
                    </a:p>
                  </a:txBody>
                  <a:tcPr marL="47625" marR="47625" marT="47625" marB="47625" anchor="ctr">
                    <a:lnL w="9525" cap="flat" cmpd="sng" algn="ctr">
                      <a:solidFill>
                        <a:srgbClr val="2C485C"/>
                      </a:solidFill>
                      <a:prstDash val="solid"/>
                      <a:round/>
                      <a:headEnd type="none" w="med" len="med"/>
                      <a:tailEnd type="none" w="med" len="med"/>
                    </a:lnL>
                    <a:lnR w="9525" cap="flat" cmpd="sng" algn="ctr">
                      <a:solidFill>
                        <a:srgbClr val="2C485C"/>
                      </a:solidFill>
                      <a:prstDash val="solid"/>
                      <a:round/>
                      <a:headEnd type="none" w="med" len="med"/>
                      <a:tailEnd type="none" w="med" len="med"/>
                    </a:lnR>
                    <a:lnT w="9525" cap="flat" cmpd="sng" algn="ctr">
                      <a:solidFill>
                        <a:srgbClr val="2C485C"/>
                      </a:solidFill>
                      <a:prstDash val="solid"/>
                      <a:round/>
                      <a:headEnd type="none" w="med" len="med"/>
                      <a:tailEnd type="none" w="med" len="med"/>
                    </a:lnT>
                    <a:lnB w="9525" cap="flat" cmpd="sng" algn="ctr">
                      <a:solidFill>
                        <a:srgbClr val="2C485C"/>
                      </a:solidFill>
                      <a:prstDash val="solid"/>
                      <a:round/>
                      <a:headEnd type="none" w="med" len="med"/>
                      <a:tailEnd type="none" w="med" len="med"/>
                    </a:lnB>
                    <a:solidFill>
                      <a:srgbClr val="E9F0F5"/>
                    </a:solidFill>
                  </a:tcPr>
                </a:tc>
                <a:tc>
                  <a:txBody>
                    <a:bodyPr/>
                    <a:lstStyle/>
                    <a:p>
                      <a:r>
                        <a:rPr lang="fr-FR" dirty="0" smtClean="0">
                          <a:effectLst/>
                          <a:latin typeface="Book Antiqua" pitchFamily="18" charset="0"/>
                        </a:rPr>
                        <a:t>Permettent de contrôler l’exécution d’un programme :</a:t>
                      </a:r>
                    </a:p>
                    <a:p>
                      <a:pPr marL="285750" indent="-285750">
                        <a:buFont typeface="Arial" pitchFamily="34" charset="0"/>
                        <a:buChar char="•"/>
                      </a:pPr>
                      <a:r>
                        <a:rPr lang="fr-FR" dirty="0" smtClean="0">
                          <a:effectLst/>
                          <a:latin typeface="Book Antiqua" pitchFamily="18" charset="0"/>
                        </a:rPr>
                        <a:t>Choisir </a:t>
                      </a:r>
                      <a:r>
                        <a:rPr lang="fr-FR" dirty="0">
                          <a:effectLst/>
                          <a:latin typeface="Book Antiqua" pitchFamily="18" charset="0"/>
                        </a:rPr>
                        <a:t>la prochaine instruction à exécuter, </a:t>
                      </a:r>
                      <a:endParaRPr lang="fr-FR" dirty="0" smtClean="0">
                        <a:effectLst/>
                        <a:latin typeface="Book Antiqua" pitchFamily="18" charset="0"/>
                      </a:endParaRPr>
                    </a:p>
                    <a:p>
                      <a:pPr marL="285750" indent="-285750">
                        <a:buFont typeface="Arial" pitchFamily="34" charset="0"/>
                        <a:buChar char="•"/>
                      </a:pPr>
                      <a:r>
                        <a:rPr lang="fr-FR" dirty="0" smtClean="0">
                          <a:effectLst/>
                          <a:latin typeface="Book Antiqua" pitchFamily="18" charset="0"/>
                        </a:rPr>
                        <a:t>Répéter </a:t>
                      </a:r>
                      <a:r>
                        <a:rPr lang="fr-FR" dirty="0">
                          <a:effectLst/>
                          <a:latin typeface="Book Antiqua" pitchFamily="18" charset="0"/>
                        </a:rPr>
                        <a:t>des suites d'instructions, </a:t>
                      </a:r>
                      <a:endParaRPr lang="fr-FR" dirty="0" smtClean="0">
                        <a:effectLst/>
                        <a:latin typeface="Book Antiqua" pitchFamily="18" charset="0"/>
                      </a:endParaRPr>
                    </a:p>
                    <a:p>
                      <a:pPr marL="285750" indent="-285750">
                        <a:buFont typeface="Arial" pitchFamily="34" charset="0"/>
                        <a:buChar char="•"/>
                      </a:pPr>
                      <a:r>
                        <a:rPr lang="fr-FR" dirty="0" smtClean="0">
                          <a:effectLst/>
                          <a:latin typeface="Book Antiqua" pitchFamily="18" charset="0"/>
                        </a:rPr>
                        <a:t>Ne </a:t>
                      </a:r>
                      <a:r>
                        <a:rPr lang="fr-FR" dirty="0">
                          <a:effectLst/>
                          <a:latin typeface="Book Antiqua" pitchFamily="18" charset="0"/>
                        </a:rPr>
                        <a:t>pas exécuter des blocs </a:t>
                      </a:r>
                      <a:r>
                        <a:rPr lang="fr-FR" dirty="0" smtClean="0">
                          <a:effectLst/>
                          <a:latin typeface="Book Antiqua" pitchFamily="18" charset="0"/>
                        </a:rPr>
                        <a:t>d'instructions, </a:t>
                      </a:r>
                    </a:p>
                    <a:p>
                      <a:pPr marL="285750" indent="-285750">
                        <a:buFont typeface="Arial" pitchFamily="34" charset="0"/>
                        <a:buChar char="•"/>
                      </a:pPr>
                      <a:r>
                        <a:rPr lang="fr-FR" dirty="0" smtClean="0">
                          <a:effectLst/>
                          <a:latin typeface="Book Antiqua" pitchFamily="18" charset="0"/>
                        </a:rPr>
                        <a:t>….</a:t>
                      </a:r>
                      <a:endParaRPr lang="fr-FR" dirty="0">
                        <a:effectLst/>
                        <a:latin typeface="Book Antiqua" pitchFamily="18" charset="0"/>
                      </a:endParaRPr>
                    </a:p>
                  </a:txBody>
                  <a:tcPr marL="47625" marR="47625" marT="47625" marB="47625" anchor="ctr">
                    <a:lnL w="9525" cap="flat" cmpd="sng" algn="ctr">
                      <a:solidFill>
                        <a:srgbClr val="2C485C"/>
                      </a:solidFill>
                      <a:prstDash val="solid"/>
                      <a:round/>
                      <a:headEnd type="none" w="med" len="med"/>
                      <a:tailEnd type="none" w="med" len="med"/>
                    </a:lnL>
                    <a:lnR w="9525" cap="flat" cmpd="sng" algn="ctr">
                      <a:solidFill>
                        <a:srgbClr val="2C485C"/>
                      </a:solidFill>
                      <a:prstDash val="solid"/>
                      <a:round/>
                      <a:headEnd type="none" w="med" len="med"/>
                      <a:tailEnd type="none" w="med" len="med"/>
                    </a:lnR>
                    <a:lnT w="9525" cap="flat" cmpd="sng" algn="ctr">
                      <a:solidFill>
                        <a:srgbClr val="2C485C"/>
                      </a:solidFill>
                      <a:prstDash val="solid"/>
                      <a:round/>
                      <a:headEnd type="none" w="med" len="med"/>
                      <a:tailEnd type="none" w="med" len="med"/>
                    </a:lnT>
                    <a:lnB w="9525" cap="flat" cmpd="sng" algn="ctr">
                      <a:solidFill>
                        <a:srgbClr val="2C485C"/>
                      </a:solidFill>
                      <a:prstDash val="solid"/>
                      <a:round/>
                      <a:headEnd type="none" w="med" len="med"/>
                      <a:tailEnd type="none" w="med" len="med"/>
                    </a:lnB>
                    <a:solidFill>
                      <a:srgbClr val="E9F0F5"/>
                    </a:solidFill>
                  </a:tcPr>
                </a:tc>
              </a:tr>
              <a:tr h="1168541">
                <a:tc>
                  <a:txBody>
                    <a:bodyPr/>
                    <a:lstStyle/>
                    <a:p>
                      <a:r>
                        <a:rPr lang="fr-FR" dirty="0">
                          <a:effectLst/>
                          <a:latin typeface="Book Antiqua" pitchFamily="18" charset="0"/>
                        </a:rPr>
                        <a:t>Les instructions d’accès mémoire</a:t>
                      </a:r>
                    </a:p>
                  </a:txBody>
                  <a:tcPr marL="47625" marR="47625" marT="47625" marB="47625" anchor="ctr">
                    <a:lnL w="9525" cap="flat" cmpd="sng" algn="ctr">
                      <a:solidFill>
                        <a:srgbClr val="2C485C"/>
                      </a:solidFill>
                      <a:prstDash val="solid"/>
                      <a:round/>
                      <a:headEnd type="none" w="med" len="med"/>
                      <a:tailEnd type="none" w="med" len="med"/>
                    </a:lnL>
                    <a:lnR w="9525" cap="flat" cmpd="sng" algn="ctr">
                      <a:solidFill>
                        <a:srgbClr val="2C485C"/>
                      </a:solidFill>
                      <a:prstDash val="solid"/>
                      <a:round/>
                      <a:headEnd type="none" w="med" len="med"/>
                      <a:tailEnd type="none" w="med" len="med"/>
                    </a:lnR>
                    <a:lnT w="9525" cap="flat" cmpd="sng" algn="ctr">
                      <a:solidFill>
                        <a:srgbClr val="2C485C"/>
                      </a:solidFill>
                      <a:prstDash val="solid"/>
                      <a:round/>
                      <a:headEnd type="none" w="med" len="med"/>
                      <a:tailEnd type="none" w="med" len="med"/>
                    </a:lnT>
                    <a:lnB w="9525" cap="flat" cmpd="sng" algn="ctr">
                      <a:solidFill>
                        <a:srgbClr val="2C485C"/>
                      </a:solidFill>
                      <a:prstDash val="solid"/>
                      <a:round/>
                      <a:headEnd type="none" w="med" len="med"/>
                      <a:tailEnd type="none" w="med" len="med"/>
                    </a:lnB>
                    <a:solidFill>
                      <a:srgbClr val="E9F0F5"/>
                    </a:solidFill>
                  </a:tcPr>
                </a:tc>
                <a:tc>
                  <a:txBody>
                    <a:bodyPr/>
                    <a:lstStyle/>
                    <a:p>
                      <a:r>
                        <a:rPr lang="fr-FR" dirty="0" smtClean="0">
                          <a:effectLst/>
                          <a:latin typeface="Book Antiqua" pitchFamily="18" charset="0"/>
                        </a:rPr>
                        <a:t>Permettent </a:t>
                      </a:r>
                      <a:r>
                        <a:rPr lang="fr-FR" dirty="0">
                          <a:effectLst/>
                          <a:latin typeface="Book Antiqua" pitchFamily="18" charset="0"/>
                        </a:rPr>
                        <a:t>d'échanger des données entre </a:t>
                      </a:r>
                      <a:r>
                        <a:rPr lang="fr-FR" dirty="0" smtClean="0">
                          <a:effectLst/>
                          <a:latin typeface="Book Antiqua" pitchFamily="18" charset="0"/>
                        </a:rPr>
                        <a:t>le microprocesseur </a:t>
                      </a:r>
                      <a:r>
                        <a:rPr lang="fr-FR" dirty="0">
                          <a:effectLst/>
                          <a:latin typeface="Book Antiqua" pitchFamily="18" charset="0"/>
                        </a:rPr>
                        <a:t>et la mémoire, ou encore permettent de gérer la mémoire et son adressage.</a:t>
                      </a:r>
                    </a:p>
                  </a:txBody>
                  <a:tcPr marL="47625" marR="47625" marT="47625" marB="47625" anchor="ctr">
                    <a:lnL w="9525" cap="flat" cmpd="sng" algn="ctr">
                      <a:solidFill>
                        <a:srgbClr val="2C485C"/>
                      </a:solidFill>
                      <a:prstDash val="solid"/>
                      <a:round/>
                      <a:headEnd type="none" w="med" len="med"/>
                      <a:tailEnd type="none" w="med" len="med"/>
                    </a:lnL>
                    <a:lnR w="9525" cap="flat" cmpd="sng" algn="ctr">
                      <a:solidFill>
                        <a:srgbClr val="2C485C"/>
                      </a:solidFill>
                      <a:prstDash val="solid"/>
                      <a:round/>
                      <a:headEnd type="none" w="med" len="med"/>
                      <a:tailEnd type="none" w="med" len="med"/>
                    </a:lnR>
                    <a:lnT w="9525" cap="flat" cmpd="sng" algn="ctr">
                      <a:solidFill>
                        <a:srgbClr val="2C485C"/>
                      </a:solidFill>
                      <a:prstDash val="solid"/>
                      <a:round/>
                      <a:headEnd type="none" w="med" len="med"/>
                      <a:tailEnd type="none" w="med" len="med"/>
                    </a:lnT>
                    <a:lnB w="9525" cap="flat" cmpd="sng" algn="ctr">
                      <a:solidFill>
                        <a:srgbClr val="2C485C"/>
                      </a:solidFill>
                      <a:prstDash val="solid"/>
                      <a:round/>
                      <a:headEnd type="none" w="med" len="med"/>
                      <a:tailEnd type="none" w="med" len="med"/>
                    </a:lnB>
                    <a:solidFill>
                      <a:srgbClr val="E9F0F5"/>
                    </a:solidFill>
                  </a:tcPr>
                </a:tc>
              </a:tr>
              <a:tr h="934921">
                <a:tc>
                  <a:txBody>
                    <a:bodyPr/>
                    <a:lstStyle/>
                    <a:p>
                      <a:r>
                        <a:rPr lang="fr-FR" dirty="0">
                          <a:effectLst/>
                          <a:latin typeface="Book Antiqua" pitchFamily="18" charset="0"/>
                        </a:rPr>
                        <a:t>Les instructions de gestion de l'énergie</a:t>
                      </a:r>
                    </a:p>
                  </a:txBody>
                  <a:tcPr marL="47625" marR="47625" marT="47625" marB="47625" anchor="ctr">
                    <a:lnL w="9525" cap="flat" cmpd="sng" algn="ctr">
                      <a:solidFill>
                        <a:srgbClr val="2C485C"/>
                      </a:solidFill>
                      <a:prstDash val="solid"/>
                      <a:round/>
                      <a:headEnd type="none" w="med" len="med"/>
                      <a:tailEnd type="none" w="med" len="med"/>
                    </a:lnL>
                    <a:lnR w="9525" cap="flat" cmpd="sng" algn="ctr">
                      <a:solidFill>
                        <a:srgbClr val="2C485C"/>
                      </a:solidFill>
                      <a:prstDash val="solid"/>
                      <a:round/>
                      <a:headEnd type="none" w="med" len="med"/>
                      <a:tailEnd type="none" w="med" len="med"/>
                    </a:lnR>
                    <a:lnT w="9525" cap="flat" cmpd="sng" algn="ctr">
                      <a:solidFill>
                        <a:srgbClr val="2C485C"/>
                      </a:solidFill>
                      <a:prstDash val="solid"/>
                      <a:round/>
                      <a:headEnd type="none" w="med" len="med"/>
                      <a:tailEnd type="none" w="med" len="med"/>
                    </a:lnT>
                    <a:lnB w="9525" cap="flat" cmpd="sng" algn="ctr">
                      <a:solidFill>
                        <a:srgbClr val="2C485C"/>
                      </a:solidFill>
                      <a:prstDash val="solid"/>
                      <a:round/>
                      <a:headEnd type="none" w="med" len="med"/>
                      <a:tailEnd type="none" w="med" len="med"/>
                    </a:lnB>
                    <a:solidFill>
                      <a:srgbClr val="E9F0F5"/>
                    </a:solidFill>
                  </a:tcPr>
                </a:tc>
                <a:tc>
                  <a:txBody>
                    <a:bodyPr/>
                    <a:lstStyle/>
                    <a:p>
                      <a:r>
                        <a:rPr lang="fr-FR" dirty="0" smtClean="0">
                          <a:effectLst/>
                          <a:latin typeface="Book Antiqua" pitchFamily="18" charset="0"/>
                        </a:rPr>
                        <a:t>Permettent </a:t>
                      </a:r>
                      <a:r>
                        <a:rPr lang="fr-FR" dirty="0">
                          <a:effectLst/>
                          <a:latin typeface="Book Antiqua" pitchFamily="18" charset="0"/>
                        </a:rPr>
                        <a:t>de modifier la consommation en électricité de l'ordinateur (instructions de mise en veille du PC, </a:t>
                      </a:r>
                      <a:r>
                        <a:rPr lang="fr-FR" dirty="0" smtClean="0">
                          <a:effectLst/>
                          <a:latin typeface="Book Antiqua" pitchFamily="18" charset="0"/>
                        </a:rPr>
                        <a:t>…).</a:t>
                      </a:r>
                      <a:endParaRPr lang="fr-FR" dirty="0">
                        <a:effectLst/>
                        <a:latin typeface="Book Antiqua" pitchFamily="18" charset="0"/>
                      </a:endParaRPr>
                    </a:p>
                  </a:txBody>
                  <a:tcPr marL="47625" marR="47625" marT="47625" marB="47625" anchor="ctr">
                    <a:lnL w="9525" cap="flat" cmpd="sng" algn="ctr">
                      <a:solidFill>
                        <a:srgbClr val="2C485C"/>
                      </a:solidFill>
                      <a:prstDash val="solid"/>
                      <a:round/>
                      <a:headEnd type="none" w="med" len="med"/>
                      <a:tailEnd type="none" w="med" len="med"/>
                    </a:lnL>
                    <a:lnR w="9525" cap="flat" cmpd="sng" algn="ctr">
                      <a:solidFill>
                        <a:srgbClr val="2C485C"/>
                      </a:solidFill>
                      <a:prstDash val="solid"/>
                      <a:round/>
                      <a:headEnd type="none" w="med" len="med"/>
                      <a:tailEnd type="none" w="med" len="med"/>
                    </a:lnR>
                    <a:lnT w="9525" cap="flat" cmpd="sng" algn="ctr">
                      <a:solidFill>
                        <a:srgbClr val="2C485C"/>
                      </a:solidFill>
                      <a:prstDash val="solid"/>
                      <a:round/>
                      <a:headEnd type="none" w="med" len="med"/>
                      <a:tailEnd type="none" w="med" len="med"/>
                    </a:lnT>
                    <a:lnB w="9525" cap="flat" cmpd="sng" algn="ctr">
                      <a:solidFill>
                        <a:srgbClr val="2C485C"/>
                      </a:solidFill>
                      <a:prstDash val="solid"/>
                      <a:round/>
                      <a:headEnd type="none" w="med" len="med"/>
                      <a:tailEnd type="none" w="med" len="med"/>
                    </a:lnB>
                    <a:solidFill>
                      <a:srgbClr val="E9F0F5"/>
                    </a:solidFill>
                  </a:tcPr>
                </a:tc>
              </a:tr>
            </a:tbl>
          </a:graphicData>
        </a:graphic>
      </p:graphicFrame>
    </p:spTree>
    <p:extLst>
      <p:ext uri="{BB962C8B-B14F-4D97-AF65-F5344CB8AC3E}">
        <p14:creationId xmlns:p14="http://schemas.microsoft.com/office/powerpoint/2010/main" val="422520032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Deuxième partie / 1. Le microprocesseur</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dirty="0" smtClean="0"/>
              <a:t>8. Les instructions</a:t>
            </a:r>
            <a:endParaRPr lang="fr-FR" sz="2000" dirty="0"/>
          </a:p>
        </p:txBody>
      </p:sp>
      <p:sp>
        <p:nvSpPr>
          <p:cNvPr id="7" name="Rectangle 1"/>
          <p:cNvSpPr>
            <a:spLocks noChangeArrowheads="1"/>
          </p:cNvSpPr>
          <p:nvPr/>
        </p:nvSpPr>
        <p:spPr bwMode="auto">
          <a:xfrm>
            <a:off x="0" y="12557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800" b="0" i="0" u="none" strike="noStrike" cap="none" normalizeH="0" baseline="0" dirty="0" smtClean="0">
                <a:ln>
                  <a:noFill/>
                </a:ln>
                <a:solidFill>
                  <a:schemeClr val="tx1"/>
                </a:solidFill>
                <a:effectLst/>
                <a:latin typeface="Arial" charset="0"/>
                <a:cs typeface="Arial" charset="0"/>
              </a:rPr>
              <a:t/>
            </a:r>
            <a:br>
              <a:rPr kumimoji="0" lang="fr-FR" sz="1800" b="0" i="0" u="none" strike="noStrike" cap="none" normalizeH="0" baseline="0" dirty="0" smtClean="0">
                <a:ln>
                  <a:noFill/>
                </a:ln>
                <a:solidFill>
                  <a:schemeClr val="tx1"/>
                </a:solidFill>
                <a:effectLst/>
                <a:latin typeface="Arial" charset="0"/>
                <a:cs typeface="Arial" charset="0"/>
              </a:rPr>
            </a:br>
            <a:endParaRPr kumimoji="0" lang="fr-FR" sz="1800" b="0" i="0" u="none" strike="noStrike" cap="none" normalizeH="0" baseline="0" dirty="0" smtClean="0">
              <a:ln>
                <a:noFill/>
              </a:ln>
              <a:solidFill>
                <a:schemeClr val="tx1"/>
              </a:solidFill>
              <a:effectLst/>
              <a:latin typeface="Arial" charset="0"/>
              <a:cs typeface="Arial" charset="0"/>
            </a:endParaRPr>
          </a:p>
        </p:txBody>
      </p:sp>
      <p:graphicFrame>
        <p:nvGraphicFramePr>
          <p:cNvPr id="8" name="Espace réservé du contenu 5"/>
          <p:cNvGraphicFramePr>
            <a:graphicFrameLocks noGrp="1"/>
          </p:cNvGraphicFramePr>
          <p:nvPr>
            <p:ph sz="quarter" idx="1"/>
            <p:extLst>
              <p:ext uri="{D42A27DB-BD31-4B8C-83A1-F6EECF244321}">
                <p14:modId xmlns:p14="http://schemas.microsoft.com/office/powerpoint/2010/main" val="2921447594"/>
              </p:ext>
            </p:extLst>
          </p:nvPr>
        </p:nvGraphicFramePr>
        <p:xfrm>
          <a:off x="-1" y="853922"/>
          <a:ext cx="9144003" cy="4022083"/>
        </p:xfrm>
        <a:graphic>
          <a:graphicData uri="http://schemas.openxmlformats.org/drawingml/2006/table">
            <a:tbl>
              <a:tblPr/>
              <a:tblGrid>
                <a:gridCol w="2744138"/>
                <a:gridCol w="6399865"/>
              </a:tblGrid>
              <a:tr h="349425">
                <a:tc>
                  <a:txBody>
                    <a:bodyPr/>
                    <a:lstStyle/>
                    <a:p>
                      <a:r>
                        <a:rPr lang="fr-FR" sz="1600" dirty="0">
                          <a:solidFill>
                            <a:srgbClr val="FFFFFF"/>
                          </a:solidFill>
                          <a:effectLst/>
                          <a:latin typeface="Book Antiqua" pitchFamily="18" charset="0"/>
                        </a:rPr>
                        <a:t>Instruction</a:t>
                      </a:r>
                    </a:p>
                  </a:txBody>
                  <a:tcPr marL="47625" marR="47625" marT="47625" marB="47625" anchor="ctr">
                    <a:lnL w="19050" cap="flat" cmpd="sng" algn="ctr">
                      <a:solidFill>
                        <a:srgbClr val="2C485C"/>
                      </a:solidFill>
                      <a:prstDash val="solid"/>
                      <a:round/>
                      <a:headEnd type="none" w="med" len="med"/>
                      <a:tailEnd type="none" w="med" len="med"/>
                    </a:lnL>
                    <a:lnR w="19050" cap="flat" cmpd="sng" algn="ctr">
                      <a:solidFill>
                        <a:srgbClr val="2C485C"/>
                      </a:solidFill>
                      <a:prstDash val="solid"/>
                      <a:round/>
                      <a:headEnd type="none" w="med" len="med"/>
                      <a:tailEnd type="none" w="med" len="med"/>
                    </a:lnR>
                    <a:lnT w="19050" cap="flat" cmpd="sng" algn="ctr">
                      <a:solidFill>
                        <a:srgbClr val="2C485C"/>
                      </a:solidFill>
                      <a:prstDash val="solid"/>
                      <a:round/>
                      <a:headEnd type="none" w="med" len="med"/>
                      <a:tailEnd type="none" w="med" len="med"/>
                    </a:lnT>
                    <a:lnB w="9525" cap="flat" cmpd="sng" algn="ctr">
                      <a:solidFill>
                        <a:srgbClr val="2C485C"/>
                      </a:solidFill>
                      <a:prstDash val="solid"/>
                      <a:round/>
                      <a:headEnd type="none" w="med" len="med"/>
                      <a:tailEnd type="none" w="med" len="med"/>
                    </a:lnB>
                    <a:solidFill>
                      <a:srgbClr val="808080"/>
                    </a:solidFill>
                  </a:tcPr>
                </a:tc>
                <a:tc>
                  <a:txBody>
                    <a:bodyPr/>
                    <a:lstStyle/>
                    <a:p>
                      <a:r>
                        <a:rPr lang="fr-FR" sz="1600" dirty="0">
                          <a:solidFill>
                            <a:srgbClr val="FFFFFF"/>
                          </a:solidFill>
                          <a:effectLst/>
                          <a:latin typeface="Book Antiqua" pitchFamily="18" charset="0"/>
                        </a:rPr>
                        <a:t>Utilité</a:t>
                      </a:r>
                    </a:p>
                  </a:txBody>
                  <a:tcPr marL="47625" marR="47625" marT="47625" marB="47625" anchor="ctr">
                    <a:lnL w="19050" cap="flat" cmpd="sng" algn="ctr">
                      <a:solidFill>
                        <a:srgbClr val="2C485C"/>
                      </a:solidFill>
                      <a:prstDash val="solid"/>
                      <a:round/>
                      <a:headEnd type="none" w="med" len="med"/>
                      <a:tailEnd type="none" w="med" len="med"/>
                    </a:lnL>
                    <a:lnR w="19050" cap="flat" cmpd="sng" algn="ctr">
                      <a:solidFill>
                        <a:srgbClr val="2C485C"/>
                      </a:solidFill>
                      <a:prstDash val="solid"/>
                      <a:round/>
                      <a:headEnd type="none" w="med" len="med"/>
                      <a:tailEnd type="none" w="med" len="med"/>
                    </a:lnR>
                    <a:lnT w="19050" cap="flat" cmpd="sng" algn="ctr">
                      <a:solidFill>
                        <a:srgbClr val="2C485C"/>
                      </a:solidFill>
                      <a:prstDash val="solid"/>
                      <a:round/>
                      <a:headEnd type="none" w="med" len="med"/>
                      <a:tailEnd type="none" w="med" len="med"/>
                    </a:lnT>
                    <a:lnB w="9525" cap="flat" cmpd="sng" algn="ctr">
                      <a:solidFill>
                        <a:srgbClr val="2C485C"/>
                      </a:solidFill>
                      <a:prstDash val="solid"/>
                      <a:round/>
                      <a:headEnd type="none" w="med" len="med"/>
                      <a:tailEnd type="none" w="med" len="med"/>
                    </a:lnB>
                    <a:solidFill>
                      <a:srgbClr val="808080"/>
                    </a:solidFill>
                  </a:tcPr>
                </a:tc>
              </a:tr>
              <a:tr h="3672658">
                <a:tc>
                  <a:txBody>
                    <a:bodyPr/>
                    <a:lstStyle/>
                    <a:p>
                      <a:pPr algn="l"/>
                      <a:r>
                        <a:rPr lang="fr-FR" sz="1600" b="0" i="0" dirty="0">
                          <a:solidFill>
                            <a:srgbClr val="1F1F1F"/>
                          </a:solidFill>
                          <a:effectLst/>
                          <a:latin typeface="Book Antiqua" pitchFamily="18" charset="0"/>
                        </a:rPr>
                        <a:t>Les inclassables</a:t>
                      </a:r>
                    </a:p>
                  </a:txBody>
                  <a:tcPr marL="47625" marR="47625" marT="47625" marB="47625" anchor="ctr">
                    <a:lnL w="9525" cap="flat" cmpd="sng" algn="ctr">
                      <a:solidFill>
                        <a:srgbClr val="2C485C"/>
                      </a:solidFill>
                      <a:prstDash val="solid"/>
                      <a:round/>
                      <a:headEnd type="none" w="med" len="med"/>
                      <a:tailEnd type="none" w="med" len="med"/>
                    </a:lnL>
                    <a:lnR w="9525" cap="flat" cmpd="sng" algn="ctr">
                      <a:solidFill>
                        <a:srgbClr val="2C485C"/>
                      </a:solidFill>
                      <a:prstDash val="solid"/>
                      <a:round/>
                      <a:headEnd type="none" w="med" len="med"/>
                      <a:tailEnd type="none" w="med" len="med"/>
                    </a:lnR>
                    <a:lnT w="9525" cap="flat" cmpd="sng" algn="ctr">
                      <a:solidFill>
                        <a:srgbClr val="2C485C"/>
                      </a:solidFill>
                      <a:prstDash val="solid"/>
                      <a:round/>
                      <a:headEnd type="none" w="med" len="med"/>
                      <a:tailEnd type="none" w="med" len="med"/>
                    </a:lnT>
                    <a:lnB w="9525" cap="flat" cmpd="sng" algn="ctr">
                      <a:solidFill>
                        <a:srgbClr val="2C485C"/>
                      </a:solidFill>
                      <a:prstDash val="solid"/>
                      <a:round/>
                      <a:headEnd type="none" w="med" len="med"/>
                      <a:tailEnd type="none" w="med" len="med"/>
                    </a:lnB>
                    <a:solidFill>
                      <a:srgbClr val="E9F0F5"/>
                    </a:solidFill>
                  </a:tcPr>
                </a:tc>
                <a:tc>
                  <a:txBody>
                    <a:bodyPr/>
                    <a:lstStyle/>
                    <a:p>
                      <a:pPr algn="l"/>
                      <a:r>
                        <a:rPr lang="fr-FR" sz="1600" b="0" i="0" dirty="0" smtClean="0">
                          <a:solidFill>
                            <a:srgbClr val="1F1F1F"/>
                          </a:solidFill>
                          <a:effectLst/>
                          <a:latin typeface="Book Antiqua" pitchFamily="18" charset="0"/>
                        </a:rPr>
                        <a:t>Permettent de faire des traitement spécifiques fournies par certains microprocesseurs </a:t>
                      </a:r>
                      <a:r>
                        <a:rPr lang="fr-FR" sz="1600" b="0" i="0" dirty="0">
                          <a:solidFill>
                            <a:srgbClr val="1F1F1F"/>
                          </a:solidFill>
                          <a:effectLst/>
                          <a:latin typeface="Book Antiqua" pitchFamily="18" charset="0"/>
                        </a:rPr>
                        <a:t>pour des besoins </a:t>
                      </a:r>
                      <a:r>
                        <a:rPr lang="fr-FR" sz="1600" b="0" i="0" dirty="0" smtClean="0">
                          <a:solidFill>
                            <a:srgbClr val="1F1F1F"/>
                          </a:solidFill>
                          <a:effectLst/>
                          <a:latin typeface="Book Antiqua" pitchFamily="18" charset="0"/>
                        </a:rPr>
                        <a:t>spécifiques</a:t>
                      </a:r>
                      <a:r>
                        <a:rPr lang="fr-FR" sz="1600" b="0" i="0" baseline="0" dirty="0" smtClean="0">
                          <a:solidFill>
                            <a:srgbClr val="1F1F1F"/>
                          </a:solidFill>
                          <a:effectLst/>
                          <a:latin typeface="Book Antiqua" pitchFamily="18" charset="0"/>
                        </a:rPr>
                        <a:t> :</a:t>
                      </a:r>
                    </a:p>
                    <a:p>
                      <a:pPr marL="285750" indent="-285750" algn="l">
                        <a:buFont typeface="Arial" pitchFamily="34" charset="0"/>
                        <a:buChar char="•"/>
                      </a:pPr>
                      <a:r>
                        <a:rPr lang="fr-FR" sz="1600" b="0" i="0" dirty="0" smtClean="0">
                          <a:solidFill>
                            <a:srgbClr val="1F1F1F"/>
                          </a:solidFill>
                          <a:effectLst/>
                          <a:latin typeface="Book Antiqua" pitchFamily="18" charset="0"/>
                        </a:rPr>
                        <a:t>Calculs </a:t>
                      </a:r>
                      <a:r>
                        <a:rPr lang="fr-FR" sz="1600" b="0" i="0" dirty="0">
                          <a:solidFill>
                            <a:srgbClr val="1F1F1F"/>
                          </a:solidFill>
                          <a:effectLst/>
                          <a:latin typeface="Book Antiqua" pitchFamily="18" charset="0"/>
                        </a:rPr>
                        <a:t>cryptographiques : certaines instructions permettent de chiffrer ou de déchiffrer des données de taille fixe. </a:t>
                      </a:r>
                      <a:endParaRPr lang="fr-FR" sz="1600" b="0" i="0" dirty="0" smtClean="0">
                        <a:solidFill>
                          <a:srgbClr val="1F1F1F"/>
                        </a:solidFill>
                        <a:effectLst/>
                        <a:latin typeface="Book Antiqua" pitchFamily="18" charset="0"/>
                      </a:endParaRPr>
                    </a:p>
                    <a:p>
                      <a:pPr marL="285750" indent="-285750" algn="l">
                        <a:buFont typeface="Arial" pitchFamily="34" charset="0"/>
                        <a:buChar char="•"/>
                      </a:pPr>
                      <a:r>
                        <a:rPr lang="fr-FR" sz="1600" b="0" i="0" dirty="0" smtClean="0">
                          <a:solidFill>
                            <a:srgbClr val="1F1F1F"/>
                          </a:solidFill>
                          <a:effectLst/>
                          <a:latin typeface="Book Antiqua" pitchFamily="18" charset="0"/>
                        </a:rPr>
                        <a:t>Génération </a:t>
                      </a:r>
                      <a:r>
                        <a:rPr lang="fr-FR" sz="1600" b="0" i="0" dirty="0">
                          <a:solidFill>
                            <a:srgbClr val="1F1F1F"/>
                          </a:solidFill>
                          <a:effectLst/>
                          <a:latin typeface="Book Antiqua" pitchFamily="18" charset="0"/>
                        </a:rPr>
                        <a:t>des nombres </a:t>
                      </a:r>
                      <a:r>
                        <a:rPr lang="fr-FR" sz="1600" b="0" i="0" dirty="0" smtClean="0">
                          <a:solidFill>
                            <a:srgbClr val="1F1F1F"/>
                          </a:solidFill>
                          <a:effectLst/>
                          <a:latin typeface="Book Antiqua" pitchFamily="18" charset="0"/>
                        </a:rPr>
                        <a:t>aléatoires.</a:t>
                      </a:r>
                    </a:p>
                    <a:p>
                      <a:pPr marL="285750" indent="-285750" algn="l">
                        <a:buFont typeface="Arial" pitchFamily="34" charset="0"/>
                        <a:buChar char="•"/>
                      </a:pPr>
                      <a:r>
                        <a:rPr lang="fr-FR" sz="1600" b="0" i="0" dirty="0" smtClean="0">
                          <a:solidFill>
                            <a:srgbClr val="1F1F1F"/>
                          </a:solidFill>
                          <a:effectLst/>
                          <a:latin typeface="Book Antiqua" pitchFamily="18" charset="0"/>
                        </a:rPr>
                        <a:t>…</a:t>
                      </a:r>
                    </a:p>
                  </a:txBody>
                  <a:tcPr marL="47625" marR="47625" marT="47625" marB="47625" anchor="ctr">
                    <a:lnL w="9525" cap="flat" cmpd="sng" algn="ctr">
                      <a:solidFill>
                        <a:srgbClr val="2C485C"/>
                      </a:solidFill>
                      <a:prstDash val="solid"/>
                      <a:round/>
                      <a:headEnd type="none" w="med" len="med"/>
                      <a:tailEnd type="none" w="med" len="med"/>
                    </a:lnL>
                    <a:lnR w="9525" cap="flat" cmpd="sng" algn="ctr">
                      <a:solidFill>
                        <a:srgbClr val="2C485C"/>
                      </a:solidFill>
                      <a:prstDash val="solid"/>
                      <a:round/>
                      <a:headEnd type="none" w="med" len="med"/>
                      <a:tailEnd type="none" w="med" len="med"/>
                    </a:lnR>
                    <a:lnT w="9525" cap="flat" cmpd="sng" algn="ctr">
                      <a:solidFill>
                        <a:srgbClr val="2C485C"/>
                      </a:solidFill>
                      <a:prstDash val="solid"/>
                      <a:round/>
                      <a:headEnd type="none" w="med" len="med"/>
                      <a:tailEnd type="none" w="med" len="med"/>
                    </a:lnT>
                    <a:lnB w="9525" cap="flat" cmpd="sng" algn="ctr">
                      <a:solidFill>
                        <a:srgbClr val="2C485C"/>
                      </a:solidFill>
                      <a:prstDash val="solid"/>
                      <a:round/>
                      <a:headEnd type="none" w="med" len="med"/>
                      <a:tailEnd type="none" w="med" len="med"/>
                    </a:lnB>
                    <a:solidFill>
                      <a:srgbClr val="E9F0F5"/>
                    </a:solidFill>
                  </a:tcPr>
                </a:tc>
              </a:tr>
            </a:tbl>
          </a:graphicData>
        </a:graphic>
      </p:graphicFrame>
    </p:spTree>
    <p:extLst>
      <p:ext uri="{BB962C8B-B14F-4D97-AF65-F5344CB8AC3E}">
        <p14:creationId xmlns:p14="http://schemas.microsoft.com/office/powerpoint/2010/main" val="1772651378"/>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Deuxième partie / 1. Le microprocesseur</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a:xfrm>
            <a:off x="0" y="843558"/>
            <a:ext cx="9144000" cy="4032448"/>
          </a:xfrm>
        </p:spPr>
        <p:txBody>
          <a:bodyPr>
            <a:normAutofit fontScale="70000" lnSpcReduction="20000"/>
          </a:bodyPr>
          <a:lstStyle/>
          <a:p>
            <a:r>
              <a:rPr lang="fr-FR" dirty="0" smtClean="0"/>
              <a:t>La </a:t>
            </a:r>
            <a:r>
              <a:rPr lang="fr-FR" dirty="0"/>
              <a:t>liste de toute les instructions </a:t>
            </a:r>
            <a:r>
              <a:rPr lang="fr-FR" dirty="0" smtClean="0"/>
              <a:t>qu'un microprocesseur </a:t>
            </a:r>
            <a:r>
              <a:rPr lang="fr-FR" dirty="0"/>
              <a:t>peut exécuter s'appelle son </a:t>
            </a:r>
            <a:r>
              <a:rPr lang="fr-FR" b="1" dirty="0"/>
              <a:t>jeu d'instruction</a:t>
            </a:r>
            <a:r>
              <a:rPr lang="fr-FR" dirty="0" smtClean="0"/>
              <a:t>.</a:t>
            </a:r>
          </a:p>
          <a:p>
            <a:pPr marL="320040" lvl="1" indent="-320040">
              <a:spcBef>
                <a:spcPts val="700"/>
              </a:spcBef>
              <a:buClr>
                <a:schemeClr val="accent2"/>
              </a:buClr>
              <a:buSzPct val="60000"/>
              <a:buFont typeface="Wingdings"/>
              <a:buChar char=""/>
            </a:pPr>
            <a:r>
              <a:rPr lang="fr-FR" dirty="0"/>
              <a:t>Le jeu d'instruction du PC qui fonctionne aujourd'hui sous Windows est appelé le </a:t>
            </a:r>
            <a:r>
              <a:rPr lang="fr-FR" b="1" dirty="0" smtClean="0"/>
              <a:t>x86 </a:t>
            </a:r>
            <a:r>
              <a:rPr lang="fr-FR" dirty="0" smtClean="0"/>
              <a:t>issue de la famille 80x86,</a:t>
            </a:r>
            <a:r>
              <a:rPr lang="fr-FR" dirty="0"/>
              <a:t> On parle ainsi de 386, 486, 586, 686, etc</a:t>
            </a:r>
            <a:r>
              <a:rPr lang="fr-FR" dirty="0" smtClean="0"/>
              <a:t>.</a:t>
            </a:r>
            <a:endParaRPr lang="fr-FR" dirty="0"/>
          </a:p>
          <a:p>
            <a:r>
              <a:rPr lang="fr-FR" dirty="0" smtClean="0"/>
              <a:t>On </a:t>
            </a:r>
            <a:r>
              <a:rPr lang="fr-FR" dirty="0"/>
              <a:t>distingue </a:t>
            </a:r>
            <a:r>
              <a:rPr lang="fr-FR" dirty="0" smtClean="0"/>
              <a:t>aussi autres familles </a:t>
            </a:r>
            <a:r>
              <a:rPr lang="fr-FR" dirty="0"/>
              <a:t>de </a:t>
            </a:r>
            <a:r>
              <a:rPr lang="fr-FR" dirty="0" smtClean="0"/>
              <a:t>microprocesseurs, </a:t>
            </a:r>
            <a:r>
              <a:rPr lang="fr-FR" dirty="0"/>
              <a:t>possédant chacun un jeu d'instruction qui leur est propre : </a:t>
            </a:r>
            <a:endParaRPr lang="fr-FR" dirty="0" smtClean="0"/>
          </a:p>
          <a:p>
            <a:pPr lvl="1"/>
            <a:r>
              <a:rPr lang="fr-FR" dirty="0" smtClean="0"/>
              <a:t>ARM</a:t>
            </a:r>
            <a:endParaRPr lang="fr-FR" dirty="0"/>
          </a:p>
          <a:p>
            <a:pPr lvl="1"/>
            <a:r>
              <a:rPr lang="fr-FR" dirty="0"/>
              <a:t>IA-64</a:t>
            </a:r>
          </a:p>
          <a:p>
            <a:pPr lvl="1"/>
            <a:r>
              <a:rPr lang="fr-FR" dirty="0"/>
              <a:t>MIPS</a:t>
            </a:r>
          </a:p>
          <a:p>
            <a:pPr lvl="1"/>
            <a:r>
              <a:rPr lang="fr-FR" dirty="0"/>
              <a:t>Motorola 6800</a:t>
            </a:r>
          </a:p>
          <a:p>
            <a:pPr lvl="1"/>
            <a:r>
              <a:rPr lang="fr-FR" dirty="0"/>
              <a:t>PowerPC</a:t>
            </a:r>
          </a:p>
          <a:p>
            <a:pPr lvl="1"/>
            <a:r>
              <a:rPr lang="fr-FR" dirty="0"/>
              <a:t>SPARC</a:t>
            </a:r>
          </a:p>
          <a:p>
            <a:pPr lvl="1"/>
            <a:r>
              <a:rPr lang="fr-FR" dirty="0" smtClean="0"/>
              <a:t>...</a:t>
            </a:r>
            <a:endParaRPr lang="fr-FR" dirty="0"/>
          </a:p>
        </p:txBody>
      </p:sp>
      <p:sp>
        <p:nvSpPr>
          <p:cNvPr id="6"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400" dirty="0"/>
              <a:t>8. Les instructions</a:t>
            </a:r>
          </a:p>
        </p:txBody>
      </p:sp>
    </p:spTree>
    <p:extLst>
      <p:ext uri="{BB962C8B-B14F-4D97-AF65-F5344CB8AC3E}">
        <p14:creationId xmlns:p14="http://schemas.microsoft.com/office/powerpoint/2010/main" val="308759164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Deuxième partie / 1. Le microprocesseur</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a:xfrm>
            <a:off x="0" y="843558"/>
            <a:ext cx="9144000" cy="4032448"/>
          </a:xfrm>
        </p:spPr>
        <p:txBody>
          <a:bodyPr>
            <a:normAutofit/>
          </a:bodyPr>
          <a:lstStyle/>
          <a:p>
            <a:r>
              <a:rPr lang="fr-FR" dirty="0" smtClean="0"/>
              <a:t>L’histoire du microprocesseur est celle d’une course effréné à l’augmentation de sa vitesse et de la fréquence de l’horloge.</a:t>
            </a:r>
          </a:p>
          <a:p>
            <a:r>
              <a:rPr lang="fr-FR" dirty="0" smtClean="0"/>
              <a:t>Pour ceci deux approches ont été suivi :</a:t>
            </a:r>
          </a:p>
          <a:p>
            <a:pPr lvl="1"/>
            <a:r>
              <a:rPr lang="fr-FR" dirty="0" smtClean="0"/>
              <a:t>La réduction de la dimension des composants technologiques.</a:t>
            </a:r>
          </a:p>
          <a:p>
            <a:pPr lvl="1"/>
            <a:r>
              <a:rPr lang="fr-FR" dirty="0" smtClean="0"/>
              <a:t>L’utilisation de technique permettant l’exécution simultané de plusieurs instructions.</a:t>
            </a:r>
          </a:p>
        </p:txBody>
      </p:sp>
      <p:sp>
        <p:nvSpPr>
          <p:cNvPr id="6"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400" dirty="0" smtClean="0"/>
              <a:t>9. Technique d’exécution</a:t>
            </a:r>
            <a:endParaRPr lang="fr-FR" sz="2400" dirty="0"/>
          </a:p>
        </p:txBody>
      </p:sp>
    </p:spTree>
    <p:extLst>
      <p:ext uri="{BB962C8B-B14F-4D97-AF65-F5344CB8AC3E}">
        <p14:creationId xmlns:p14="http://schemas.microsoft.com/office/powerpoint/2010/main" val="1207891112"/>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Deuxième partie / 1. Le microprocesseur</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a:xfrm>
            <a:off x="0" y="843558"/>
            <a:ext cx="9144000" cy="4032448"/>
          </a:xfrm>
        </p:spPr>
        <p:txBody>
          <a:bodyPr>
            <a:normAutofit fontScale="77500" lnSpcReduction="20000"/>
          </a:bodyPr>
          <a:lstStyle/>
          <a:p>
            <a:r>
              <a:rPr lang="fr-FR" dirty="0"/>
              <a:t>Le principe de </a:t>
            </a:r>
            <a:r>
              <a:rPr lang="fr-FR" b="1" dirty="0"/>
              <a:t>pipeline </a:t>
            </a:r>
            <a:r>
              <a:rPr lang="fr-FR" dirty="0"/>
              <a:t>consiste à intégrer plusieurs blocs fonctionnels au sein </a:t>
            </a:r>
            <a:r>
              <a:rPr lang="fr-FR" dirty="0" smtClean="0"/>
              <a:t>du microprocesseur. Chacun </a:t>
            </a:r>
            <a:r>
              <a:rPr lang="fr-FR" dirty="0"/>
              <a:t>de ces blocs est chargé de remplir une fonction spécifique dans le processus </a:t>
            </a:r>
            <a:r>
              <a:rPr lang="fr-FR" dirty="0" smtClean="0"/>
              <a:t>de traitement</a:t>
            </a:r>
            <a:r>
              <a:rPr lang="fr-FR" dirty="0"/>
              <a:t>.</a:t>
            </a:r>
            <a:endParaRPr lang="fr-FR" dirty="0" smtClean="0"/>
          </a:p>
          <a:p>
            <a:r>
              <a:rPr lang="fr-FR" dirty="0" smtClean="0"/>
              <a:t>Un </a:t>
            </a:r>
            <a:r>
              <a:rPr lang="fr-FR" dirty="0"/>
              <a:t>pipeline </a:t>
            </a:r>
            <a:r>
              <a:rPr lang="fr-FR" dirty="0" smtClean="0"/>
              <a:t>ressemble à </a:t>
            </a:r>
            <a:r>
              <a:rPr lang="fr-FR" dirty="0"/>
              <a:t>une chaîne de </a:t>
            </a:r>
            <a:r>
              <a:rPr lang="fr-FR" dirty="0" smtClean="0"/>
              <a:t>montage : </a:t>
            </a:r>
            <a:r>
              <a:rPr lang="fr-FR" dirty="0"/>
              <a:t>Chaque poste remplit une </a:t>
            </a:r>
            <a:r>
              <a:rPr lang="fr-FR" dirty="0" smtClean="0"/>
              <a:t>fonction spécifique</a:t>
            </a:r>
            <a:r>
              <a:rPr lang="fr-FR" dirty="0"/>
              <a:t>, pour aboutir à un produit fini à la sortie de la chaîne</a:t>
            </a:r>
            <a:r>
              <a:rPr lang="fr-FR" dirty="0" smtClean="0"/>
              <a:t>.</a:t>
            </a:r>
          </a:p>
          <a:p>
            <a:r>
              <a:rPr lang="fr-FR" dirty="0" smtClean="0"/>
              <a:t>Dans un microprocesseur </a:t>
            </a:r>
            <a:r>
              <a:rPr lang="fr-FR" dirty="0"/>
              <a:t>non </a:t>
            </a:r>
            <a:r>
              <a:rPr lang="fr-FR" dirty="0" smtClean="0"/>
              <a:t>pipeliné, chaque </a:t>
            </a:r>
            <a:r>
              <a:rPr lang="fr-FR" dirty="0"/>
              <a:t>instruction doit </a:t>
            </a:r>
            <a:r>
              <a:rPr lang="fr-FR" dirty="0" smtClean="0"/>
              <a:t>être entièrement </a:t>
            </a:r>
            <a:r>
              <a:rPr lang="fr-FR" dirty="0"/>
              <a:t>exécutée avant que </a:t>
            </a:r>
            <a:r>
              <a:rPr lang="fr-FR" dirty="0" smtClean="0"/>
              <a:t>l‘exécution </a:t>
            </a:r>
            <a:r>
              <a:rPr lang="fr-FR" dirty="0"/>
              <a:t>de la suivante ne puisse </a:t>
            </a:r>
            <a:r>
              <a:rPr lang="fr-FR" dirty="0" smtClean="0"/>
              <a:t>commencer, par contre dans un microprocesseur pipeliné l‘exécution </a:t>
            </a:r>
            <a:r>
              <a:rPr lang="fr-FR" dirty="0"/>
              <a:t>de l'instruction est décomposée en plusieurs é</a:t>
            </a:r>
            <a:r>
              <a:rPr lang="fr-FR" dirty="0" smtClean="0"/>
              <a:t>tapes </a:t>
            </a:r>
            <a:r>
              <a:rPr lang="fr-FR" dirty="0"/>
              <a:t>correspondant aux </a:t>
            </a:r>
            <a:r>
              <a:rPr lang="fr-FR" b="1" dirty="0"/>
              <a:t>étages du pipeline</a:t>
            </a:r>
            <a:r>
              <a:rPr lang="fr-FR" dirty="0" smtClean="0"/>
              <a:t>.</a:t>
            </a:r>
          </a:p>
        </p:txBody>
      </p:sp>
      <p:sp>
        <p:nvSpPr>
          <p:cNvPr id="6"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400" b="0" dirty="0" smtClean="0"/>
              <a:t>9. Technique d’exécution &gt; </a:t>
            </a:r>
            <a:r>
              <a:rPr lang="fr-FR" sz="2400" dirty="0" smtClean="0"/>
              <a:t>1. </a:t>
            </a:r>
            <a:r>
              <a:rPr lang="fr-FR" sz="2400" dirty="0"/>
              <a:t>Le </a:t>
            </a:r>
            <a:r>
              <a:rPr lang="fr-FR" sz="2400" dirty="0" smtClean="0"/>
              <a:t>pipelining</a:t>
            </a:r>
            <a:endParaRPr lang="fr-FR" sz="2400" dirty="0"/>
          </a:p>
        </p:txBody>
      </p:sp>
    </p:spTree>
    <p:extLst>
      <p:ext uri="{BB962C8B-B14F-4D97-AF65-F5344CB8AC3E}">
        <p14:creationId xmlns:p14="http://schemas.microsoft.com/office/powerpoint/2010/main" val="19532243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Composants d’un PC</a:t>
            </a:r>
            <a:endParaRPr lang="fr-FR" dirty="0"/>
          </a:p>
        </p:txBody>
      </p:sp>
      <p:sp>
        <p:nvSpPr>
          <p:cNvPr id="5" name="Content Placeholder 4"/>
          <p:cNvSpPr>
            <a:spLocks noGrp="1"/>
          </p:cNvSpPr>
          <p:nvPr>
            <p:ph sz="quarter" idx="1"/>
          </p:nvPr>
        </p:nvSpPr>
        <p:spPr/>
        <p:txBody>
          <a:bodyPr>
            <a:normAutofit/>
          </a:bodyPr>
          <a:lstStyle/>
          <a:p>
            <a:r>
              <a:rPr lang="fr-FR" dirty="0" smtClean="0"/>
              <a:t>c’est </a:t>
            </a:r>
            <a:r>
              <a:rPr lang="fr-FR" dirty="0"/>
              <a:t>une interface </a:t>
            </a:r>
            <a:r>
              <a:rPr lang="fr-FR" dirty="0" smtClean="0"/>
              <a:t>chargée </a:t>
            </a:r>
            <a:r>
              <a:rPr lang="fr-FR" dirty="0"/>
              <a:t>de gérer la communication entre </a:t>
            </a:r>
            <a:r>
              <a:rPr lang="fr-FR" dirty="0" smtClean="0"/>
              <a:t>le microprocesseur </a:t>
            </a:r>
            <a:r>
              <a:rPr lang="fr-FR" dirty="0"/>
              <a:t>et les </a:t>
            </a:r>
            <a:r>
              <a:rPr lang="fr-FR" dirty="0" smtClean="0"/>
              <a:t>périphériques.</a:t>
            </a:r>
          </a:p>
          <a:p>
            <a:r>
              <a:rPr lang="fr-FR" dirty="0" smtClean="0"/>
              <a:t>Elle gère tous </a:t>
            </a:r>
            <a:r>
              <a:rPr lang="fr-FR" dirty="0"/>
              <a:t>les flux de données entre les composants de l’ordinateur.</a:t>
            </a:r>
            <a:endParaRPr lang="fr-FR" dirty="0" smtClean="0"/>
          </a:p>
          <a:p>
            <a:r>
              <a:rPr lang="fr-FR" dirty="0" smtClean="0"/>
              <a:t>C’est </a:t>
            </a:r>
            <a:r>
              <a:rPr lang="fr-FR" dirty="0"/>
              <a:t>le lien entre les différents bus </a:t>
            </a:r>
            <a:r>
              <a:rPr lang="fr-FR" dirty="0" smtClean="0"/>
              <a:t>de la </a:t>
            </a:r>
            <a:r>
              <a:rPr lang="fr-FR" dirty="0"/>
              <a:t>carte mère</a:t>
            </a:r>
            <a:r>
              <a:rPr lang="fr-FR" dirty="0" smtClean="0"/>
              <a:t>.</a:t>
            </a:r>
          </a:p>
        </p:txBody>
      </p:sp>
      <p:sp>
        <p:nvSpPr>
          <p:cNvPr id="7"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b="0" dirty="0" smtClean="0"/>
              <a:t>1. L’unité centrale &gt; 1. La carte mère &gt;</a:t>
            </a:r>
            <a:r>
              <a:rPr lang="fr-FR" sz="2400" b="0" dirty="0" smtClean="0"/>
              <a:t> </a:t>
            </a:r>
            <a:r>
              <a:rPr lang="fr-FR" sz="2400" dirty="0" smtClean="0"/>
              <a:t>1.</a:t>
            </a:r>
            <a:r>
              <a:rPr lang="fr-FR" sz="2400" b="0" dirty="0" smtClean="0"/>
              <a:t> </a:t>
            </a:r>
            <a:r>
              <a:rPr lang="fr-FR" sz="2400" dirty="0" smtClean="0"/>
              <a:t>Le chipset</a:t>
            </a:r>
            <a:endParaRPr lang="fr-FR" sz="2400" b="0" dirty="0"/>
          </a:p>
        </p:txBody>
      </p:sp>
      <p:sp>
        <p:nvSpPr>
          <p:cNvPr id="6" name="Espace réservé du pied de page 2"/>
          <p:cNvSpPr>
            <a:spLocks noGrp="1"/>
          </p:cNvSpPr>
          <p:nvPr>
            <p:ph type="ftr" sz="quarter" idx="11"/>
          </p:nvPr>
        </p:nvSpPr>
        <p:spPr>
          <a:xfrm>
            <a:off x="683568" y="4876006"/>
            <a:ext cx="8460432" cy="273844"/>
          </a:xfrm>
        </p:spPr>
        <p:txBody>
          <a:bodyPr/>
          <a:lstStyle/>
          <a:p>
            <a:r>
              <a:rPr lang="fr-FR" noProof="0" dirty="0" smtClean="0"/>
              <a:t>- Structure et Fonctionnement des ordinateurs -</a:t>
            </a:r>
            <a:endParaRPr lang="fr-FR" noProof="0" dirty="0"/>
          </a:p>
        </p:txBody>
      </p:sp>
    </p:spTree>
    <p:extLst>
      <p:ext uri="{BB962C8B-B14F-4D97-AF65-F5344CB8AC3E}">
        <p14:creationId xmlns:p14="http://schemas.microsoft.com/office/powerpoint/2010/main" val="108738985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Deuxième partie / 1. Le microprocesseur</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6"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400" b="0" dirty="0" smtClean="0"/>
              <a:t>9. Technique d’exécution &gt; </a:t>
            </a:r>
            <a:r>
              <a:rPr lang="fr-FR" sz="2400" dirty="0" smtClean="0"/>
              <a:t>1. </a:t>
            </a:r>
            <a:r>
              <a:rPr lang="fr-FR" sz="2400" dirty="0"/>
              <a:t>Le pipelining</a:t>
            </a:r>
          </a:p>
        </p:txBody>
      </p:sp>
      <p:sp>
        <p:nvSpPr>
          <p:cNvPr id="4" name="Espace réservé du contenu 3"/>
          <p:cNvSpPr>
            <a:spLocks noGrp="1"/>
          </p:cNvSpPr>
          <p:nvPr>
            <p:ph sz="quarter" idx="1"/>
          </p:nvPr>
        </p:nvSpPr>
        <p:spPr>
          <a:xfrm>
            <a:off x="0" y="843558"/>
            <a:ext cx="9144000" cy="2016224"/>
          </a:xfrm>
        </p:spPr>
        <p:txBody>
          <a:bodyPr>
            <a:normAutofit fontScale="77500" lnSpcReduction="20000"/>
          </a:bodyPr>
          <a:lstStyle/>
          <a:p>
            <a:r>
              <a:rPr lang="fr-FR" dirty="0" smtClean="0"/>
              <a:t>En un </a:t>
            </a:r>
            <a:r>
              <a:rPr lang="fr-FR" dirty="0"/>
              <a:t>cycle </a:t>
            </a:r>
            <a:r>
              <a:rPr lang="fr-FR" dirty="0" smtClean="0"/>
              <a:t>d’horloge, trois </a:t>
            </a:r>
            <a:r>
              <a:rPr lang="fr-FR" dirty="0"/>
              <a:t>phases </a:t>
            </a:r>
            <a:r>
              <a:rPr lang="fr-FR" dirty="0" smtClean="0"/>
              <a:t>indépendantes, en fait,  sont à réaliser : chargement</a:t>
            </a:r>
            <a:r>
              <a:rPr lang="fr-FR" dirty="0"/>
              <a:t>, </a:t>
            </a:r>
            <a:r>
              <a:rPr lang="fr-FR" dirty="0" smtClean="0"/>
              <a:t>décodage et exécution.</a:t>
            </a:r>
            <a:endParaRPr lang="fr-FR" dirty="0"/>
          </a:p>
          <a:p>
            <a:r>
              <a:rPr lang="fr-FR" dirty="0"/>
              <a:t>À un cycle i :</a:t>
            </a:r>
          </a:p>
          <a:p>
            <a:pPr lvl="1"/>
            <a:r>
              <a:rPr lang="fr-FR" dirty="0"/>
              <a:t>on recherche </a:t>
            </a:r>
            <a:r>
              <a:rPr lang="fr-FR" dirty="0" smtClean="0"/>
              <a:t>un étage de l’instruction </a:t>
            </a:r>
            <a:r>
              <a:rPr lang="fr-FR" dirty="0"/>
              <a:t>i</a:t>
            </a:r>
          </a:p>
          <a:p>
            <a:pPr lvl="1"/>
            <a:r>
              <a:rPr lang="fr-FR" dirty="0"/>
              <a:t>on décode </a:t>
            </a:r>
            <a:r>
              <a:rPr lang="fr-FR" dirty="0" smtClean="0"/>
              <a:t>l’étage déjà chargé de l’instruction </a:t>
            </a:r>
            <a:r>
              <a:rPr lang="fr-FR" dirty="0"/>
              <a:t>i − 1</a:t>
            </a:r>
          </a:p>
          <a:p>
            <a:pPr lvl="1"/>
            <a:r>
              <a:rPr lang="fr-FR" dirty="0"/>
              <a:t>on exécute </a:t>
            </a:r>
            <a:r>
              <a:rPr lang="fr-FR" dirty="0" smtClean="0"/>
              <a:t>l’étage déjà décodé de l’instruction </a:t>
            </a:r>
            <a:r>
              <a:rPr lang="fr-FR" dirty="0"/>
              <a:t>i − </a:t>
            </a:r>
            <a:r>
              <a:rPr lang="fr-FR" dirty="0" smtClean="0"/>
              <a:t>2</a:t>
            </a:r>
          </a:p>
          <a:p>
            <a:pPr lvl="1"/>
            <a:endParaRPr lang="fr-FR" dirty="0"/>
          </a:p>
          <a:p>
            <a:endParaRPr lang="fr-FR" dirty="0"/>
          </a:p>
          <a:p>
            <a:endParaRPr lang="fr-FR" dirty="0" smtClean="0"/>
          </a:p>
          <a:p>
            <a:endParaRPr lang="fr-FR" dirty="0"/>
          </a:p>
          <a:p>
            <a:endParaRPr lang="fr-FR" dirty="0" smtClean="0"/>
          </a:p>
          <a:p>
            <a:endParaRPr lang="fr-FR" dirty="0" smtClean="0"/>
          </a:p>
        </p:txBody>
      </p:sp>
      <p:graphicFrame>
        <p:nvGraphicFramePr>
          <p:cNvPr id="8" name="Espace réservé du contenu 6"/>
          <p:cNvGraphicFramePr>
            <a:graphicFrameLocks/>
          </p:cNvGraphicFramePr>
          <p:nvPr>
            <p:extLst>
              <p:ext uri="{D42A27DB-BD31-4B8C-83A1-F6EECF244321}">
                <p14:modId xmlns:p14="http://schemas.microsoft.com/office/powerpoint/2010/main" val="1029162425"/>
              </p:ext>
            </p:extLst>
          </p:nvPr>
        </p:nvGraphicFramePr>
        <p:xfrm>
          <a:off x="0" y="2878678"/>
          <a:ext cx="9144001" cy="1925320"/>
        </p:xfrm>
        <a:graphic>
          <a:graphicData uri="http://schemas.openxmlformats.org/drawingml/2006/table">
            <a:tbl>
              <a:tblPr firstRow="1" bandRow="1">
                <a:tableStyleId>{5C22544A-7EE6-4342-B048-85BDC9FD1C3A}</a:tableStyleId>
              </a:tblPr>
              <a:tblGrid>
                <a:gridCol w="2208295"/>
                <a:gridCol w="1155951"/>
                <a:gridCol w="1155951"/>
                <a:gridCol w="1155951"/>
                <a:gridCol w="1155951"/>
                <a:gridCol w="1155951"/>
                <a:gridCol w="1155951"/>
              </a:tblGrid>
              <a:tr h="370840">
                <a:tc>
                  <a:txBody>
                    <a:bodyPr/>
                    <a:lstStyle/>
                    <a:p>
                      <a:r>
                        <a:rPr lang="fr-FR" sz="1400" dirty="0" smtClean="0">
                          <a:latin typeface="Book Antiqua" pitchFamily="18" charset="0"/>
                        </a:rPr>
                        <a:t>Cycle d’horloge</a:t>
                      </a:r>
                      <a:endParaRPr lang="fr-FR" sz="1400" dirty="0">
                        <a:latin typeface="Book Antiqua" pitchFamily="18" charset="0"/>
                      </a:endParaRPr>
                    </a:p>
                  </a:txBody>
                  <a:tcPr/>
                </a:tc>
                <a:tc>
                  <a:txBody>
                    <a:bodyPr/>
                    <a:lstStyle/>
                    <a:p>
                      <a:pPr algn="ctr"/>
                      <a:r>
                        <a:rPr lang="fr-FR" sz="1400" dirty="0" smtClean="0">
                          <a:latin typeface="Book Antiqua" pitchFamily="18" charset="0"/>
                        </a:rPr>
                        <a:t>1</a:t>
                      </a:r>
                      <a:endParaRPr lang="fr-FR" sz="1400" dirty="0">
                        <a:latin typeface="Book Antiqua" pitchFamily="18" charset="0"/>
                      </a:endParaRPr>
                    </a:p>
                  </a:txBody>
                  <a:tcPr/>
                </a:tc>
                <a:tc>
                  <a:txBody>
                    <a:bodyPr/>
                    <a:lstStyle/>
                    <a:p>
                      <a:pPr algn="ctr"/>
                      <a:r>
                        <a:rPr lang="fr-FR" sz="1400" dirty="0" smtClean="0">
                          <a:latin typeface="Book Antiqua" pitchFamily="18" charset="0"/>
                        </a:rPr>
                        <a:t>2</a:t>
                      </a:r>
                      <a:endParaRPr lang="fr-FR" sz="1400" dirty="0">
                        <a:latin typeface="Book Antiqua" pitchFamily="18" charset="0"/>
                      </a:endParaRPr>
                    </a:p>
                  </a:txBody>
                  <a:tcPr/>
                </a:tc>
                <a:tc>
                  <a:txBody>
                    <a:bodyPr/>
                    <a:lstStyle/>
                    <a:p>
                      <a:pPr algn="ctr"/>
                      <a:r>
                        <a:rPr lang="fr-FR" sz="1400" dirty="0" smtClean="0">
                          <a:latin typeface="Book Antiqua" pitchFamily="18" charset="0"/>
                        </a:rPr>
                        <a:t>3</a:t>
                      </a:r>
                      <a:endParaRPr lang="fr-FR" sz="1400" dirty="0">
                        <a:latin typeface="Book Antiqua" pitchFamily="18" charset="0"/>
                      </a:endParaRPr>
                    </a:p>
                  </a:txBody>
                  <a:tcPr/>
                </a:tc>
                <a:tc>
                  <a:txBody>
                    <a:bodyPr/>
                    <a:lstStyle/>
                    <a:p>
                      <a:pPr algn="ctr"/>
                      <a:r>
                        <a:rPr lang="fr-FR" sz="1400" dirty="0" smtClean="0">
                          <a:latin typeface="Book Antiqua" pitchFamily="18" charset="0"/>
                        </a:rPr>
                        <a:t>4</a:t>
                      </a:r>
                      <a:endParaRPr lang="fr-FR" sz="1400" dirty="0">
                        <a:latin typeface="Book Antiqua" pitchFamily="18" charset="0"/>
                      </a:endParaRPr>
                    </a:p>
                  </a:txBody>
                  <a:tcPr/>
                </a:tc>
                <a:tc>
                  <a:txBody>
                    <a:bodyPr/>
                    <a:lstStyle/>
                    <a:p>
                      <a:pPr algn="ctr"/>
                      <a:r>
                        <a:rPr lang="fr-FR" sz="1400" dirty="0" smtClean="0">
                          <a:latin typeface="Book Antiqua" pitchFamily="18" charset="0"/>
                        </a:rPr>
                        <a:t>5</a:t>
                      </a:r>
                      <a:endParaRPr lang="fr-FR" sz="1400" dirty="0">
                        <a:latin typeface="Book Antiqua" pitchFamily="18" charset="0"/>
                      </a:endParaRPr>
                    </a:p>
                  </a:txBody>
                  <a:tcPr/>
                </a:tc>
                <a:tc>
                  <a:txBody>
                    <a:bodyPr/>
                    <a:lstStyle/>
                    <a:p>
                      <a:pPr algn="ctr"/>
                      <a:r>
                        <a:rPr lang="fr-FR" sz="1400" dirty="0" smtClean="0">
                          <a:latin typeface="Book Antiqua" pitchFamily="18" charset="0"/>
                        </a:rPr>
                        <a:t>6</a:t>
                      </a:r>
                      <a:endParaRPr lang="fr-FR" sz="1400" dirty="0">
                        <a:latin typeface="Book Antiqua" pitchFamily="18" charset="0"/>
                      </a:endParaRPr>
                    </a:p>
                  </a:txBody>
                  <a:tcPr/>
                </a:tc>
              </a:tr>
              <a:tr h="370840">
                <a:tc>
                  <a:txBody>
                    <a:bodyPr/>
                    <a:lstStyle/>
                    <a:p>
                      <a:r>
                        <a:rPr lang="fr-FR" sz="1400" dirty="0" smtClean="0">
                          <a:latin typeface="Book Antiqua" pitchFamily="18" charset="0"/>
                        </a:rPr>
                        <a:t>Chargement</a:t>
                      </a:r>
                      <a:endParaRPr lang="fr-FR" sz="1400" dirty="0">
                        <a:latin typeface="Book Antiqua" pitchFamily="18" charset="0"/>
                      </a:endParaRPr>
                    </a:p>
                  </a:txBody>
                  <a:tcPr/>
                </a:tc>
                <a:tc>
                  <a:txBody>
                    <a:bodyPr/>
                    <a:lstStyle/>
                    <a:p>
                      <a:pPr algn="ctr"/>
                      <a:r>
                        <a:rPr lang="fr-FR" sz="1400" dirty="0" smtClean="0">
                          <a:latin typeface="Book Antiqua" pitchFamily="18" charset="0"/>
                        </a:rPr>
                        <a:t>Inst</a:t>
                      </a:r>
                      <a:r>
                        <a:rPr lang="fr-FR" sz="1400" baseline="0" dirty="0" smtClean="0">
                          <a:latin typeface="Book Antiqua" pitchFamily="18" charset="0"/>
                        </a:rPr>
                        <a:t>1</a:t>
                      </a:r>
                    </a:p>
                    <a:p>
                      <a:pPr algn="ctr"/>
                      <a:r>
                        <a:rPr lang="fr-FR" sz="1400" baseline="0" dirty="0" smtClean="0">
                          <a:latin typeface="Book Antiqua" pitchFamily="18" charset="0"/>
                        </a:rPr>
                        <a:t>Étage1</a:t>
                      </a:r>
                      <a:endParaRPr lang="fr-FR" sz="1400" dirty="0">
                        <a:latin typeface="Book Antiqua"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400" dirty="0" smtClean="0">
                          <a:latin typeface="Book Antiqua" pitchFamily="18" charset="0"/>
                        </a:rPr>
                        <a:t>Inst</a:t>
                      </a:r>
                      <a:r>
                        <a:rPr lang="fr-FR" sz="1400" baseline="0" dirty="0" smtClean="0">
                          <a:latin typeface="Book Antiqua" pitchFamily="18" charset="0"/>
                        </a:rPr>
                        <a:t> 2</a:t>
                      </a:r>
                    </a:p>
                    <a:p>
                      <a:pPr marL="0" marR="0" indent="0" algn="ctr" defTabSz="914400" rtl="0" eaLnBrk="1" fontAlgn="auto" latinLnBrk="0" hangingPunct="1">
                        <a:lnSpc>
                          <a:spcPct val="100000"/>
                        </a:lnSpc>
                        <a:spcBef>
                          <a:spcPts val="0"/>
                        </a:spcBef>
                        <a:spcAft>
                          <a:spcPts val="0"/>
                        </a:spcAft>
                        <a:buClrTx/>
                        <a:buSzTx/>
                        <a:buFontTx/>
                        <a:buNone/>
                        <a:tabLst/>
                        <a:defRPr/>
                      </a:pPr>
                      <a:r>
                        <a:rPr lang="fr-FR" sz="1400" baseline="0" dirty="0" smtClean="0">
                          <a:latin typeface="Book Antiqua" pitchFamily="18" charset="0"/>
                        </a:rPr>
                        <a:t>Étage1</a:t>
                      </a:r>
                      <a:endParaRPr lang="fr-FR" sz="1400" dirty="0" smtClean="0">
                        <a:latin typeface="Book Antiqua"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400" dirty="0" smtClean="0">
                          <a:latin typeface="Book Antiqua" pitchFamily="18" charset="0"/>
                        </a:rPr>
                        <a:t>Inst</a:t>
                      </a:r>
                      <a:r>
                        <a:rPr lang="fr-FR" sz="1400" baseline="0" dirty="0" smtClean="0">
                          <a:latin typeface="Book Antiqua" pitchFamily="18" charset="0"/>
                        </a:rPr>
                        <a:t> 3</a:t>
                      </a:r>
                    </a:p>
                    <a:p>
                      <a:pPr marL="0" marR="0" indent="0" algn="ctr" defTabSz="914400" rtl="0" eaLnBrk="1" fontAlgn="auto" latinLnBrk="0" hangingPunct="1">
                        <a:lnSpc>
                          <a:spcPct val="100000"/>
                        </a:lnSpc>
                        <a:spcBef>
                          <a:spcPts val="0"/>
                        </a:spcBef>
                        <a:spcAft>
                          <a:spcPts val="0"/>
                        </a:spcAft>
                        <a:buClrTx/>
                        <a:buSzTx/>
                        <a:buFontTx/>
                        <a:buNone/>
                        <a:tabLst/>
                        <a:defRPr/>
                      </a:pPr>
                      <a:r>
                        <a:rPr lang="fr-FR" sz="1400" baseline="0" dirty="0" smtClean="0">
                          <a:latin typeface="Book Antiqua" pitchFamily="18" charset="0"/>
                        </a:rPr>
                        <a:t>Étage1</a:t>
                      </a:r>
                      <a:endParaRPr lang="fr-FR" sz="1400" dirty="0" smtClean="0">
                        <a:latin typeface="Book Antiqua"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400" dirty="0" smtClean="0">
                          <a:latin typeface="Book Antiqua" pitchFamily="18" charset="0"/>
                        </a:rPr>
                        <a:t>Inst</a:t>
                      </a:r>
                      <a:r>
                        <a:rPr lang="fr-FR" sz="1400" baseline="0" dirty="0" smtClean="0">
                          <a:latin typeface="Book Antiqua" pitchFamily="18" charset="0"/>
                        </a:rPr>
                        <a:t> 1</a:t>
                      </a:r>
                    </a:p>
                    <a:p>
                      <a:pPr marL="0" marR="0" indent="0" algn="ctr" defTabSz="914400" rtl="0" eaLnBrk="1" fontAlgn="auto" latinLnBrk="0" hangingPunct="1">
                        <a:lnSpc>
                          <a:spcPct val="100000"/>
                        </a:lnSpc>
                        <a:spcBef>
                          <a:spcPts val="0"/>
                        </a:spcBef>
                        <a:spcAft>
                          <a:spcPts val="0"/>
                        </a:spcAft>
                        <a:buClrTx/>
                        <a:buSzTx/>
                        <a:buFontTx/>
                        <a:buNone/>
                        <a:tabLst/>
                        <a:defRPr/>
                      </a:pPr>
                      <a:r>
                        <a:rPr lang="fr-FR" sz="1400" baseline="0" dirty="0" smtClean="0">
                          <a:latin typeface="Book Antiqua" pitchFamily="18" charset="0"/>
                        </a:rPr>
                        <a:t>Étage2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400" dirty="0" smtClean="0">
                          <a:latin typeface="Book Antiqua" pitchFamily="18" charset="0"/>
                        </a:rPr>
                        <a:t>Inst</a:t>
                      </a:r>
                      <a:r>
                        <a:rPr lang="fr-FR" sz="1400" baseline="0" dirty="0" smtClean="0">
                          <a:latin typeface="Book Antiqua" pitchFamily="18" charset="0"/>
                        </a:rPr>
                        <a:t> 2</a:t>
                      </a:r>
                    </a:p>
                    <a:p>
                      <a:pPr marL="0" marR="0" indent="0" algn="ctr" defTabSz="914400" rtl="0" eaLnBrk="1" fontAlgn="auto" latinLnBrk="0" hangingPunct="1">
                        <a:lnSpc>
                          <a:spcPct val="100000"/>
                        </a:lnSpc>
                        <a:spcBef>
                          <a:spcPts val="0"/>
                        </a:spcBef>
                        <a:spcAft>
                          <a:spcPts val="0"/>
                        </a:spcAft>
                        <a:buClrTx/>
                        <a:buSzTx/>
                        <a:buFontTx/>
                        <a:buNone/>
                        <a:tabLst/>
                        <a:defRPr/>
                      </a:pPr>
                      <a:r>
                        <a:rPr lang="fr-FR" sz="1400" baseline="0" dirty="0" smtClean="0">
                          <a:latin typeface="Book Antiqua" pitchFamily="18" charset="0"/>
                        </a:rPr>
                        <a:t>Étage2</a:t>
                      </a:r>
                      <a:endParaRPr lang="fr-FR" sz="1400" dirty="0" smtClean="0">
                        <a:latin typeface="Book Antiqua"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400" dirty="0" smtClean="0">
                          <a:latin typeface="Book Antiqua" pitchFamily="18" charset="0"/>
                        </a:rPr>
                        <a:t>Inst</a:t>
                      </a:r>
                      <a:r>
                        <a:rPr lang="fr-FR" sz="1400" baseline="0" dirty="0" smtClean="0">
                          <a:latin typeface="Book Antiqua" pitchFamily="18" charset="0"/>
                        </a:rPr>
                        <a:t> 3</a:t>
                      </a:r>
                    </a:p>
                    <a:p>
                      <a:pPr marL="0" marR="0" indent="0" algn="ctr" defTabSz="914400" rtl="0" eaLnBrk="1" fontAlgn="auto" latinLnBrk="0" hangingPunct="1">
                        <a:lnSpc>
                          <a:spcPct val="100000"/>
                        </a:lnSpc>
                        <a:spcBef>
                          <a:spcPts val="0"/>
                        </a:spcBef>
                        <a:spcAft>
                          <a:spcPts val="0"/>
                        </a:spcAft>
                        <a:buClrTx/>
                        <a:buSzTx/>
                        <a:buFontTx/>
                        <a:buNone/>
                        <a:tabLst/>
                        <a:defRPr/>
                      </a:pPr>
                      <a:r>
                        <a:rPr lang="fr-FR" sz="1400" baseline="0" dirty="0" smtClean="0">
                          <a:latin typeface="Book Antiqua" pitchFamily="18" charset="0"/>
                        </a:rPr>
                        <a:t>Étage2</a:t>
                      </a:r>
                      <a:endParaRPr lang="fr-FR" sz="1400" dirty="0" smtClean="0">
                        <a:latin typeface="Book Antiqua" pitchFamily="18" charset="0"/>
                      </a:endParaRPr>
                    </a:p>
                  </a:txBody>
                  <a:tcPr/>
                </a:tc>
              </a:tr>
              <a:tr h="191120">
                <a:tc>
                  <a:txBody>
                    <a:bodyPr/>
                    <a:lstStyle/>
                    <a:p>
                      <a:r>
                        <a:rPr lang="fr-FR" sz="1400" dirty="0" smtClean="0">
                          <a:latin typeface="Book Antiqua" pitchFamily="18" charset="0"/>
                        </a:rPr>
                        <a:t>Décodage</a:t>
                      </a:r>
                      <a:endParaRPr lang="fr-FR" sz="1400" dirty="0">
                        <a:latin typeface="Book Antiqua" pitchFamily="18" charset="0"/>
                      </a:endParaRPr>
                    </a:p>
                  </a:txBody>
                  <a:tcPr/>
                </a:tc>
                <a:tc>
                  <a:txBody>
                    <a:bodyPr/>
                    <a:lstStyle/>
                    <a:p>
                      <a:pPr algn="ctr"/>
                      <a:endParaRPr lang="fr-FR" sz="1400" dirty="0">
                        <a:latin typeface="Book Antiqua" pitchFamily="18" charset="0"/>
                      </a:endParaRPr>
                    </a:p>
                  </a:txBody>
                  <a:tcPr/>
                </a:tc>
                <a:tc>
                  <a:txBody>
                    <a:bodyPr/>
                    <a:lstStyle/>
                    <a:p>
                      <a:pPr algn="ctr"/>
                      <a:r>
                        <a:rPr lang="fr-FR" sz="1400" dirty="0" smtClean="0">
                          <a:latin typeface="Book Antiqua" pitchFamily="18" charset="0"/>
                        </a:rPr>
                        <a:t>Inst</a:t>
                      </a:r>
                      <a:r>
                        <a:rPr lang="fr-FR" sz="1400" baseline="0" dirty="0" smtClean="0">
                          <a:latin typeface="Book Antiqua" pitchFamily="18" charset="0"/>
                        </a:rPr>
                        <a:t> 1</a:t>
                      </a:r>
                    </a:p>
                    <a:p>
                      <a:pPr algn="ctr"/>
                      <a:r>
                        <a:rPr lang="fr-FR" sz="1400" baseline="0" dirty="0" smtClean="0">
                          <a:latin typeface="Book Antiqua" pitchFamily="18" charset="0"/>
                        </a:rPr>
                        <a:t>Étage1</a:t>
                      </a:r>
                      <a:endParaRPr lang="fr-FR" sz="1400" dirty="0">
                        <a:latin typeface="Book Antiqua"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400" dirty="0" smtClean="0">
                          <a:latin typeface="Book Antiqua" pitchFamily="18" charset="0"/>
                        </a:rPr>
                        <a:t>Inst</a:t>
                      </a:r>
                      <a:r>
                        <a:rPr lang="fr-FR" sz="1400" baseline="0" dirty="0" smtClean="0">
                          <a:latin typeface="Book Antiqua" pitchFamily="18" charset="0"/>
                        </a:rPr>
                        <a:t> 2</a:t>
                      </a:r>
                    </a:p>
                    <a:p>
                      <a:pPr marL="0" marR="0" indent="0" algn="ctr" defTabSz="914400" rtl="0" eaLnBrk="1" fontAlgn="auto" latinLnBrk="0" hangingPunct="1">
                        <a:lnSpc>
                          <a:spcPct val="100000"/>
                        </a:lnSpc>
                        <a:spcBef>
                          <a:spcPts val="0"/>
                        </a:spcBef>
                        <a:spcAft>
                          <a:spcPts val="0"/>
                        </a:spcAft>
                        <a:buClrTx/>
                        <a:buSzTx/>
                        <a:buFontTx/>
                        <a:buNone/>
                        <a:tabLst/>
                        <a:defRPr/>
                      </a:pPr>
                      <a:r>
                        <a:rPr lang="fr-FR" sz="1400" baseline="0" dirty="0" smtClean="0">
                          <a:latin typeface="Book Antiqua" pitchFamily="18" charset="0"/>
                        </a:rPr>
                        <a:t>Étage1</a:t>
                      </a:r>
                      <a:endParaRPr lang="fr-FR" sz="1400" dirty="0" smtClean="0">
                        <a:latin typeface="Book Antiqua"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400" dirty="0" smtClean="0">
                          <a:latin typeface="Book Antiqua" pitchFamily="18" charset="0"/>
                        </a:rPr>
                        <a:t>Inst</a:t>
                      </a:r>
                      <a:r>
                        <a:rPr lang="fr-FR" sz="1400" baseline="0" dirty="0" smtClean="0">
                          <a:latin typeface="Book Antiqua" pitchFamily="18" charset="0"/>
                        </a:rPr>
                        <a:t> 3</a:t>
                      </a:r>
                    </a:p>
                    <a:p>
                      <a:pPr marL="0" marR="0" indent="0" algn="ctr" defTabSz="914400" rtl="0" eaLnBrk="1" fontAlgn="auto" latinLnBrk="0" hangingPunct="1">
                        <a:lnSpc>
                          <a:spcPct val="100000"/>
                        </a:lnSpc>
                        <a:spcBef>
                          <a:spcPts val="0"/>
                        </a:spcBef>
                        <a:spcAft>
                          <a:spcPts val="0"/>
                        </a:spcAft>
                        <a:buClrTx/>
                        <a:buSzTx/>
                        <a:buFontTx/>
                        <a:buNone/>
                        <a:tabLst/>
                        <a:defRPr/>
                      </a:pPr>
                      <a:r>
                        <a:rPr lang="fr-FR" sz="1400" baseline="0" dirty="0" smtClean="0">
                          <a:latin typeface="Book Antiqua" pitchFamily="18" charset="0"/>
                        </a:rPr>
                        <a:t>Étage1</a:t>
                      </a:r>
                      <a:endParaRPr lang="fr-FR" sz="1400" dirty="0" smtClean="0">
                        <a:latin typeface="Book Antiqua"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400" dirty="0" smtClean="0">
                          <a:latin typeface="Book Antiqua" pitchFamily="18" charset="0"/>
                        </a:rPr>
                        <a:t>Inst</a:t>
                      </a:r>
                      <a:r>
                        <a:rPr lang="fr-FR" sz="1400" baseline="0" dirty="0" smtClean="0">
                          <a:latin typeface="Book Antiqua" pitchFamily="18" charset="0"/>
                        </a:rPr>
                        <a:t> 1</a:t>
                      </a:r>
                    </a:p>
                    <a:p>
                      <a:pPr marL="0" marR="0" indent="0" algn="ctr" defTabSz="914400" rtl="0" eaLnBrk="1" fontAlgn="auto" latinLnBrk="0" hangingPunct="1">
                        <a:lnSpc>
                          <a:spcPct val="100000"/>
                        </a:lnSpc>
                        <a:spcBef>
                          <a:spcPts val="0"/>
                        </a:spcBef>
                        <a:spcAft>
                          <a:spcPts val="0"/>
                        </a:spcAft>
                        <a:buClrTx/>
                        <a:buSzTx/>
                        <a:buFontTx/>
                        <a:buNone/>
                        <a:tabLst/>
                        <a:defRPr/>
                      </a:pPr>
                      <a:r>
                        <a:rPr lang="fr-FR" sz="1400" baseline="0" dirty="0" smtClean="0">
                          <a:latin typeface="Book Antiqua" pitchFamily="18" charset="0"/>
                        </a:rPr>
                        <a:t>Étage2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400" dirty="0" smtClean="0">
                          <a:latin typeface="Book Antiqua" pitchFamily="18" charset="0"/>
                        </a:rPr>
                        <a:t>Inst</a:t>
                      </a:r>
                      <a:r>
                        <a:rPr lang="fr-FR" sz="1400" baseline="0" dirty="0" smtClean="0">
                          <a:latin typeface="Book Antiqua" pitchFamily="18" charset="0"/>
                        </a:rPr>
                        <a:t> 2</a:t>
                      </a:r>
                    </a:p>
                    <a:p>
                      <a:pPr marL="0" marR="0" indent="0" algn="ctr" defTabSz="914400" rtl="0" eaLnBrk="1" fontAlgn="auto" latinLnBrk="0" hangingPunct="1">
                        <a:lnSpc>
                          <a:spcPct val="100000"/>
                        </a:lnSpc>
                        <a:spcBef>
                          <a:spcPts val="0"/>
                        </a:spcBef>
                        <a:spcAft>
                          <a:spcPts val="0"/>
                        </a:spcAft>
                        <a:buClrTx/>
                        <a:buSzTx/>
                        <a:buFontTx/>
                        <a:buNone/>
                        <a:tabLst/>
                        <a:defRPr/>
                      </a:pPr>
                      <a:r>
                        <a:rPr lang="fr-FR" sz="1400" baseline="0" dirty="0" smtClean="0">
                          <a:latin typeface="Book Antiqua" pitchFamily="18" charset="0"/>
                        </a:rPr>
                        <a:t>Étage2</a:t>
                      </a:r>
                      <a:endParaRPr lang="fr-FR" sz="1400" dirty="0" smtClean="0">
                        <a:latin typeface="Book Antiqua" pitchFamily="18" charset="0"/>
                      </a:endParaRPr>
                    </a:p>
                  </a:txBody>
                  <a:tcPr/>
                </a:tc>
              </a:tr>
              <a:tr h="0">
                <a:tc>
                  <a:txBody>
                    <a:bodyPr/>
                    <a:lstStyle/>
                    <a:p>
                      <a:r>
                        <a:rPr lang="fr-FR" sz="1400" dirty="0" smtClean="0">
                          <a:latin typeface="Book Antiqua" pitchFamily="18" charset="0"/>
                        </a:rPr>
                        <a:t>Exécution</a:t>
                      </a:r>
                      <a:endParaRPr lang="fr-FR" sz="1400" dirty="0">
                        <a:latin typeface="Book Antiqua" pitchFamily="18" charset="0"/>
                      </a:endParaRPr>
                    </a:p>
                  </a:txBody>
                  <a:tcPr/>
                </a:tc>
                <a:tc>
                  <a:txBody>
                    <a:bodyPr/>
                    <a:lstStyle/>
                    <a:p>
                      <a:pPr algn="ctr"/>
                      <a:endParaRPr lang="fr-FR" sz="1400" dirty="0">
                        <a:latin typeface="Book Antiqua" pitchFamily="18" charset="0"/>
                      </a:endParaRPr>
                    </a:p>
                  </a:txBody>
                  <a:tcPr/>
                </a:tc>
                <a:tc>
                  <a:txBody>
                    <a:bodyPr/>
                    <a:lstStyle/>
                    <a:p>
                      <a:pPr algn="ctr"/>
                      <a:endParaRPr lang="fr-FR" sz="1400" dirty="0">
                        <a:latin typeface="Book Antiqua" pitchFamily="18" charset="0"/>
                      </a:endParaRPr>
                    </a:p>
                  </a:txBody>
                  <a:tcPr/>
                </a:tc>
                <a:tc>
                  <a:txBody>
                    <a:bodyPr/>
                    <a:lstStyle/>
                    <a:p>
                      <a:pPr algn="ctr"/>
                      <a:r>
                        <a:rPr lang="fr-FR" sz="1400" dirty="0" smtClean="0">
                          <a:latin typeface="Book Antiqua" pitchFamily="18" charset="0"/>
                        </a:rPr>
                        <a:t>Inst</a:t>
                      </a:r>
                      <a:r>
                        <a:rPr lang="fr-FR" sz="1400" baseline="0" dirty="0" smtClean="0">
                          <a:latin typeface="Book Antiqua" pitchFamily="18" charset="0"/>
                        </a:rPr>
                        <a:t> 1</a:t>
                      </a:r>
                    </a:p>
                    <a:p>
                      <a:pPr algn="ctr"/>
                      <a:r>
                        <a:rPr lang="fr-FR" sz="1400" baseline="0" dirty="0" smtClean="0">
                          <a:latin typeface="Book Antiqua" pitchFamily="18" charset="0"/>
                        </a:rPr>
                        <a:t>Étage1</a:t>
                      </a:r>
                      <a:endParaRPr lang="fr-FR" sz="1400" dirty="0">
                        <a:latin typeface="Book Antiqua"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400" dirty="0" smtClean="0">
                          <a:latin typeface="Book Antiqua" pitchFamily="18" charset="0"/>
                        </a:rPr>
                        <a:t>Inst</a:t>
                      </a:r>
                      <a:r>
                        <a:rPr lang="fr-FR" sz="1400" baseline="0" dirty="0" smtClean="0">
                          <a:latin typeface="Book Antiqua" pitchFamily="18" charset="0"/>
                        </a:rPr>
                        <a:t> 2</a:t>
                      </a:r>
                    </a:p>
                    <a:p>
                      <a:pPr marL="0" marR="0" indent="0" algn="ctr" defTabSz="914400" rtl="0" eaLnBrk="1" fontAlgn="auto" latinLnBrk="0" hangingPunct="1">
                        <a:lnSpc>
                          <a:spcPct val="100000"/>
                        </a:lnSpc>
                        <a:spcBef>
                          <a:spcPts val="0"/>
                        </a:spcBef>
                        <a:spcAft>
                          <a:spcPts val="0"/>
                        </a:spcAft>
                        <a:buClrTx/>
                        <a:buSzTx/>
                        <a:buFontTx/>
                        <a:buNone/>
                        <a:tabLst/>
                        <a:defRPr/>
                      </a:pPr>
                      <a:r>
                        <a:rPr lang="fr-FR" sz="1400" baseline="0" dirty="0" smtClean="0">
                          <a:latin typeface="Book Antiqua" pitchFamily="18" charset="0"/>
                        </a:rPr>
                        <a:t>Étage1</a:t>
                      </a:r>
                      <a:endParaRPr lang="fr-FR" sz="1400" dirty="0" smtClean="0">
                        <a:latin typeface="Book Antiqua"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400" dirty="0" smtClean="0">
                          <a:latin typeface="Book Antiqua" pitchFamily="18" charset="0"/>
                        </a:rPr>
                        <a:t>Inst</a:t>
                      </a:r>
                      <a:r>
                        <a:rPr lang="fr-FR" sz="1400" baseline="0" dirty="0" smtClean="0">
                          <a:latin typeface="Book Antiqua" pitchFamily="18" charset="0"/>
                        </a:rPr>
                        <a:t> 3</a:t>
                      </a:r>
                    </a:p>
                    <a:p>
                      <a:pPr marL="0" marR="0" indent="0" algn="ctr" defTabSz="914400" rtl="0" eaLnBrk="1" fontAlgn="auto" latinLnBrk="0" hangingPunct="1">
                        <a:lnSpc>
                          <a:spcPct val="100000"/>
                        </a:lnSpc>
                        <a:spcBef>
                          <a:spcPts val="0"/>
                        </a:spcBef>
                        <a:spcAft>
                          <a:spcPts val="0"/>
                        </a:spcAft>
                        <a:buClrTx/>
                        <a:buSzTx/>
                        <a:buFontTx/>
                        <a:buNone/>
                        <a:tabLst/>
                        <a:defRPr/>
                      </a:pPr>
                      <a:r>
                        <a:rPr lang="fr-FR" sz="1400" baseline="0" dirty="0" smtClean="0">
                          <a:latin typeface="Book Antiqua" pitchFamily="18" charset="0"/>
                        </a:rPr>
                        <a:t>Étage1</a:t>
                      </a:r>
                      <a:endParaRPr lang="fr-FR" sz="1400" dirty="0" smtClean="0">
                        <a:latin typeface="Book Antiqua"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400" dirty="0" smtClean="0">
                          <a:latin typeface="Book Antiqua" pitchFamily="18" charset="0"/>
                        </a:rPr>
                        <a:t>Inst</a:t>
                      </a:r>
                      <a:r>
                        <a:rPr lang="fr-FR" sz="1400" baseline="0" dirty="0" smtClean="0">
                          <a:latin typeface="Book Antiqua" pitchFamily="18" charset="0"/>
                        </a:rPr>
                        <a:t> 1</a:t>
                      </a:r>
                    </a:p>
                    <a:p>
                      <a:pPr marL="0" marR="0" indent="0" algn="ctr" defTabSz="914400" rtl="0" eaLnBrk="1" fontAlgn="auto" latinLnBrk="0" hangingPunct="1">
                        <a:lnSpc>
                          <a:spcPct val="100000"/>
                        </a:lnSpc>
                        <a:spcBef>
                          <a:spcPts val="0"/>
                        </a:spcBef>
                        <a:spcAft>
                          <a:spcPts val="0"/>
                        </a:spcAft>
                        <a:buClrTx/>
                        <a:buSzTx/>
                        <a:buFontTx/>
                        <a:buNone/>
                        <a:tabLst/>
                        <a:defRPr/>
                      </a:pPr>
                      <a:r>
                        <a:rPr lang="fr-FR" sz="1400" baseline="0" dirty="0" smtClean="0">
                          <a:latin typeface="Book Antiqua" pitchFamily="18" charset="0"/>
                        </a:rPr>
                        <a:t>Étage2</a:t>
                      </a:r>
                    </a:p>
                  </a:txBody>
                  <a:tcPr/>
                </a:tc>
              </a:tr>
            </a:tbl>
          </a:graphicData>
        </a:graphic>
      </p:graphicFrame>
    </p:spTree>
    <p:extLst>
      <p:ext uri="{BB962C8B-B14F-4D97-AF65-F5344CB8AC3E}">
        <p14:creationId xmlns:p14="http://schemas.microsoft.com/office/powerpoint/2010/main" val="524104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arn(inVertical)">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Deuxième partie / 1. Le microprocesseur</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a:xfrm>
            <a:off x="0" y="843558"/>
            <a:ext cx="9144000" cy="4032448"/>
          </a:xfrm>
        </p:spPr>
        <p:txBody>
          <a:bodyPr>
            <a:normAutofit lnSpcReduction="10000"/>
          </a:bodyPr>
          <a:lstStyle/>
          <a:p>
            <a:r>
              <a:rPr lang="fr-FR" dirty="0" smtClean="0"/>
              <a:t>Le parallélisme </a:t>
            </a:r>
            <a:r>
              <a:rPr lang="fr-FR" dirty="0"/>
              <a:t>consiste </a:t>
            </a:r>
            <a:r>
              <a:rPr lang="fr-FR" dirty="0" smtClean="0"/>
              <a:t>à exécuter simultanément </a:t>
            </a:r>
            <a:r>
              <a:rPr lang="fr-FR" dirty="0"/>
              <a:t>sur </a:t>
            </a:r>
            <a:r>
              <a:rPr lang="fr-FR" dirty="0" smtClean="0"/>
              <a:t>des microprocesseurs </a:t>
            </a:r>
            <a:r>
              <a:rPr lang="fr-FR" dirty="0"/>
              <a:t>différents </a:t>
            </a:r>
            <a:r>
              <a:rPr lang="fr-FR" dirty="0" smtClean="0"/>
              <a:t>des instructions relatives à </a:t>
            </a:r>
            <a:r>
              <a:rPr lang="fr-FR" dirty="0"/>
              <a:t>un </a:t>
            </a:r>
            <a:r>
              <a:rPr lang="fr-FR" dirty="0" smtClean="0"/>
              <a:t>même </a:t>
            </a:r>
            <a:r>
              <a:rPr lang="fr-FR" dirty="0"/>
              <a:t>programme. </a:t>
            </a:r>
            <a:endParaRPr lang="fr-FR" dirty="0" smtClean="0"/>
          </a:p>
          <a:p>
            <a:r>
              <a:rPr lang="fr-FR" dirty="0" smtClean="0"/>
              <a:t>Cela </a:t>
            </a:r>
            <a:r>
              <a:rPr lang="fr-FR" dirty="0"/>
              <a:t>se traduit par </a:t>
            </a:r>
            <a:r>
              <a:rPr lang="fr-FR" dirty="0" smtClean="0"/>
              <a:t>deux approches :</a:t>
            </a:r>
          </a:p>
          <a:p>
            <a:pPr lvl="1"/>
            <a:r>
              <a:rPr lang="fr-FR" dirty="0" smtClean="0"/>
              <a:t>Approche superscalaire : le découpage </a:t>
            </a:r>
            <a:r>
              <a:rPr lang="fr-FR" dirty="0"/>
              <a:t>d’un programme en </a:t>
            </a:r>
            <a:r>
              <a:rPr lang="fr-FR" dirty="0" smtClean="0"/>
              <a:t>plusieurs processus </a:t>
            </a:r>
            <a:r>
              <a:rPr lang="fr-FR" dirty="0"/>
              <a:t>qui seront </a:t>
            </a:r>
            <a:r>
              <a:rPr lang="fr-FR" dirty="0" smtClean="0"/>
              <a:t>traités </a:t>
            </a:r>
            <a:r>
              <a:rPr lang="fr-FR" dirty="0"/>
              <a:t>par </a:t>
            </a:r>
            <a:r>
              <a:rPr lang="fr-FR" dirty="0" smtClean="0"/>
              <a:t>des microprocesseurs différents dans </a:t>
            </a:r>
            <a:r>
              <a:rPr lang="fr-FR" dirty="0"/>
              <a:t>le but de gagner en temps </a:t>
            </a:r>
            <a:r>
              <a:rPr lang="fr-FR" dirty="0" smtClean="0"/>
              <a:t>d’exécution</a:t>
            </a:r>
            <a:r>
              <a:rPr lang="fr-FR" dirty="0"/>
              <a:t>. </a:t>
            </a:r>
            <a:endParaRPr lang="fr-FR" dirty="0" smtClean="0"/>
          </a:p>
          <a:p>
            <a:pPr lvl="1"/>
            <a:r>
              <a:rPr lang="fr-FR" dirty="0"/>
              <a:t>Approche « multi-core </a:t>
            </a:r>
            <a:r>
              <a:rPr lang="fr-FR" dirty="0" smtClean="0"/>
              <a:t>» </a:t>
            </a:r>
            <a:r>
              <a:rPr lang="fr-FR" dirty="0"/>
              <a:t>: Architecture à double pipeline</a:t>
            </a:r>
            <a:endParaRPr lang="fr-FR" dirty="0" smtClean="0"/>
          </a:p>
        </p:txBody>
      </p:sp>
      <p:sp>
        <p:nvSpPr>
          <p:cNvPr id="6"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400" b="0" dirty="0" smtClean="0"/>
              <a:t>9. Technique d’exécution </a:t>
            </a:r>
            <a:r>
              <a:rPr lang="fr-FR" sz="2400" b="0" dirty="0"/>
              <a:t>&gt;</a:t>
            </a:r>
            <a:r>
              <a:rPr lang="fr-FR" sz="2400" dirty="0" smtClean="0"/>
              <a:t> 2. Le </a:t>
            </a:r>
            <a:r>
              <a:rPr lang="fr-FR" sz="2400" dirty="0"/>
              <a:t>parallélisme</a:t>
            </a:r>
          </a:p>
        </p:txBody>
      </p:sp>
    </p:spTree>
    <p:extLst>
      <p:ext uri="{BB962C8B-B14F-4D97-AF65-F5344CB8AC3E}">
        <p14:creationId xmlns:p14="http://schemas.microsoft.com/office/powerpoint/2010/main" val="1505306986"/>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Deuxième partie / 1. Le microprocesseur</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a:xfrm>
            <a:off x="0" y="843558"/>
            <a:ext cx="9144000" cy="4032448"/>
          </a:xfrm>
        </p:spPr>
        <p:txBody>
          <a:bodyPr>
            <a:normAutofit fontScale="70000" lnSpcReduction="20000"/>
          </a:bodyPr>
          <a:lstStyle/>
          <a:p>
            <a:r>
              <a:rPr lang="fr-FR" b="1" i="1" dirty="0" smtClean="0"/>
              <a:t>CISC : Complex </a:t>
            </a:r>
            <a:r>
              <a:rPr lang="fr-FR" b="1" i="1" dirty="0"/>
              <a:t>Instruction Set </a:t>
            </a:r>
            <a:r>
              <a:rPr lang="fr-FR" b="1" i="1" dirty="0" smtClean="0"/>
              <a:t>Computer</a:t>
            </a:r>
            <a:r>
              <a:rPr lang="fr-FR" dirty="0"/>
              <a:t> </a:t>
            </a:r>
            <a:endParaRPr lang="fr-FR" dirty="0" smtClean="0"/>
          </a:p>
          <a:p>
            <a:pPr marL="0" indent="0">
              <a:buNone/>
            </a:pPr>
            <a:r>
              <a:rPr lang="fr-FR" dirty="0">
                <a:sym typeface="Wingdings" pitchFamily="2" charset="2"/>
              </a:rPr>
              <a:t>	</a:t>
            </a:r>
            <a:r>
              <a:rPr lang="fr-FR" dirty="0" smtClean="0">
                <a:sym typeface="Wingdings" pitchFamily="2" charset="2"/>
              </a:rPr>
              <a:t> </a:t>
            </a:r>
            <a:r>
              <a:rPr lang="fr-FR" dirty="0" smtClean="0"/>
              <a:t>Ordinateur </a:t>
            </a:r>
            <a:r>
              <a:rPr lang="fr-FR" dirty="0"/>
              <a:t>à jeu d'instruction complexe</a:t>
            </a:r>
            <a:endParaRPr lang="fr-FR" dirty="0" smtClean="0"/>
          </a:p>
          <a:p>
            <a:r>
              <a:rPr lang="fr-FR" dirty="0" smtClean="0"/>
              <a:t>Les microprocesseurs qui ont des jeux d’instructions basés </a:t>
            </a:r>
            <a:r>
              <a:rPr lang="fr-FR" dirty="0"/>
              <a:t>sur l’architecture </a:t>
            </a:r>
            <a:r>
              <a:rPr lang="fr-FR" dirty="0" smtClean="0"/>
              <a:t>CISC, peuvent traiter </a:t>
            </a:r>
            <a:r>
              <a:rPr lang="fr-FR" dirty="0"/>
              <a:t>des instructions complexes, qui sont directement </a:t>
            </a:r>
            <a:r>
              <a:rPr lang="fr-FR" dirty="0" smtClean="0"/>
              <a:t>câblées </a:t>
            </a:r>
            <a:r>
              <a:rPr lang="fr-FR" dirty="0"/>
              <a:t>sur leurs circuits </a:t>
            </a:r>
            <a:r>
              <a:rPr lang="fr-FR" dirty="0" smtClean="0"/>
              <a:t>électroniques, c’est-à-dire </a:t>
            </a:r>
            <a:r>
              <a:rPr lang="fr-FR" dirty="0"/>
              <a:t>que certaines </a:t>
            </a:r>
            <a:r>
              <a:rPr lang="fr-FR" dirty="0" smtClean="0"/>
              <a:t>instructions difficiles à créer à </a:t>
            </a:r>
            <a:r>
              <a:rPr lang="fr-FR" dirty="0"/>
              <a:t>partir des instructions de base sont directement </a:t>
            </a:r>
            <a:r>
              <a:rPr lang="fr-FR" dirty="0" smtClean="0"/>
              <a:t>imprimées </a:t>
            </a:r>
            <a:r>
              <a:rPr lang="fr-FR" dirty="0"/>
              <a:t>sur le silicium de la </a:t>
            </a:r>
            <a:r>
              <a:rPr lang="fr-FR" dirty="0" smtClean="0"/>
              <a:t>puce afin </a:t>
            </a:r>
            <a:r>
              <a:rPr lang="fr-FR" dirty="0"/>
              <a:t>de gagner en </a:t>
            </a:r>
            <a:r>
              <a:rPr lang="fr-FR" dirty="0" smtClean="0"/>
              <a:t>rapidité d’exécution </a:t>
            </a:r>
            <a:r>
              <a:rPr lang="fr-FR" dirty="0"/>
              <a:t>sur </a:t>
            </a:r>
            <a:r>
              <a:rPr lang="fr-FR" dirty="0" smtClean="0"/>
              <a:t>ces commandes.</a:t>
            </a:r>
          </a:p>
          <a:p>
            <a:r>
              <a:rPr lang="fr-FR" dirty="0" smtClean="0"/>
              <a:t>L’inconvénient </a:t>
            </a:r>
            <a:r>
              <a:rPr lang="fr-FR" dirty="0"/>
              <a:t>de ce type d’architecture provient justement du fait que des </a:t>
            </a:r>
            <a:r>
              <a:rPr lang="fr-FR" dirty="0" smtClean="0"/>
              <a:t>fonctions supplémentaires </a:t>
            </a:r>
            <a:r>
              <a:rPr lang="fr-FR" dirty="0"/>
              <a:t>sont </a:t>
            </a:r>
            <a:r>
              <a:rPr lang="fr-FR" dirty="0" smtClean="0"/>
              <a:t>imprimées </a:t>
            </a:r>
            <a:r>
              <a:rPr lang="fr-FR" dirty="0"/>
              <a:t>sur le silicium, </a:t>
            </a:r>
            <a:r>
              <a:rPr lang="fr-FR" dirty="0" smtClean="0"/>
              <a:t>d’où </a:t>
            </a:r>
            <a:r>
              <a:rPr lang="fr-FR" dirty="0"/>
              <a:t>un </a:t>
            </a:r>
            <a:r>
              <a:rPr lang="fr-FR" dirty="0" smtClean="0"/>
              <a:t>coût élevé.</a:t>
            </a:r>
            <a:endParaRPr lang="fr-FR" dirty="0"/>
          </a:p>
          <a:p>
            <a:r>
              <a:rPr lang="fr-FR" dirty="0"/>
              <a:t>D’autre part, les instructions sont de longueurs variables et peuvent parfois prendre plus </a:t>
            </a:r>
            <a:r>
              <a:rPr lang="fr-FR" dirty="0" smtClean="0"/>
              <a:t>d’un cycle </a:t>
            </a:r>
            <a:r>
              <a:rPr lang="fr-FR" dirty="0"/>
              <a:t>d’horloge ce qui les rend lentes </a:t>
            </a:r>
            <a:r>
              <a:rPr lang="fr-FR" dirty="0" smtClean="0"/>
              <a:t>à l’exécution.</a:t>
            </a:r>
            <a:endParaRPr lang="fr-FR" dirty="0"/>
          </a:p>
        </p:txBody>
      </p:sp>
      <p:sp>
        <p:nvSpPr>
          <p:cNvPr id="6"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400" b="0" dirty="0" smtClean="0"/>
              <a:t>10. Architecture d’un microprocesseur </a:t>
            </a:r>
            <a:r>
              <a:rPr lang="fr-FR" sz="2400" b="0" dirty="0"/>
              <a:t>&gt; </a:t>
            </a:r>
            <a:r>
              <a:rPr lang="fr-FR" sz="2400" dirty="0" smtClean="0"/>
              <a:t>1. CISC</a:t>
            </a:r>
            <a:endParaRPr lang="fr-FR" sz="2400" dirty="0"/>
          </a:p>
        </p:txBody>
      </p:sp>
    </p:spTree>
    <p:extLst>
      <p:ext uri="{BB962C8B-B14F-4D97-AF65-F5344CB8AC3E}">
        <p14:creationId xmlns:p14="http://schemas.microsoft.com/office/powerpoint/2010/main" val="981715303"/>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Deuxième partie / 1. Le microprocesseur</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a:xfrm>
            <a:off x="0" y="843558"/>
            <a:ext cx="9144000" cy="4032448"/>
          </a:xfrm>
        </p:spPr>
        <p:txBody>
          <a:bodyPr>
            <a:normAutofit fontScale="77500" lnSpcReduction="20000"/>
          </a:bodyPr>
          <a:lstStyle/>
          <a:p>
            <a:r>
              <a:rPr lang="fr-FR" b="1" i="1" dirty="0" smtClean="0"/>
              <a:t>RISC </a:t>
            </a:r>
            <a:r>
              <a:rPr lang="fr-FR" b="1" i="1" dirty="0"/>
              <a:t>: </a:t>
            </a:r>
            <a:r>
              <a:rPr lang="fr-FR" b="1" i="1" dirty="0" smtClean="0"/>
              <a:t>Reduced Instruction </a:t>
            </a:r>
            <a:r>
              <a:rPr lang="fr-FR" b="1" i="1" dirty="0"/>
              <a:t>Set Computer</a:t>
            </a:r>
            <a:r>
              <a:rPr lang="fr-FR" dirty="0"/>
              <a:t> </a:t>
            </a:r>
            <a:endParaRPr lang="fr-FR" dirty="0" smtClean="0"/>
          </a:p>
          <a:p>
            <a:pPr marL="0" indent="0">
              <a:buNone/>
            </a:pPr>
            <a:r>
              <a:rPr lang="fr-FR" dirty="0">
                <a:sym typeface="Wingdings" pitchFamily="2" charset="2"/>
              </a:rPr>
              <a:t>	</a:t>
            </a:r>
            <a:r>
              <a:rPr lang="fr-FR" dirty="0" smtClean="0">
                <a:sym typeface="Wingdings" pitchFamily="2" charset="2"/>
              </a:rPr>
              <a:t> </a:t>
            </a:r>
            <a:r>
              <a:rPr lang="fr-FR" dirty="0"/>
              <a:t>Ordinateur à jeu d'instruction </a:t>
            </a:r>
            <a:r>
              <a:rPr lang="fr-FR" dirty="0" smtClean="0"/>
              <a:t>réduit</a:t>
            </a:r>
          </a:p>
          <a:p>
            <a:r>
              <a:rPr lang="fr-FR" dirty="0" smtClean="0"/>
              <a:t>Contrairement à </a:t>
            </a:r>
            <a:r>
              <a:rPr lang="fr-FR" dirty="0"/>
              <a:t>l’architecture CISC, </a:t>
            </a:r>
            <a:r>
              <a:rPr lang="fr-FR" dirty="0" smtClean="0"/>
              <a:t>un microprocesseur </a:t>
            </a:r>
            <a:r>
              <a:rPr lang="fr-FR" dirty="0"/>
              <a:t>utilisant la technologie RISC </a:t>
            </a:r>
            <a:r>
              <a:rPr lang="fr-FR" dirty="0" smtClean="0"/>
              <a:t>n’a pas </a:t>
            </a:r>
            <a:r>
              <a:rPr lang="fr-FR" dirty="0"/>
              <a:t>de fonctions </a:t>
            </a:r>
            <a:r>
              <a:rPr lang="fr-FR" dirty="0" smtClean="0"/>
              <a:t>supplémentaires câblées. </a:t>
            </a:r>
            <a:r>
              <a:rPr lang="fr-FR" dirty="0"/>
              <a:t>Cela impose donc des programmes ayant des </a:t>
            </a:r>
            <a:r>
              <a:rPr lang="fr-FR" dirty="0" smtClean="0"/>
              <a:t>instructions simples interprétables </a:t>
            </a:r>
            <a:r>
              <a:rPr lang="fr-FR" dirty="0"/>
              <a:t>par </a:t>
            </a:r>
            <a:r>
              <a:rPr lang="fr-FR" dirty="0" smtClean="0"/>
              <a:t>le microprocesseur. </a:t>
            </a:r>
          </a:p>
          <a:p>
            <a:r>
              <a:rPr lang="fr-FR" dirty="0" smtClean="0"/>
              <a:t>Cela </a:t>
            </a:r>
            <a:r>
              <a:rPr lang="fr-FR" dirty="0"/>
              <a:t>se traduit par une programmation </a:t>
            </a:r>
            <a:r>
              <a:rPr lang="fr-FR" dirty="0" smtClean="0"/>
              <a:t>plus difficile et un </a:t>
            </a:r>
            <a:r>
              <a:rPr lang="fr-FR" dirty="0"/>
              <a:t>compilateur plus puissant. </a:t>
            </a:r>
            <a:endParaRPr lang="fr-FR" dirty="0" smtClean="0"/>
          </a:p>
          <a:p>
            <a:r>
              <a:rPr lang="fr-FR" dirty="0" smtClean="0"/>
              <a:t>L’avantage </a:t>
            </a:r>
            <a:r>
              <a:rPr lang="fr-FR" dirty="0"/>
              <a:t>d’une telle architecture est bien </a:t>
            </a:r>
            <a:r>
              <a:rPr lang="fr-FR" dirty="0" smtClean="0"/>
              <a:t>évidemment </a:t>
            </a:r>
            <a:r>
              <a:rPr lang="fr-FR" dirty="0"/>
              <a:t>le </a:t>
            </a:r>
            <a:r>
              <a:rPr lang="fr-FR" dirty="0" smtClean="0"/>
              <a:t>coût réduit </a:t>
            </a:r>
            <a:r>
              <a:rPr lang="fr-FR" dirty="0"/>
              <a:t>au niveau de la fabrication </a:t>
            </a:r>
            <a:r>
              <a:rPr lang="fr-FR" dirty="0" smtClean="0"/>
              <a:t>des microprocesseurs </a:t>
            </a:r>
            <a:r>
              <a:rPr lang="fr-FR" dirty="0"/>
              <a:t>l’utilisant. </a:t>
            </a:r>
            <a:endParaRPr lang="fr-FR" dirty="0" smtClean="0"/>
          </a:p>
          <a:p>
            <a:r>
              <a:rPr lang="fr-FR" dirty="0" smtClean="0"/>
              <a:t>De </a:t>
            </a:r>
            <a:r>
              <a:rPr lang="fr-FR" dirty="0"/>
              <a:t>plus, les instructions, </a:t>
            </a:r>
            <a:r>
              <a:rPr lang="fr-FR" dirty="0" smtClean="0"/>
              <a:t>étant </a:t>
            </a:r>
            <a:r>
              <a:rPr lang="fr-FR" dirty="0"/>
              <a:t>simples, sont </a:t>
            </a:r>
            <a:r>
              <a:rPr lang="fr-FR" dirty="0" smtClean="0"/>
              <a:t>exécutées </a:t>
            </a:r>
            <a:r>
              <a:rPr lang="fr-FR" dirty="0"/>
              <a:t>en un </a:t>
            </a:r>
            <a:r>
              <a:rPr lang="fr-FR" dirty="0" smtClean="0"/>
              <a:t>cycle d’horloge, ce qui rend l’exécution des programmes plus rapides qu’avec des microprocesseurs basés sur une </a:t>
            </a:r>
            <a:r>
              <a:rPr lang="fr-FR" dirty="0"/>
              <a:t>architecture CISC</a:t>
            </a:r>
            <a:r>
              <a:rPr lang="fr-FR" dirty="0" smtClean="0"/>
              <a:t>.</a:t>
            </a:r>
            <a:endParaRPr lang="fr-FR" dirty="0"/>
          </a:p>
        </p:txBody>
      </p:sp>
      <p:sp>
        <p:nvSpPr>
          <p:cNvPr id="6"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400" b="0" dirty="0"/>
              <a:t>10. Architecture d’un microprocesseur &gt; </a:t>
            </a:r>
            <a:r>
              <a:rPr lang="fr-FR" sz="2400" dirty="0" smtClean="0"/>
              <a:t>2. RISC</a:t>
            </a:r>
            <a:endParaRPr lang="fr-FR" sz="2400" dirty="0"/>
          </a:p>
        </p:txBody>
      </p:sp>
    </p:spTree>
    <p:extLst>
      <p:ext uri="{BB962C8B-B14F-4D97-AF65-F5344CB8AC3E}">
        <p14:creationId xmlns:p14="http://schemas.microsoft.com/office/powerpoint/2010/main" val="2030437646"/>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Deuxième partie / 1. Le microprocesseur</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a:xfrm>
            <a:off x="0" y="843558"/>
            <a:ext cx="9144000" cy="4032448"/>
          </a:xfrm>
        </p:spPr>
        <p:txBody>
          <a:bodyPr>
            <a:normAutofit lnSpcReduction="10000"/>
          </a:bodyPr>
          <a:lstStyle/>
          <a:p>
            <a:r>
              <a:rPr lang="fr-FR" dirty="0" smtClean="0"/>
              <a:t>A </a:t>
            </a:r>
            <a:r>
              <a:rPr lang="fr-FR" dirty="0"/>
              <a:t>comparer </a:t>
            </a:r>
            <a:r>
              <a:rPr lang="fr-FR" dirty="0" smtClean="0"/>
              <a:t>les spécificités </a:t>
            </a:r>
            <a:r>
              <a:rPr lang="fr-FR" dirty="0"/>
              <a:t>des deux types d’architecture on pourrait conclure que </a:t>
            </a:r>
            <a:r>
              <a:rPr lang="fr-FR" dirty="0" smtClean="0"/>
              <a:t>les microprocesseurs basé </a:t>
            </a:r>
            <a:r>
              <a:rPr lang="fr-FR" dirty="0"/>
              <a:t>sur une architecture de type RISC sont les plus </a:t>
            </a:r>
            <a:r>
              <a:rPr lang="fr-FR" dirty="0" smtClean="0"/>
              <a:t>utilisés</a:t>
            </a:r>
            <a:r>
              <a:rPr lang="fr-FR" dirty="0"/>
              <a:t>... Cela n’est </a:t>
            </a:r>
            <a:r>
              <a:rPr lang="fr-FR" dirty="0" smtClean="0"/>
              <a:t>malheureusement pas </a:t>
            </a:r>
            <a:r>
              <a:rPr lang="fr-FR" dirty="0"/>
              <a:t>le cas... </a:t>
            </a:r>
            <a:endParaRPr lang="fr-FR" dirty="0" smtClean="0"/>
          </a:p>
          <a:p>
            <a:r>
              <a:rPr lang="fr-FR" dirty="0" smtClean="0"/>
              <a:t>En effet </a:t>
            </a:r>
            <a:r>
              <a:rPr lang="fr-FR" dirty="0"/>
              <a:t>les ordinateurs construits autour d’une architecture RISC </a:t>
            </a:r>
            <a:r>
              <a:rPr lang="fr-FR" dirty="0" smtClean="0"/>
              <a:t>nécessitent une quantité </a:t>
            </a:r>
            <a:r>
              <a:rPr lang="fr-FR" dirty="0"/>
              <a:t>de </a:t>
            </a:r>
            <a:r>
              <a:rPr lang="fr-FR" dirty="0" smtClean="0"/>
              <a:t>mémoire </a:t>
            </a:r>
            <a:r>
              <a:rPr lang="fr-FR" dirty="0"/>
              <a:t>plus importante que les ordinateurs de type CISC.</a:t>
            </a:r>
          </a:p>
        </p:txBody>
      </p:sp>
      <p:sp>
        <p:nvSpPr>
          <p:cNvPr id="6"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400" b="0" dirty="0"/>
              <a:t>10. Architecture d’un microprocesseur &gt; </a:t>
            </a:r>
            <a:r>
              <a:rPr lang="fr-FR" sz="2400" dirty="0" smtClean="0"/>
              <a:t>3. </a:t>
            </a:r>
            <a:r>
              <a:rPr lang="fr-FR" sz="2400" dirty="0"/>
              <a:t>CISC ou RISC ?</a:t>
            </a:r>
          </a:p>
        </p:txBody>
      </p:sp>
    </p:spTree>
    <p:extLst>
      <p:ext uri="{BB962C8B-B14F-4D97-AF65-F5344CB8AC3E}">
        <p14:creationId xmlns:p14="http://schemas.microsoft.com/office/powerpoint/2010/main" val="2670932033"/>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Deuxième partie / 1. Le microprocesseur</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a:xfrm>
            <a:off x="0" y="843558"/>
            <a:ext cx="9144000" cy="4032448"/>
          </a:xfrm>
        </p:spPr>
        <p:txBody>
          <a:bodyPr>
            <a:normAutofit/>
          </a:bodyPr>
          <a:lstStyle/>
          <a:p>
            <a:r>
              <a:rPr lang="fr-FR" dirty="0" smtClean="0"/>
              <a:t>Le jeu d’instruction de la famille </a:t>
            </a:r>
            <a:r>
              <a:rPr lang="fr-FR" b="1" dirty="0" smtClean="0"/>
              <a:t>x86</a:t>
            </a:r>
            <a:r>
              <a:rPr lang="fr-FR" dirty="0" smtClean="0"/>
              <a:t> se base sur l’architecture CISC.</a:t>
            </a:r>
          </a:p>
          <a:p>
            <a:r>
              <a:rPr lang="fr-FR" dirty="0" smtClean="0"/>
              <a:t>Le jeux d’instruction de la famille </a:t>
            </a:r>
            <a:r>
              <a:rPr lang="fr-FR" b="1" dirty="0" smtClean="0"/>
              <a:t>PowerPC </a:t>
            </a:r>
            <a:r>
              <a:rPr lang="fr-FR" dirty="0" smtClean="0"/>
              <a:t>de Macintoshs se base sur l’architecture :</a:t>
            </a:r>
          </a:p>
          <a:p>
            <a:pPr lvl="1"/>
            <a:r>
              <a:rPr lang="fr-FR" dirty="0" smtClean="0"/>
              <a:t>RISC pour ceux qui ont été produits </a:t>
            </a:r>
            <a:r>
              <a:rPr lang="fr-FR" dirty="0"/>
              <a:t>entre 1994 et </a:t>
            </a:r>
            <a:r>
              <a:rPr lang="fr-FR" dirty="0" smtClean="0"/>
              <a:t>2006.</a:t>
            </a:r>
          </a:p>
          <a:p>
            <a:pPr lvl="1"/>
            <a:r>
              <a:rPr lang="fr-FR" dirty="0"/>
              <a:t>CISC pour ceux qui ont été </a:t>
            </a:r>
            <a:r>
              <a:rPr lang="fr-FR" dirty="0" smtClean="0"/>
              <a:t>produits depuis 2006 (car à partir de 2006 Macintoshs utilise un microprocesseur </a:t>
            </a:r>
            <a:r>
              <a:rPr lang="fr-FR" b="1" dirty="0" smtClean="0"/>
              <a:t>x86</a:t>
            </a:r>
            <a:r>
              <a:rPr lang="fr-FR" dirty="0" smtClean="0"/>
              <a:t>).</a:t>
            </a:r>
          </a:p>
        </p:txBody>
      </p:sp>
      <p:sp>
        <p:nvSpPr>
          <p:cNvPr id="6"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400" b="0" dirty="0"/>
              <a:t>10. Architecture d’un microprocesseur &gt; </a:t>
            </a:r>
            <a:r>
              <a:rPr lang="fr-FR" sz="2400" dirty="0" smtClean="0"/>
              <a:t>3. </a:t>
            </a:r>
            <a:r>
              <a:rPr lang="fr-FR" sz="2400" dirty="0"/>
              <a:t>CISC ou RISC ?</a:t>
            </a:r>
          </a:p>
        </p:txBody>
      </p:sp>
    </p:spTree>
    <p:extLst>
      <p:ext uri="{BB962C8B-B14F-4D97-AF65-F5344CB8AC3E}">
        <p14:creationId xmlns:p14="http://schemas.microsoft.com/office/powerpoint/2010/main" val="141634984"/>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Deuxième partie / 2. La mémoire</a:t>
            </a:r>
            <a:endParaRPr lang="fr-FR" dirty="0"/>
          </a:p>
        </p:txBody>
      </p:sp>
      <p:sp>
        <p:nvSpPr>
          <p:cNvPr id="3" name="Footer Placeholder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Content Placeholder 3"/>
          <p:cNvSpPr>
            <a:spLocks noGrp="1"/>
          </p:cNvSpPr>
          <p:nvPr>
            <p:ph sz="quarter" idx="1"/>
          </p:nvPr>
        </p:nvSpPr>
        <p:spPr/>
        <p:txBody>
          <a:bodyPr>
            <a:normAutofit fontScale="92500" lnSpcReduction="10000"/>
          </a:bodyPr>
          <a:lstStyle/>
          <a:p>
            <a:r>
              <a:rPr lang="fr-FR" dirty="0" smtClean="0"/>
              <a:t>On </a:t>
            </a:r>
            <a:r>
              <a:rPr lang="fr-FR" dirty="0"/>
              <a:t>appelle </a:t>
            </a:r>
            <a:r>
              <a:rPr lang="fr-FR" b="1" dirty="0"/>
              <a:t>mémoire </a:t>
            </a:r>
            <a:r>
              <a:rPr lang="fr-FR" dirty="0"/>
              <a:t>tout dispositif capable de stocker des informations et de les restituer à un organe </a:t>
            </a:r>
            <a:r>
              <a:rPr lang="fr-FR" dirty="0" smtClean="0"/>
              <a:t>de traitement </a:t>
            </a:r>
            <a:r>
              <a:rPr lang="fr-FR" dirty="0"/>
              <a:t>à n'importe quel </a:t>
            </a:r>
            <a:r>
              <a:rPr lang="fr-FR" dirty="0" smtClean="0"/>
              <a:t>moment.</a:t>
            </a:r>
          </a:p>
          <a:p>
            <a:r>
              <a:rPr lang="fr-FR" dirty="0" smtClean="0"/>
              <a:t>Pour </a:t>
            </a:r>
            <a:r>
              <a:rPr lang="fr-FR" dirty="0"/>
              <a:t>cela, une mémoire est constituée des organes suivants :</a:t>
            </a:r>
          </a:p>
          <a:p>
            <a:pPr lvl="1"/>
            <a:r>
              <a:rPr lang="fr-FR" b="1" dirty="0" smtClean="0"/>
              <a:t>Cellules </a:t>
            </a:r>
            <a:r>
              <a:rPr lang="fr-FR" b="1" dirty="0"/>
              <a:t>de mémoires </a:t>
            </a:r>
            <a:r>
              <a:rPr lang="fr-FR" dirty="0"/>
              <a:t>qui reçoivent les informations sous forme binaire et les conservent.</a:t>
            </a:r>
          </a:p>
          <a:p>
            <a:pPr lvl="1"/>
            <a:r>
              <a:rPr lang="fr-FR" b="1" dirty="0" smtClean="0"/>
              <a:t>Organes </a:t>
            </a:r>
            <a:r>
              <a:rPr lang="fr-FR" b="1" dirty="0"/>
              <a:t>d'accès </a:t>
            </a:r>
            <a:r>
              <a:rPr lang="fr-FR" dirty="0"/>
              <a:t>qui permettent de sélectionner les cellules auxquelles on veut accéder.</a:t>
            </a:r>
          </a:p>
          <a:p>
            <a:pPr lvl="1"/>
            <a:r>
              <a:rPr lang="fr-FR" b="1" dirty="0" smtClean="0"/>
              <a:t>Organes </a:t>
            </a:r>
            <a:r>
              <a:rPr lang="fr-FR" b="1" dirty="0"/>
              <a:t>de lecture et d'écriture</a:t>
            </a:r>
            <a:r>
              <a:rPr lang="fr-FR" b="1" dirty="0" smtClean="0"/>
              <a:t>.</a:t>
            </a:r>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dirty="0" smtClean="0"/>
              <a:t>1. Définition</a:t>
            </a:r>
            <a:endParaRPr lang="fr-FR" sz="2000" dirty="0"/>
          </a:p>
        </p:txBody>
      </p:sp>
    </p:spTree>
    <p:extLst>
      <p:ext uri="{BB962C8B-B14F-4D97-AF65-F5344CB8AC3E}">
        <p14:creationId xmlns:p14="http://schemas.microsoft.com/office/powerpoint/2010/main" val="2465794288"/>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Deuxième partie / 2. La mémoire</a:t>
            </a:r>
            <a:endParaRPr lang="fr-FR" dirty="0"/>
          </a:p>
        </p:txBody>
      </p:sp>
      <p:sp>
        <p:nvSpPr>
          <p:cNvPr id="3" name="Footer Placeholder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Content Placeholder 3"/>
          <p:cNvSpPr>
            <a:spLocks noGrp="1"/>
          </p:cNvSpPr>
          <p:nvPr>
            <p:ph sz="quarter" idx="1"/>
          </p:nvPr>
        </p:nvSpPr>
        <p:spPr>
          <a:xfrm>
            <a:off x="0" y="843558"/>
            <a:ext cx="9144000" cy="4032448"/>
          </a:xfrm>
        </p:spPr>
        <p:txBody>
          <a:bodyPr>
            <a:normAutofit/>
          </a:bodyPr>
          <a:lstStyle/>
          <a:p>
            <a:r>
              <a:rPr lang="fr-FR" dirty="0" smtClean="0"/>
              <a:t>Le </a:t>
            </a:r>
            <a:r>
              <a:rPr lang="fr-FR" b="1" dirty="0" smtClean="0"/>
              <a:t>mot mémoire </a:t>
            </a:r>
            <a:r>
              <a:rPr lang="fr-FR" dirty="0" smtClean="0"/>
              <a:t>est l’unité d'accès en lecture et en écriture au mémoire. </a:t>
            </a:r>
            <a:r>
              <a:rPr lang="fr-FR" dirty="0"/>
              <a:t>C'est le plus petit groupement de </a:t>
            </a:r>
            <a:r>
              <a:rPr lang="fr-FR" dirty="0" smtClean="0"/>
              <a:t>cellules accessible (pour </a:t>
            </a:r>
            <a:r>
              <a:rPr lang="fr-FR" dirty="0"/>
              <a:t>un disque, l'unité </a:t>
            </a:r>
            <a:r>
              <a:rPr lang="fr-FR" dirty="0" smtClean="0"/>
              <a:t>d’accès est </a:t>
            </a:r>
            <a:r>
              <a:rPr lang="fr-FR" dirty="0"/>
              <a:t>le secteur) ; </a:t>
            </a:r>
            <a:endParaRPr lang="fr-FR" dirty="0" smtClean="0"/>
          </a:p>
          <a:p>
            <a:r>
              <a:rPr lang="fr-FR" dirty="0" smtClean="0"/>
              <a:t>Le mot peux correspondre </a:t>
            </a:r>
            <a:r>
              <a:rPr lang="fr-FR" dirty="0"/>
              <a:t>à 1, 2 ou 4 octets (8, 16 ou 32 bits).</a:t>
            </a:r>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dirty="0" smtClean="0"/>
              <a:t>2. Unité de la mémorisation</a:t>
            </a:r>
            <a:endParaRPr lang="fr-FR" sz="2000" dirty="0"/>
          </a:p>
        </p:txBody>
      </p:sp>
    </p:spTree>
    <p:extLst>
      <p:ext uri="{BB962C8B-B14F-4D97-AF65-F5344CB8AC3E}">
        <p14:creationId xmlns:p14="http://schemas.microsoft.com/office/powerpoint/2010/main" val="2978501794"/>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Deuxième partie / 2. La mémoire</a:t>
            </a:r>
            <a:endParaRPr lang="fr-FR" dirty="0"/>
          </a:p>
        </p:txBody>
      </p:sp>
      <p:sp>
        <p:nvSpPr>
          <p:cNvPr id="3" name="Footer Placeholder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dirty="0" smtClean="0"/>
              <a:t>3. Structure physique</a:t>
            </a:r>
            <a:endParaRPr lang="fr-FR" sz="2000" dirty="0"/>
          </a:p>
        </p:txBody>
      </p:sp>
      <p:sp>
        <p:nvSpPr>
          <p:cNvPr id="13" name="Content Placeholder 3"/>
          <p:cNvSpPr>
            <a:spLocks noGrp="1"/>
          </p:cNvSpPr>
          <p:nvPr>
            <p:ph sz="quarter" idx="1"/>
          </p:nvPr>
        </p:nvSpPr>
        <p:spPr>
          <a:xfrm>
            <a:off x="2411760" y="843558"/>
            <a:ext cx="6732240" cy="4032448"/>
          </a:xfrm>
        </p:spPr>
        <p:txBody>
          <a:bodyPr>
            <a:normAutofit fontScale="85000" lnSpcReduction="20000"/>
          </a:bodyPr>
          <a:lstStyle/>
          <a:p>
            <a:pPr algn="l"/>
            <a:r>
              <a:rPr lang="fr-FR" sz="2400" dirty="0" smtClean="0">
                <a:solidFill>
                  <a:srgbClr val="FF0000"/>
                </a:solidFill>
              </a:rPr>
              <a:t>RAM </a:t>
            </a:r>
            <a:r>
              <a:rPr lang="fr-FR" sz="2400" dirty="0" smtClean="0">
                <a:solidFill>
                  <a:srgbClr val="000000"/>
                </a:solidFill>
              </a:rPr>
              <a:t>(</a:t>
            </a:r>
            <a:r>
              <a:rPr lang="fr-FR" sz="2400" dirty="0">
                <a:solidFill>
                  <a:srgbClr val="000000"/>
                </a:solidFill>
              </a:rPr>
              <a:t>Registre </a:t>
            </a:r>
            <a:r>
              <a:rPr lang="fr-FR" sz="2400" dirty="0" smtClean="0">
                <a:solidFill>
                  <a:srgbClr val="000000"/>
                </a:solidFill>
              </a:rPr>
              <a:t>d’Adresse Mémoire) </a:t>
            </a:r>
            <a:r>
              <a:rPr lang="fr-FR" sz="2400" dirty="0">
                <a:solidFill>
                  <a:srgbClr val="000000"/>
                </a:solidFill>
              </a:rPr>
              <a:t>: </a:t>
            </a:r>
            <a:endParaRPr lang="fr-FR" sz="2400" dirty="0" smtClean="0">
              <a:solidFill>
                <a:srgbClr val="000000"/>
              </a:solidFill>
            </a:endParaRPr>
          </a:p>
          <a:p>
            <a:pPr marL="365760" lvl="1" indent="0" algn="l">
              <a:buNone/>
            </a:pPr>
            <a:r>
              <a:rPr lang="fr-FR" sz="2100" dirty="0" smtClean="0">
                <a:solidFill>
                  <a:srgbClr val="000000"/>
                </a:solidFill>
              </a:rPr>
              <a:t>Ce registre stock l’adresse du mot à lire ou a écrire.</a:t>
            </a:r>
          </a:p>
          <a:p>
            <a:pPr algn="l"/>
            <a:r>
              <a:rPr lang="fr-FR" sz="2400" dirty="0" smtClean="0">
                <a:solidFill>
                  <a:srgbClr val="FF0000"/>
                </a:solidFill>
              </a:rPr>
              <a:t>RIM </a:t>
            </a:r>
            <a:r>
              <a:rPr lang="fr-FR" sz="2400" dirty="0" smtClean="0">
                <a:solidFill>
                  <a:srgbClr val="000000"/>
                </a:solidFill>
              </a:rPr>
              <a:t>(Registre d’Information mémoire) : </a:t>
            </a:r>
          </a:p>
          <a:p>
            <a:pPr marL="365760" lvl="1" indent="0" algn="l">
              <a:buNone/>
            </a:pPr>
            <a:r>
              <a:rPr lang="fr-FR" sz="2100" dirty="0" smtClean="0">
                <a:solidFill>
                  <a:srgbClr val="000000"/>
                </a:solidFill>
              </a:rPr>
              <a:t>Stock </a:t>
            </a:r>
            <a:r>
              <a:rPr lang="fr-FR" sz="2100" dirty="0">
                <a:solidFill>
                  <a:srgbClr val="000000"/>
                </a:solidFill>
              </a:rPr>
              <a:t>l’information lu à partir de </a:t>
            </a:r>
            <a:r>
              <a:rPr lang="fr-FR" sz="2100" dirty="0" smtClean="0">
                <a:solidFill>
                  <a:srgbClr val="000000"/>
                </a:solidFill>
              </a:rPr>
              <a:t>la mémoire </a:t>
            </a:r>
            <a:r>
              <a:rPr lang="fr-FR" sz="2100" dirty="0">
                <a:solidFill>
                  <a:srgbClr val="000000"/>
                </a:solidFill>
              </a:rPr>
              <a:t>ou l’information à écrire dans </a:t>
            </a:r>
            <a:r>
              <a:rPr lang="fr-FR" sz="2100" dirty="0" smtClean="0">
                <a:solidFill>
                  <a:srgbClr val="000000"/>
                </a:solidFill>
              </a:rPr>
              <a:t>la mémoire</a:t>
            </a:r>
            <a:r>
              <a:rPr lang="fr-FR" sz="2100" dirty="0">
                <a:solidFill>
                  <a:srgbClr val="000000"/>
                </a:solidFill>
              </a:rPr>
              <a:t>.</a:t>
            </a:r>
          </a:p>
          <a:p>
            <a:pPr algn="l"/>
            <a:r>
              <a:rPr lang="fr-FR" sz="2400" dirty="0" smtClean="0">
                <a:solidFill>
                  <a:srgbClr val="FF0000"/>
                </a:solidFill>
              </a:rPr>
              <a:t>Décodeur </a:t>
            </a:r>
            <a:r>
              <a:rPr lang="fr-FR" sz="2400" dirty="0">
                <a:solidFill>
                  <a:srgbClr val="000000"/>
                </a:solidFill>
              </a:rPr>
              <a:t>: </a:t>
            </a:r>
            <a:endParaRPr lang="fr-FR" sz="2400" dirty="0" smtClean="0">
              <a:solidFill>
                <a:srgbClr val="000000"/>
              </a:solidFill>
            </a:endParaRPr>
          </a:p>
          <a:p>
            <a:pPr marL="365760" lvl="1" indent="0" algn="l">
              <a:buNone/>
            </a:pPr>
            <a:r>
              <a:rPr lang="fr-FR" sz="2100" dirty="0" smtClean="0">
                <a:solidFill>
                  <a:srgbClr val="000000"/>
                </a:solidFill>
              </a:rPr>
              <a:t>Permet </a:t>
            </a:r>
            <a:r>
              <a:rPr lang="fr-FR" sz="2100" dirty="0">
                <a:solidFill>
                  <a:srgbClr val="000000"/>
                </a:solidFill>
              </a:rPr>
              <a:t>de sélectionner </a:t>
            </a:r>
            <a:r>
              <a:rPr lang="fr-FR" sz="2100" dirty="0" smtClean="0">
                <a:solidFill>
                  <a:srgbClr val="000000"/>
                </a:solidFill>
              </a:rPr>
              <a:t>un mot </a:t>
            </a:r>
            <a:r>
              <a:rPr lang="fr-FR" sz="2100" dirty="0">
                <a:solidFill>
                  <a:srgbClr val="000000"/>
                </a:solidFill>
              </a:rPr>
              <a:t>mémoire.</a:t>
            </a:r>
          </a:p>
          <a:p>
            <a:pPr algn="l"/>
            <a:r>
              <a:rPr lang="fr-FR" sz="2400" dirty="0" smtClean="0">
                <a:solidFill>
                  <a:srgbClr val="FF0000"/>
                </a:solidFill>
              </a:rPr>
              <a:t>R/W </a:t>
            </a:r>
            <a:r>
              <a:rPr lang="fr-FR" sz="2400" dirty="0">
                <a:solidFill>
                  <a:srgbClr val="000000"/>
                </a:solidFill>
              </a:rPr>
              <a:t>: </a:t>
            </a:r>
            <a:endParaRPr lang="fr-FR" sz="2400" dirty="0" smtClean="0">
              <a:solidFill>
                <a:srgbClr val="000000"/>
              </a:solidFill>
            </a:endParaRPr>
          </a:p>
          <a:p>
            <a:pPr marL="365760" lvl="1" indent="0" algn="l">
              <a:buNone/>
            </a:pPr>
            <a:r>
              <a:rPr lang="fr-FR" sz="2100" dirty="0" smtClean="0">
                <a:solidFill>
                  <a:srgbClr val="000000"/>
                </a:solidFill>
              </a:rPr>
              <a:t>Commande </a:t>
            </a:r>
            <a:r>
              <a:rPr lang="fr-FR" sz="2100" dirty="0">
                <a:solidFill>
                  <a:srgbClr val="000000"/>
                </a:solidFill>
              </a:rPr>
              <a:t>de lecture/écriture </a:t>
            </a:r>
            <a:r>
              <a:rPr lang="fr-FR" sz="2100" dirty="0" smtClean="0">
                <a:solidFill>
                  <a:srgbClr val="000000"/>
                </a:solidFill>
              </a:rPr>
              <a:t>, cette </a:t>
            </a:r>
            <a:r>
              <a:rPr lang="fr-FR" sz="2100" dirty="0">
                <a:solidFill>
                  <a:srgbClr val="000000"/>
                </a:solidFill>
              </a:rPr>
              <a:t>commande permet de lire </a:t>
            </a:r>
            <a:r>
              <a:rPr lang="fr-FR" sz="2100" dirty="0" smtClean="0">
                <a:solidFill>
                  <a:srgbClr val="000000"/>
                </a:solidFill>
              </a:rPr>
              <a:t>ou d’écrire </a:t>
            </a:r>
            <a:r>
              <a:rPr lang="fr-FR" sz="2100" dirty="0">
                <a:solidFill>
                  <a:srgbClr val="000000"/>
                </a:solidFill>
              </a:rPr>
              <a:t>dans la mémoire ( si R/W=1 </a:t>
            </a:r>
            <a:r>
              <a:rPr lang="fr-FR" sz="2100" dirty="0" smtClean="0">
                <a:solidFill>
                  <a:srgbClr val="000000"/>
                </a:solidFill>
              </a:rPr>
              <a:t>alors lecture </a:t>
            </a:r>
            <a:r>
              <a:rPr lang="fr-FR" sz="2100" dirty="0">
                <a:solidFill>
                  <a:srgbClr val="000000"/>
                </a:solidFill>
              </a:rPr>
              <a:t>sinon écriture )</a:t>
            </a:r>
          </a:p>
          <a:p>
            <a:pPr algn="l"/>
            <a:r>
              <a:rPr lang="fr-FR" sz="2400" dirty="0" smtClean="0">
                <a:solidFill>
                  <a:srgbClr val="000000"/>
                </a:solidFill>
              </a:rPr>
              <a:t>Bus </a:t>
            </a:r>
            <a:r>
              <a:rPr lang="fr-FR" sz="2400" dirty="0">
                <a:solidFill>
                  <a:srgbClr val="000000"/>
                </a:solidFill>
              </a:rPr>
              <a:t>d’adresses de taille </a:t>
            </a:r>
            <a:r>
              <a:rPr lang="fr-FR" sz="2400" dirty="0">
                <a:solidFill>
                  <a:srgbClr val="FF0000"/>
                </a:solidFill>
              </a:rPr>
              <a:t>k bits</a:t>
            </a:r>
          </a:p>
          <a:p>
            <a:pPr algn="l"/>
            <a:r>
              <a:rPr lang="fr-FR" sz="2400" dirty="0" smtClean="0">
                <a:solidFill>
                  <a:srgbClr val="000000"/>
                </a:solidFill>
              </a:rPr>
              <a:t>Bus </a:t>
            </a:r>
            <a:r>
              <a:rPr lang="fr-FR" sz="2400" dirty="0">
                <a:solidFill>
                  <a:srgbClr val="000000"/>
                </a:solidFill>
              </a:rPr>
              <a:t>de données de taille </a:t>
            </a:r>
            <a:r>
              <a:rPr lang="fr-FR" sz="2400" dirty="0">
                <a:solidFill>
                  <a:srgbClr val="FF0000"/>
                </a:solidFill>
              </a:rPr>
              <a:t>n bits</a:t>
            </a:r>
            <a:endParaRPr lang="fr-FR" sz="80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915566"/>
            <a:ext cx="2232248"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7843857"/>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Deuxième partie / 2. La mémoire</a:t>
            </a:r>
            <a:endParaRPr lang="fr-FR" dirty="0"/>
          </a:p>
        </p:txBody>
      </p:sp>
      <p:sp>
        <p:nvSpPr>
          <p:cNvPr id="3" name="Footer Placeholder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dirty="0" smtClean="0"/>
              <a:t>4</a:t>
            </a:r>
            <a:r>
              <a:rPr lang="fr-FR" sz="2000" dirty="0"/>
              <a:t>. </a:t>
            </a:r>
            <a:r>
              <a:rPr lang="fr-FR" sz="2000" dirty="0" smtClean="0"/>
              <a:t>Schéma </a:t>
            </a:r>
            <a:r>
              <a:rPr lang="fr-FR" sz="2000" dirty="0"/>
              <a:t>fonctionnel d’une </a:t>
            </a:r>
            <a:r>
              <a:rPr lang="fr-FR" sz="2000" dirty="0" smtClean="0"/>
              <a:t>mémoire</a:t>
            </a:r>
            <a:endParaRPr lang="fr-FR" sz="2000" dirty="0"/>
          </a:p>
        </p:txBody>
      </p:sp>
      <p:pic>
        <p:nvPicPr>
          <p:cNvPr id="3074"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0" y="1251558"/>
            <a:ext cx="9144000" cy="321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32040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Composants d’un PC</a:t>
            </a:r>
            <a:endParaRPr lang="fr-FR" dirty="0"/>
          </a:p>
        </p:txBody>
      </p:sp>
      <p:sp>
        <p:nvSpPr>
          <p:cNvPr id="4" name="Espace réservé du contenu 3"/>
          <p:cNvSpPr>
            <a:spLocks noGrp="1"/>
          </p:cNvSpPr>
          <p:nvPr>
            <p:ph sz="quarter" idx="1"/>
          </p:nvPr>
        </p:nvSpPr>
        <p:spPr>
          <a:xfrm>
            <a:off x="0" y="843558"/>
            <a:ext cx="4572000" cy="4032448"/>
          </a:xfrm>
        </p:spPr>
        <p:txBody>
          <a:bodyPr>
            <a:normAutofit fontScale="85000" lnSpcReduction="10000"/>
          </a:bodyPr>
          <a:lstStyle/>
          <a:p>
            <a:r>
              <a:rPr lang="fr-FR" sz="2400" dirty="0" smtClean="0"/>
              <a:t>Dans ce schéma le </a:t>
            </a:r>
            <a:r>
              <a:rPr lang="fr-FR" sz="2400" dirty="0"/>
              <a:t>chipset est composé par deux composants </a:t>
            </a:r>
            <a:r>
              <a:rPr lang="fr-FR" sz="2400" dirty="0" smtClean="0"/>
              <a:t>baptisés </a:t>
            </a:r>
            <a:r>
              <a:rPr lang="fr-FR" sz="2400" b="1" dirty="0"/>
              <a:t>Pont Nord </a:t>
            </a:r>
            <a:r>
              <a:rPr lang="fr-FR" sz="2400" dirty="0"/>
              <a:t>et </a:t>
            </a:r>
            <a:r>
              <a:rPr lang="fr-FR" sz="2400" b="1" dirty="0"/>
              <a:t>Pont </a:t>
            </a:r>
            <a:r>
              <a:rPr lang="fr-FR" sz="2400" b="1" dirty="0" smtClean="0"/>
              <a:t>Sud</a:t>
            </a:r>
            <a:r>
              <a:rPr lang="fr-FR" sz="2400" dirty="0"/>
              <a:t> :</a:t>
            </a:r>
          </a:p>
          <a:p>
            <a:pPr lvl="1"/>
            <a:r>
              <a:rPr lang="fr-FR" dirty="0" smtClean="0"/>
              <a:t>Le Pont Nord interface le CPU avec </a:t>
            </a:r>
            <a:r>
              <a:rPr lang="fr-FR" dirty="0"/>
              <a:t>les périphériques rapides (mémoire et carte </a:t>
            </a:r>
            <a:r>
              <a:rPr lang="fr-FR" dirty="0" smtClean="0"/>
              <a:t>graphique) nécessitant </a:t>
            </a:r>
            <a:r>
              <a:rPr lang="fr-FR" dirty="0"/>
              <a:t>une bande passante </a:t>
            </a:r>
            <a:r>
              <a:rPr lang="fr-FR" dirty="0" smtClean="0"/>
              <a:t>élevée,</a:t>
            </a:r>
          </a:p>
          <a:p>
            <a:pPr lvl="1"/>
            <a:r>
              <a:rPr lang="fr-FR" dirty="0" smtClean="0"/>
              <a:t>Le Pont Sud interface le CPU avec </a:t>
            </a:r>
            <a:r>
              <a:rPr lang="fr-FR" dirty="0"/>
              <a:t>les périphériques </a:t>
            </a:r>
            <a:r>
              <a:rPr lang="fr-FR" dirty="0" smtClean="0"/>
              <a:t>lents (Disque </a:t>
            </a:r>
            <a:r>
              <a:rPr lang="fr-FR" dirty="0"/>
              <a:t>dur, CDROM, </a:t>
            </a:r>
            <a:r>
              <a:rPr lang="fr-FR" dirty="0" smtClean="0"/>
              <a:t>Disquette</a:t>
            </a:r>
            <a:r>
              <a:rPr lang="fr-FR" dirty="0"/>
              <a:t>, </a:t>
            </a:r>
            <a:r>
              <a:rPr lang="fr-FR" dirty="0" smtClean="0"/>
              <a:t>Réseau, …).</a:t>
            </a:r>
          </a:p>
          <a:p>
            <a:pPr lvl="1"/>
            <a:endParaRPr lang="fr-FR"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843557"/>
            <a:ext cx="4608512" cy="4032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b="0" dirty="0" smtClean="0"/>
              <a:t>1. L’unité centrale &gt; 1. La carte mère &gt;</a:t>
            </a:r>
            <a:r>
              <a:rPr lang="fr-FR" sz="2400" b="0" dirty="0" smtClean="0"/>
              <a:t> </a:t>
            </a:r>
            <a:r>
              <a:rPr lang="fr-FR" sz="2400" dirty="0"/>
              <a:t>1.</a:t>
            </a:r>
            <a:r>
              <a:rPr lang="fr-FR" sz="2400" b="0" dirty="0"/>
              <a:t> </a:t>
            </a:r>
            <a:r>
              <a:rPr lang="fr-FR" sz="2400" dirty="0"/>
              <a:t>Le chipset</a:t>
            </a:r>
            <a:endParaRPr lang="fr-FR" sz="2400" b="0" dirty="0"/>
          </a:p>
        </p:txBody>
      </p:sp>
      <p:sp>
        <p:nvSpPr>
          <p:cNvPr id="7" name="Espace réservé du pied de page 2"/>
          <p:cNvSpPr>
            <a:spLocks noGrp="1"/>
          </p:cNvSpPr>
          <p:nvPr>
            <p:ph type="ftr" sz="quarter" idx="11"/>
          </p:nvPr>
        </p:nvSpPr>
        <p:spPr>
          <a:xfrm>
            <a:off x="683568" y="4876006"/>
            <a:ext cx="8460432" cy="273844"/>
          </a:xfrm>
        </p:spPr>
        <p:txBody>
          <a:bodyPr/>
          <a:lstStyle/>
          <a:p>
            <a:r>
              <a:rPr lang="fr-FR" noProof="0" dirty="0" smtClean="0"/>
              <a:t>- Structure et Fonctionnement des ordinateurs -</a:t>
            </a:r>
            <a:endParaRPr lang="fr-FR" noProof="0" dirty="0"/>
          </a:p>
        </p:txBody>
      </p:sp>
    </p:spTree>
    <p:extLst>
      <p:ext uri="{BB962C8B-B14F-4D97-AF65-F5344CB8AC3E}">
        <p14:creationId xmlns:p14="http://schemas.microsoft.com/office/powerpoint/2010/main" val="1757163163"/>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Deuxième partie / 2. La mémoire</a:t>
            </a:r>
            <a:endParaRPr lang="fr-FR" dirty="0"/>
          </a:p>
        </p:txBody>
      </p:sp>
      <p:sp>
        <p:nvSpPr>
          <p:cNvPr id="3" name="Footer Placeholder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dirty="0" smtClean="0"/>
              <a:t>4</a:t>
            </a:r>
            <a:r>
              <a:rPr lang="fr-FR" sz="2000" dirty="0"/>
              <a:t>. </a:t>
            </a:r>
            <a:r>
              <a:rPr lang="fr-FR" sz="2000" dirty="0" smtClean="0"/>
              <a:t>Schéma </a:t>
            </a:r>
            <a:r>
              <a:rPr lang="fr-FR" sz="2000" dirty="0"/>
              <a:t>fonctionnel d’une </a:t>
            </a:r>
            <a:r>
              <a:rPr lang="fr-FR" sz="2000" dirty="0" smtClean="0"/>
              <a:t>mémoire</a:t>
            </a:r>
            <a:endParaRPr lang="fr-FR" sz="2000" dirty="0"/>
          </a:p>
        </p:txBody>
      </p:sp>
      <p:sp>
        <p:nvSpPr>
          <p:cNvPr id="4" name="Espace réservé du contenu 3"/>
          <p:cNvSpPr>
            <a:spLocks noGrp="1"/>
          </p:cNvSpPr>
          <p:nvPr>
            <p:ph sz="quarter" idx="1"/>
          </p:nvPr>
        </p:nvSpPr>
        <p:spPr>
          <a:xfrm>
            <a:off x="0" y="843558"/>
            <a:ext cx="6057494" cy="1872208"/>
          </a:xfrm>
        </p:spPr>
        <p:txBody>
          <a:bodyPr>
            <a:normAutofit fontScale="92500" lnSpcReduction="20000"/>
          </a:bodyPr>
          <a:lstStyle/>
          <a:p>
            <a:r>
              <a:rPr lang="fr-FR" dirty="0"/>
              <a:t>Lorsqu'une adresse sera fournie </a:t>
            </a:r>
            <a:r>
              <a:rPr lang="fr-FR" dirty="0" smtClean="0"/>
              <a:t>à la </a:t>
            </a:r>
            <a:r>
              <a:rPr lang="fr-FR" dirty="0"/>
              <a:t>mémoire pour en récupérer une donnée, le </a:t>
            </a:r>
            <a:r>
              <a:rPr lang="fr-FR" dirty="0" smtClean="0"/>
              <a:t>décodeur interne </a:t>
            </a:r>
            <a:r>
              <a:rPr lang="fr-FR" dirty="0"/>
              <a:t>fermera </a:t>
            </a:r>
            <a:r>
              <a:rPr lang="fr-FR" dirty="0" smtClean="0"/>
              <a:t>l'interrupteur correspondant </a:t>
            </a:r>
            <a:r>
              <a:rPr lang="fr-FR" dirty="0"/>
              <a:t>à </a:t>
            </a:r>
            <a:r>
              <a:rPr lang="fr-FR" dirty="0" smtClean="0"/>
              <a:t>cette adresse</a:t>
            </a:r>
            <a:r>
              <a:rPr lang="fr-FR" dirty="0"/>
              <a:t>.</a:t>
            </a:r>
          </a:p>
        </p:txBody>
      </p:sp>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7494" y="850198"/>
            <a:ext cx="2895600" cy="398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6736782"/>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Deuxième partie / 2. La mémoire</a:t>
            </a:r>
            <a:endParaRPr lang="fr-FR" dirty="0"/>
          </a:p>
        </p:txBody>
      </p:sp>
      <p:sp>
        <p:nvSpPr>
          <p:cNvPr id="3" name="Footer Placeholder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dirty="0" smtClean="0"/>
              <a:t>5</a:t>
            </a:r>
            <a:r>
              <a:rPr lang="fr-FR" sz="2000" dirty="0"/>
              <a:t>. </a:t>
            </a:r>
            <a:r>
              <a:rPr lang="fr-FR" sz="2000" dirty="0" smtClean="0"/>
              <a:t>Interfaçage microprocesseur/mémoire</a:t>
            </a:r>
            <a:endParaRPr lang="fr-FR" sz="2000" dirty="0"/>
          </a:p>
        </p:txBody>
      </p:sp>
      <p:pic>
        <p:nvPicPr>
          <p:cNvPr id="8"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0" y="842963"/>
            <a:ext cx="9036496" cy="403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5111977"/>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Deuxième partie / 2. La mémoire</a:t>
            </a:r>
            <a:endParaRPr lang="fr-FR" dirty="0"/>
          </a:p>
        </p:txBody>
      </p:sp>
      <p:sp>
        <p:nvSpPr>
          <p:cNvPr id="3" name="Footer Placeholder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dirty="0"/>
              <a:t>6. Connexion de plusieurs </a:t>
            </a:r>
            <a:r>
              <a:rPr lang="fr-FR" sz="2000" dirty="0" smtClean="0"/>
              <a:t>boîtiers mémoire </a:t>
            </a:r>
            <a:r>
              <a:rPr lang="fr-FR" sz="2000" dirty="0"/>
              <a:t>sur </a:t>
            </a:r>
            <a:r>
              <a:rPr lang="fr-FR" sz="2000" dirty="0" smtClean="0"/>
              <a:t>le bus </a:t>
            </a:r>
            <a:r>
              <a:rPr lang="fr-FR" sz="2000" dirty="0"/>
              <a:t>d’un microprocesseur</a:t>
            </a:r>
          </a:p>
        </p:txBody>
      </p:sp>
      <p:pic>
        <p:nvPicPr>
          <p:cNvPr id="5122"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0" y="842963"/>
            <a:ext cx="9144003" cy="403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6" name="Groupe 15"/>
          <p:cNvGrpSpPr/>
          <p:nvPr/>
        </p:nvGrpSpPr>
        <p:grpSpPr>
          <a:xfrm>
            <a:off x="3347864" y="2787774"/>
            <a:ext cx="5796136" cy="2376264"/>
            <a:chOff x="3347864" y="2787774"/>
            <a:chExt cx="5796136" cy="2376264"/>
          </a:xfrm>
        </p:grpSpPr>
        <p:sp>
          <p:nvSpPr>
            <p:cNvPr id="6" name="Rectangle 5"/>
            <p:cNvSpPr/>
            <p:nvPr/>
          </p:nvSpPr>
          <p:spPr>
            <a:xfrm>
              <a:off x="5652120" y="3409712"/>
              <a:ext cx="3491880" cy="1754326"/>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fr-FR" dirty="0" smtClean="0">
                  <a:latin typeface="Book Antiqua" pitchFamily="18" charset="0"/>
                </a:rPr>
                <a:t>CS </a:t>
              </a:r>
              <a:r>
                <a:rPr lang="fr-FR" dirty="0">
                  <a:latin typeface="Book Antiqua" pitchFamily="18" charset="0"/>
                </a:rPr>
                <a:t>: Chip </a:t>
              </a:r>
              <a:r>
                <a:rPr lang="fr-FR" dirty="0" smtClean="0">
                  <a:latin typeface="Book Antiqua" pitchFamily="18" charset="0"/>
                </a:rPr>
                <a:t>Select (une broche mémoire). </a:t>
              </a:r>
            </a:p>
            <a:p>
              <a:r>
                <a:rPr lang="fr-FR" dirty="0" smtClean="0">
                  <a:latin typeface="Book Antiqua" pitchFamily="18" charset="0"/>
                </a:rPr>
                <a:t>un </a:t>
              </a:r>
              <a:r>
                <a:rPr lang="fr-FR" dirty="0">
                  <a:latin typeface="Book Antiqua" pitchFamily="18" charset="0"/>
                </a:rPr>
                <a:t>seul signal CS doit </a:t>
              </a:r>
              <a:r>
                <a:rPr lang="fr-FR" dirty="0" smtClean="0">
                  <a:latin typeface="Book Antiqua" pitchFamily="18" charset="0"/>
                </a:rPr>
                <a:t>être </a:t>
              </a:r>
              <a:r>
                <a:rPr lang="fr-FR" dirty="0">
                  <a:latin typeface="Book Antiqua" pitchFamily="18" charset="0"/>
                </a:rPr>
                <a:t>actif </a:t>
              </a:r>
              <a:r>
                <a:rPr lang="fr-FR" dirty="0" smtClean="0">
                  <a:latin typeface="Book Antiqua" pitchFamily="18" charset="0"/>
                </a:rPr>
                <a:t>à </a:t>
              </a:r>
              <a:r>
                <a:rPr lang="fr-FR" dirty="0">
                  <a:latin typeface="Book Antiqua" pitchFamily="18" charset="0"/>
                </a:rPr>
                <a:t>un instant </a:t>
              </a:r>
              <a:r>
                <a:rPr lang="fr-FR" dirty="0" smtClean="0">
                  <a:latin typeface="Book Antiqua" pitchFamily="18" charset="0"/>
                </a:rPr>
                <a:t>donné </a:t>
              </a:r>
              <a:r>
                <a:rPr lang="fr-FR" dirty="0">
                  <a:latin typeface="Book Antiqua" pitchFamily="18" charset="0"/>
                </a:rPr>
                <a:t>pour </a:t>
              </a:r>
              <a:r>
                <a:rPr lang="fr-FR" dirty="0" smtClean="0">
                  <a:latin typeface="Book Antiqua" pitchFamily="18" charset="0"/>
                </a:rPr>
                <a:t>éviter </a:t>
              </a:r>
              <a:r>
                <a:rPr lang="fr-FR" dirty="0">
                  <a:latin typeface="Book Antiqua" pitchFamily="18" charset="0"/>
                </a:rPr>
                <a:t>les conflits entre </a:t>
              </a:r>
              <a:r>
                <a:rPr lang="fr-FR" dirty="0" smtClean="0">
                  <a:latin typeface="Book Antiqua" pitchFamily="18" charset="0"/>
                </a:rPr>
                <a:t>les différents boîtiers.</a:t>
              </a:r>
              <a:endParaRPr lang="fr-FR" dirty="0">
                <a:latin typeface="Book Antiqua" pitchFamily="18" charset="0"/>
              </a:endParaRPr>
            </a:p>
          </p:txBody>
        </p:sp>
        <p:cxnSp>
          <p:nvCxnSpPr>
            <p:cNvPr id="8" name="Connecteur droit avec flèche 7"/>
            <p:cNvCxnSpPr>
              <a:stCxn id="6" idx="1"/>
            </p:cNvCxnSpPr>
            <p:nvPr/>
          </p:nvCxnSpPr>
          <p:spPr>
            <a:xfrm flipH="1" flipV="1">
              <a:off x="3347864" y="2787774"/>
              <a:ext cx="2304256" cy="14991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a:stCxn id="6" idx="1"/>
            </p:cNvCxnSpPr>
            <p:nvPr/>
          </p:nvCxnSpPr>
          <p:spPr>
            <a:xfrm flipH="1" flipV="1">
              <a:off x="5436096" y="2787774"/>
              <a:ext cx="216024" cy="14991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a:stCxn id="6" idx="0"/>
            </p:cNvCxnSpPr>
            <p:nvPr/>
          </p:nvCxnSpPr>
          <p:spPr>
            <a:xfrm flipV="1">
              <a:off x="7398060" y="2787774"/>
              <a:ext cx="270284" cy="6219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95085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Deuxième partie / 2. La mémoire</a:t>
            </a:r>
            <a:endParaRPr lang="fr-FR" dirty="0"/>
          </a:p>
        </p:txBody>
      </p:sp>
      <p:sp>
        <p:nvSpPr>
          <p:cNvPr id="3" name="Footer Placeholder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dirty="0"/>
              <a:t>6. Connexion de plusieurs </a:t>
            </a:r>
            <a:r>
              <a:rPr lang="fr-FR" sz="2000" dirty="0" smtClean="0"/>
              <a:t>boîtiers mémoire </a:t>
            </a:r>
            <a:r>
              <a:rPr lang="fr-FR" sz="2000" dirty="0"/>
              <a:t>sur </a:t>
            </a:r>
            <a:r>
              <a:rPr lang="fr-FR" sz="2000" dirty="0" smtClean="0"/>
              <a:t>le bus </a:t>
            </a:r>
            <a:r>
              <a:rPr lang="fr-FR" sz="2000" dirty="0"/>
              <a:t>d’un microprocesseur</a:t>
            </a:r>
          </a:p>
        </p:txBody>
      </p:sp>
      <p:sp>
        <p:nvSpPr>
          <p:cNvPr id="4" name="Espace réservé du contenu 3"/>
          <p:cNvSpPr>
            <a:spLocks noGrp="1"/>
          </p:cNvSpPr>
          <p:nvPr>
            <p:ph sz="quarter" idx="1"/>
          </p:nvPr>
        </p:nvSpPr>
        <p:spPr/>
        <p:txBody>
          <a:bodyPr>
            <a:normAutofit/>
          </a:bodyPr>
          <a:lstStyle/>
          <a:p>
            <a:r>
              <a:rPr lang="fr-FR" dirty="0" smtClean="0"/>
              <a:t>Dans un même boitier, une case mémoire est désignée par les bits d’adresses A0 à A12 :</a:t>
            </a:r>
          </a:p>
          <a:p>
            <a:pPr marL="0" indent="0" algn="ctr">
              <a:buNone/>
            </a:pPr>
            <a:r>
              <a:rPr lang="fr-FR" dirty="0" smtClean="0"/>
              <a:t>A12 A11 ... A1 A0 = 0 0 ... 0 0</a:t>
            </a:r>
          </a:p>
          <a:p>
            <a:pPr marL="0" indent="0" algn="ctr">
              <a:buNone/>
            </a:pPr>
            <a:r>
              <a:rPr lang="fr-FR" dirty="0" smtClean="0">
                <a:sym typeface="Wingdings" pitchFamily="2" charset="2"/>
              </a:rPr>
              <a:t> </a:t>
            </a:r>
            <a:r>
              <a:rPr lang="fr-FR" dirty="0" smtClean="0"/>
              <a:t>0000H</a:t>
            </a:r>
          </a:p>
          <a:p>
            <a:pPr marL="0" indent="0" algn="ctr">
              <a:buNone/>
            </a:pPr>
            <a:r>
              <a:rPr lang="fr-FR" dirty="0" smtClean="0"/>
              <a:t>à</a:t>
            </a:r>
          </a:p>
          <a:p>
            <a:pPr marL="0" indent="0" algn="ctr">
              <a:buNone/>
            </a:pPr>
            <a:r>
              <a:rPr lang="fr-FR" dirty="0" smtClean="0"/>
              <a:t>A12 A11 ... A1 A0 = 1 1 ... 1 1</a:t>
            </a:r>
          </a:p>
          <a:p>
            <a:pPr marL="0" indent="0" algn="ctr">
              <a:buNone/>
            </a:pPr>
            <a:r>
              <a:rPr lang="fr-FR" dirty="0" smtClean="0">
                <a:sym typeface="Wingdings" pitchFamily="2" charset="2"/>
              </a:rPr>
              <a:t> </a:t>
            </a:r>
            <a:r>
              <a:rPr lang="fr-FR" dirty="0" smtClean="0"/>
              <a:t>1FFFH</a:t>
            </a:r>
            <a:endParaRPr lang="fr-FR" dirty="0"/>
          </a:p>
        </p:txBody>
      </p:sp>
    </p:spTree>
    <p:extLst>
      <p:ext uri="{BB962C8B-B14F-4D97-AF65-F5344CB8AC3E}">
        <p14:creationId xmlns:p14="http://schemas.microsoft.com/office/powerpoint/2010/main" val="1296763698"/>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Deuxième partie / 2. La mémoire</a:t>
            </a:r>
            <a:endParaRPr lang="fr-FR" dirty="0"/>
          </a:p>
        </p:txBody>
      </p:sp>
      <p:sp>
        <p:nvSpPr>
          <p:cNvPr id="3" name="Footer Placeholder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dirty="0"/>
              <a:t>6. Connexion de plusieurs </a:t>
            </a:r>
            <a:r>
              <a:rPr lang="fr-FR" sz="2000" dirty="0" smtClean="0"/>
              <a:t>boîtiers mémoire </a:t>
            </a:r>
            <a:r>
              <a:rPr lang="fr-FR" sz="2000" dirty="0"/>
              <a:t>sur </a:t>
            </a:r>
            <a:r>
              <a:rPr lang="fr-FR" sz="2000" dirty="0" smtClean="0"/>
              <a:t>le bus </a:t>
            </a:r>
            <a:r>
              <a:rPr lang="fr-FR" sz="2000" dirty="0"/>
              <a:t>d’un microprocesseur</a:t>
            </a:r>
          </a:p>
        </p:txBody>
      </p:sp>
      <p:sp>
        <p:nvSpPr>
          <p:cNvPr id="4" name="Espace réservé du contenu 3"/>
          <p:cNvSpPr>
            <a:spLocks noGrp="1"/>
          </p:cNvSpPr>
          <p:nvPr>
            <p:ph sz="quarter" idx="1"/>
          </p:nvPr>
        </p:nvSpPr>
        <p:spPr/>
        <p:txBody>
          <a:bodyPr>
            <a:normAutofit fontScale="92500"/>
          </a:bodyPr>
          <a:lstStyle/>
          <a:p>
            <a:r>
              <a:rPr lang="fr-FR" dirty="0"/>
              <a:t>Pour atteindre la </a:t>
            </a:r>
            <a:r>
              <a:rPr lang="fr-FR" dirty="0" smtClean="0"/>
              <a:t>mémoire 1</a:t>
            </a:r>
            <a:r>
              <a:rPr lang="fr-FR" dirty="0"/>
              <a:t>, il faut mettre </a:t>
            </a:r>
            <a:r>
              <a:rPr lang="fr-FR" dirty="0" smtClean="0"/>
              <a:t>:</a:t>
            </a:r>
          </a:p>
          <a:p>
            <a:pPr marL="365760" lvl="1" indent="0">
              <a:buNone/>
            </a:pPr>
            <a:r>
              <a:rPr lang="fr-FR" dirty="0" smtClean="0"/>
              <a:t>A13=1, A14=0 </a:t>
            </a:r>
            <a:r>
              <a:rPr lang="fr-FR" dirty="0"/>
              <a:t>et </a:t>
            </a:r>
            <a:r>
              <a:rPr lang="fr-FR" dirty="0" smtClean="0"/>
              <a:t>A15=0.</a:t>
            </a:r>
            <a:endParaRPr lang="fr-FR" dirty="0"/>
          </a:p>
          <a:p>
            <a:r>
              <a:rPr lang="fr-FR" dirty="0"/>
              <a:t>La plage d’adresses </a:t>
            </a:r>
            <a:r>
              <a:rPr lang="fr-FR" dirty="0" smtClean="0"/>
              <a:t>occupée </a:t>
            </a:r>
            <a:r>
              <a:rPr lang="fr-FR" dirty="0"/>
              <a:t>par cette </a:t>
            </a:r>
            <a:r>
              <a:rPr lang="fr-FR" dirty="0" smtClean="0"/>
              <a:t>mémoire </a:t>
            </a:r>
            <a:r>
              <a:rPr lang="fr-FR" dirty="0"/>
              <a:t>est donc :</a:t>
            </a:r>
          </a:p>
          <a:p>
            <a:pPr marL="0" indent="0" algn="ctr">
              <a:buNone/>
            </a:pPr>
            <a:r>
              <a:rPr lang="pt-BR" dirty="0"/>
              <a:t>A15 A14 A13 A12 ... </a:t>
            </a:r>
            <a:r>
              <a:rPr lang="pt-BR" dirty="0" smtClean="0"/>
              <a:t>A0 = </a:t>
            </a:r>
            <a:r>
              <a:rPr lang="fr-FR" dirty="0" smtClean="0"/>
              <a:t>0 </a:t>
            </a:r>
            <a:r>
              <a:rPr lang="fr-FR" dirty="0"/>
              <a:t>0 1 0 ... 0</a:t>
            </a:r>
          </a:p>
          <a:p>
            <a:pPr marL="0" indent="0" algn="ctr">
              <a:buNone/>
            </a:pPr>
            <a:r>
              <a:rPr lang="fr-FR" dirty="0" smtClean="0">
                <a:sym typeface="Wingdings" pitchFamily="2" charset="2"/>
              </a:rPr>
              <a:t> </a:t>
            </a:r>
            <a:r>
              <a:rPr lang="fr-FR" dirty="0" smtClean="0"/>
              <a:t>2000H</a:t>
            </a:r>
            <a:endParaRPr lang="fr-FR" dirty="0"/>
          </a:p>
          <a:p>
            <a:pPr marL="0" indent="0" algn="ctr">
              <a:buNone/>
            </a:pPr>
            <a:r>
              <a:rPr lang="fr-FR" dirty="0" smtClean="0"/>
              <a:t>à</a:t>
            </a:r>
            <a:endParaRPr lang="fr-FR" dirty="0"/>
          </a:p>
          <a:p>
            <a:pPr marL="0" indent="0" algn="ctr">
              <a:buNone/>
            </a:pPr>
            <a:r>
              <a:rPr lang="pt-BR" dirty="0"/>
              <a:t>A15 A14 A13 A12 ... </a:t>
            </a:r>
            <a:r>
              <a:rPr lang="pt-BR" dirty="0" smtClean="0"/>
              <a:t>A0 = </a:t>
            </a:r>
            <a:r>
              <a:rPr lang="fr-FR" dirty="0" smtClean="0"/>
              <a:t>0 </a:t>
            </a:r>
            <a:r>
              <a:rPr lang="fr-FR" dirty="0"/>
              <a:t>0 1 1 ... 1</a:t>
            </a:r>
          </a:p>
          <a:p>
            <a:pPr marL="0" indent="0" algn="ctr">
              <a:buNone/>
            </a:pPr>
            <a:r>
              <a:rPr lang="fr-FR" dirty="0" smtClean="0">
                <a:sym typeface="Wingdings" pitchFamily="2" charset="2"/>
              </a:rPr>
              <a:t> </a:t>
            </a:r>
            <a:r>
              <a:rPr lang="fr-FR" dirty="0" smtClean="0"/>
              <a:t>3FFFH</a:t>
            </a:r>
            <a:endParaRPr lang="fr-FR" dirty="0"/>
          </a:p>
        </p:txBody>
      </p:sp>
    </p:spTree>
    <p:extLst>
      <p:ext uri="{BB962C8B-B14F-4D97-AF65-F5344CB8AC3E}">
        <p14:creationId xmlns:p14="http://schemas.microsoft.com/office/powerpoint/2010/main" val="999132874"/>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Deuxième partie / 2. La mémoire</a:t>
            </a:r>
            <a:endParaRPr lang="fr-FR" dirty="0"/>
          </a:p>
        </p:txBody>
      </p:sp>
      <p:sp>
        <p:nvSpPr>
          <p:cNvPr id="3" name="Footer Placeholder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dirty="0"/>
              <a:t>6. Connexion de plusieurs </a:t>
            </a:r>
            <a:r>
              <a:rPr lang="fr-FR" sz="2000" dirty="0" smtClean="0"/>
              <a:t>boîtiers mémoire </a:t>
            </a:r>
            <a:r>
              <a:rPr lang="fr-FR" sz="2000" dirty="0"/>
              <a:t>sur </a:t>
            </a:r>
            <a:r>
              <a:rPr lang="fr-FR" sz="2000" dirty="0" smtClean="0"/>
              <a:t>le bus </a:t>
            </a:r>
            <a:r>
              <a:rPr lang="fr-FR" sz="2000" dirty="0"/>
              <a:t>d’un microprocesseur</a:t>
            </a:r>
          </a:p>
        </p:txBody>
      </p:sp>
      <p:sp>
        <p:nvSpPr>
          <p:cNvPr id="4" name="Espace réservé du contenu 3"/>
          <p:cNvSpPr>
            <a:spLocks noGrp="1"/>
          </p:cNvSpPr>
          <p:nvPr>
            <p:ph sz="quarter" idx="1"/>
          </p:nvPr>
        </p:nvSpPr>
        <p:spPr/>
        <p:txBody>
          <a:bodyPr>
            <a:normAutofit fontScale="92500"/>
          </a:bodyPr>
          <a:lstStyle/>
          <a:p>
            <a:r>
              <a:rPr lang="fr-FR" dirty="0"/>
              <a:t>Pour atteindre la mémoire </a:t>
            </a:r>
            <a:r>
              <a:rPr lang="fr-FR" dirty="0" smtClean="0"/>
              <a:t>2, </a:t>
            </a:r>
            <a:r>
              <a:rPr lang="fr-FR" dirty="0"/>
              <a:t>il faut mettre :</a:t>
            </a:r>
          </a:p>
          <a:p>
            <a:pPr marL="365760" lvl="1" indent="0">
              <a:buNone/>
            </a:pPr>
            <a:r>
              <a:rPr lang="fr-FR" dirty="0" smtClean="0"/>
              <a:t>A13=0, A14=1 </a:t>
            </a:r>
            <a:r>
              <a:rPr lang="fr-FR" dirty="0"/>
              <a:t>et A15=0.</a:t>
            </a:r>
          </a:p>
          <a:p>
            <a:r>
              <a:rPr lang="fr-FR" dirty="0" smtClean="0"/>
              <a:t>La </a:t>
            </a:r>
            <a:r>
              <a:rPr lang="fr-FR" dirty="0"/>
              <a:t>plage d’adresses occupée par cette mémoire est donc :</a:t>
            </a:r>
          </a:p>
          <a:p>
            <a:pPr marL="0" indent="0" algn="ctr">
              <a:buNone/>
            </a:pPr>
            <a:r>
              <a:rPr lang="pt-BR" dirty="0" smtClean="0"/>
              <a:t>A15 </a:t>
            </a:r>
            <a:r>
              <a:rPr lang="pt-BR" dirty="0"/>
              <a:t>A14 A13 A12 ... </a:t>
            </a:r>
            <a:r>
              <a:rPr lang="pt-BR" dirty="0" smtClean="0"/>
              <a:t>A0 = </a:t>
            </a:r>
            <a:r>
              <a:rPr lang="fr-FR" dirty="0" smtClean="0"/>
              <a:t>0 </a:t>
            </a:r>
            <a:r>
              <a:rPr lang="fr-FR" dirty="0"/>
              <a:t>1 0 0 ... 0</a:t>
            </a:r>
          </a:p>
          <a:p>
            <a:pPr marL="0" indent="0" algn="ctr">
              <a:buNone/>
            </a:pPr>
            <a:r>
              <a:rPr lang="fr-FR" dirty="0" smtClean="0">
                <a:sym typeface="Wingdings" pitchFamily="2" charset="2"/>
              </a:rPr>
              <a:t> </a:t>
            </a:r>
            <a:r>
              <a:rPr lang="fr-FR" dirty="0" smtClean="0"/>
              <a:t>4000H</a:t>
            </a:r>
            <a:endParaRPr lang="fr-FR" dirty="0"/>
          </a:p>
          <a:p>
            <a:pPr marL="0" indent="0" algn="ctr">
              <a:buNone/>
            </a:pPr>
            <a:r>
              <a:rPr lang="fr-FR" dirty="0" smtClean="0"/>
              <a:t>à</a:t>
            </a:r>
            <a:endParaRPr lang="fr-FR" dirty="0"/>
          </a:p>
          <a:p>
            <a:pPr marL="0" indent="0" algn="ctr">
              <a:buNone/>
            </a:pPr>
            <a:r>
              <a:rPr lang="pt-BR" dirty="0"/>
              <a:t>A15 A14 A13 A12 ... </a:t>
            </a:r>
            <a:r>
              <a:rPr lang="pt-BR" dirty="0" smtClean="0"/>
              <a:t>A0 = </a:t>
            </a:r>
            <a:r>
              <a:rPr lang="fr-FR" dirty="0" smtClean="0"/>
              <a:t>0 </a:t>
            </a:r>
            <a:r>
              <a:rPr lang="fr-FR" dirty="0"/>
              <a:t>1 0 1 ... 1</a:t>
            </a:r>
          </a:p>
          <a:p>
            <a:pPr marL="0" indent="0" algn="ctr">
              <a:buNone/>
            </a:pPr>
            <a:r>
              <a:rPr lang="fr-FR" dirty="0" smtClean="0">
                <a:sym typeface="Wingdings" pitchFamily="2" charset="2"/>
              </a:rPr>
              <a:t> </a:t>
            </a:r>
            <a:r>
              <a:rPr lang="fr-FR" dirty="0" smtClean="0"/>
              <a:t>5FFFH</a:t>
            </a:r>
            <a:endParaRPr lang="fr-FR" dirty="0"/>
          </a:p>
        </p:txBody>
      </p:sp>
    </p:spTree>
    <p:extLst>
      <p:ext uri="{BB962C8B-B14F-4D97-AF65-F5344CB8AC3E}">
        <p14:creationId xmlns:p14="http://schemas.microsoft.com/office/powerpoint/2010/main" val="1077773068"/>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Deuxième partie / 2. La mémoire</a:t>
            </a:r>
            <a:endParaRPr lang="fr-FR" dirty="0"/>
          </a:p>
        </p:txBody>
      </p:sp>
      <p:sp>
        <p:nvSpPr>
          <p:cNvPr id="3" name="Footer Placeholder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dirty="0"/>
              <a:t>6. Connexion de plusieurs </a:t>
            </a:r>
            <a:r>
              <a:rPr lang="fr-FR" sz="2000" dirty="0" smtClean="0"/>
              <a:t>boîtiers mémoire </a:t>
            </a:r>
            <a:r>
              <a:rPr lang="fr-FR" sz="2000" dirty="0"/>
              <a:t>sur </a:t>
            </a:r>
            <a:r>
              <a:rPr lang="fr-FR" sz="2000" dirty="0" smtClean="0"/>
              <a:t>le bus </a:t>
            </a:r>
            <a:r>
              <a:rPr lang="fr-FR" sz="2000" dirty="0"/>
              <a:t>d’un microprocesseur</a:t>
            </a:r>
          </a:p>
        </p:txBody>
      </p:sp>
      <p:sp>
        <p:nvSpPr>
          <p:cNvPr id="4" name="Espace réservé du contenu 3"/>
          <p:cNvSpPr>
            <a:spLocks noGrp="1"/>
          </p:cNvSpPr>
          <p:nvPr>
            <p:ph sz="quarter" idx="1"/>
          </p:nvPr>
        </p:nvSpPr>
        <p:spPr/>
        <p:txBody>
          <a:bodyPr>
            <a:normAutofit fontScale="92500"/>
          </a:bodyPr>
          <a:lstStyle/>
          <a:p>
            <a:r>
              <a:rPr lang="fr-FR" dirty="0"/>
              <a:t>Pour atteindre la mémoire </a:t>
            </a:r>
            <a:r>
              <a:rPr lang="fr-FR" dirty="0" smtClean="0"/>
              <a:t>3, </a:t>
            </a:r>
            <a:r>
              <a:rPr lang="fr-FR" dirty="0"/>
              <a:t>il faut mettre :</a:t>
            </a:r>
          </a:p>
          <a:p>
            <a:pPr marL="365760" lvl="1" indent="0">
              <a:buNone/>
            </a:pPr>
            <a:r>
              <a:rPr lang="fr-FR" dirty="0" smtClean="0"/>
              <a:t>A13=0, </a:t>
            </a:r>
            <a:r>
              <a:rPr lang="fr-FR" dirty="0"/>
              <a:t>A14=0 et </a:t>
            </a:r>
            <a:r>
              <a:rPr lang="fr-FR" dirty="0" smtClean="0"/>
              <a:t>A15=1.</a:t>
            </a:r>
            <a:endParaRPr lang="fr-FR" dirty="0"/>
          </a:p>
          <a:p>
            <a:r>
              <a:rPr lang="fr-FR" dirty="0" smtClean="0"/>
              <a:t>La </a:t>
            </a:r>
            <a:r>
              <a:rPr lang="fr-FR" dirty="0"/>
              <a:t>plage d’adresses occupée par cette mémoire est donc :</a:t>
            </a:r>
          </a:p>
          <a:p>
            <a:pPr marL="0" indent="0" algn="ctr">
              <a:buNone/>
            </a:pPr>
            <a:r>
              <a:rPr lang="pt-BR" dirty="0" smtClean="0"/>
              <a:t>A15 </a:t>
            </a:r>
            <a:r>
              <a:rPr lang="pt-BR" dirty="0"/>
              <a:t>A14 A13 A12 ... </a:t>
            </a:r>
            <a:r>
              <a:rPr lang="pt-BR" dirty="0" smtClean="0"/>
              <a:t>A0 = </a:t>
            </a:r>
            <a:r>
              <a:rPr lang="fr-FR" dirty="0" smtClean="0"/>
              <a:t>1 </a:t>
            </a:r>
            <a:r>
              <a:rPr lang="fr-FR" dirty="0"/>
              <a:t>0 0 0 ... 0</a:t>
            </a:r>
          </a:p>
          <a:p>
            <a:pPr marL="0" indent="0" algn="ctr">
              <a:buNone/>
            </a:pPr>
            <a:r>
              <a:rPr lang="fr-FR" dirty="0" smtClean="0">
                <a:sym typeface="Wingdings" pitchFamily="2" charset="2"/>
              </a:rPr>
              <a:t> </a:t>
            </a:r>
            <a:r>
              <a:rPr lang="fr-FR" dirty="0" smtClean="0"/>
              <a:t>8000H</a:t>
            </a:r>
            <a:endParaRPr lang="fr-FR" dirty="0"/>
          </a:p>
          <a:p>
            <a:pPr marL="0" indent="0" algn="ctr">
              <a:buNone/>
            </a:pPr>
            <a:r>
              <a:rPr lang="fr-FR" dirty="0" smtClean="0"/>
              <a:t>à</a:t>
            </a:r>
            <a:endParaRPr lang="fr-FR" dirty="0"/>
          </a:p>
          <a:p>
            <a:pPr marL="0" indent="0" algn="ctr">
              <a:buNone/>
            </a:pPr>
            <a:r>
              <a:rPr lang="pt-BR" dirty="0"/>
              <a:t>A15 A14 A13 A12 ... </a:t>
            </a:r>
            <a:r>
              <a:rPr lang="pt-BR" dirty="0" smtClean="0"/>
              <a:t>A0 = </a:t>
            </a:r>
            <a:r>
              <a:rPr lang="fr-FR" dirty="0" smtClean="0"/>
              <a:t>1 </a:t>
            </a:r>
            <a:r>
              <a:rPr lang="fr-FR" dirty="0"/>
              <a:t>0 0 1 ... 1</a:t>
            </a:r>
          </a:p>
          <a:p>
            <a:pPr marL="0" indent="0" algn="ctr">
              <a:buNone/>
            </a:pPr>
            <a:r>
              <a:rPr lang="fr-FR" dirty="0" smtClean="0">
                <a:sym typeface="Wingdings" pitchFamily="2" charset="2"/>
              </a:rPr>
              <a:t> </a:t>
            </a:r>
            <a:r>
              <a:rPr lang="fr-FR" dirty="0" smtClean="0"/>
              <a:t>9FFFH</a:t>
            </a:r>
            <a:endParaRPr lang="fr-FR" dirty="0"/>
          </a:p>
        </p:txBody>
      </p:sp>
    </p:spTree>
    <p:extLst>
      <p:ext uri="{BB962C8B-B14F-4D97-AF65-F5344CB8AC3E}">
        <p14:creationId xmlns:p14="http://schemas.microsoft.com/office/powerpoint/2010/main" val="426400361"/>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Deuxième partie / 2. La mémoire</a:t>
            </a:r>
            <a:endParaRPr lang="fr-FR" dirty="0"/>
          </a:p>
        </p:txBody>
      </p:sp>
      <p:sp>
        <p:nvSpPr>
          <p:cNvPr id="3" name="Footer Placeholder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dirty="0"/>
              <a:t>6. Connexion de plusieurs </a:t>
            </a:r>
            <a:r>
              <a:rPr lang="fr-FR" sz="2000" dirty="0" smtClean="0"/>
              <a:t>boîtiers mémoire </a:t>
            </a:r>
            <a:r>
              <a:rPr lang="fr-FR" sz="2000" dirty="0"/>
              <a:t>sur </a:t>
            </a:r>
            <a:r>
              <a:rPr lang="fr-FR" sz="2000" dirty="0" smtClean="0"/>
              <a:t>le bus </a:t>
            </a:r>
            <a:r>
              <a:rPr lang="fr-FR" sz="2000" dirty="0"/>
              <a:t>d’un microprocesseur</a:t>
            </a:r>
          </a:p>
        </p:txBody>
      </p:sp>
      <p:sp>
        <p:nvSpPr>
          <p:cNvPr id="4" name="Espace réservé du contenu 3"/>
          <p:cNvSpPr>
            <a:spLocks noGrp="1"/>
          </p:cNvSpPr>
          <p:nvPr>
            <p:ph sz="quarter" idx="1"/>
          </p:nvPr>
        </p:nvSpPr>
        <p:spPr>
          <a:xfrm>
            <a:off x="0" y="843558"/>
            <a:ext cx="4788024" cy="4032448"/>
          </a:xfrm>
        </p:spPr>
        <p:txBody>
          <a:bodyPr>
            <a:normAutofit/>
          </a:bodyPr>
          <a:lstStyle/>
          <a:p>
            <a:r>
              <a:rPr lang="fr-FR" dirty="0"/>
              <a:t>On en </a:t>
            </a:r>
            <a:r>
              <a:rPr lang="fr-FR" dirty="0" smtClean="0"/>
              <a:t>déduit </a:t>
            </a:r>
            <a:r>
              <a:rPr lang="fr-FR" dirty="0"/>
              <a:t>la </a:t>
            </a:r>
            <a:r>
              <a:rPr lang="fr-FR" b="1" dirty="0"/>
              <a:t>cartographie </a:t>
            </a:r>
            <a:r>
              <a:rPr lang="fr-FR" dirty="0"/>
              <a:t>ou </a:t>
            </a:r>
            <a:r>
              <a:rPr lang="fr-FR" b="1" dirty="0"/>
              <a:t>mapping </a:t>
            </a:r>
            <a:r>
              <a:rPr lang="fr-FR" dirty="0"/>
              <a:t>de la </a:t>
            </a:r>
            <a:r>
              <a:rPr lang="fr-FR" dirty="0" smtClean="0"/>
              <a:t>mémoire </a:t>
            </a:r>
            <a:r>
              <a:rPr lang="fr-FR" dirty="0"/>
              <a:t>visible par </a:t>
            </a:r>
            <a:r>
              <a:rPr lang="fr-FR" dirty="0" smtClean="0"/>
              <a:t>le </a:t>
            </a:r>
            <a:r>
              <a:rPr lang="fr-FR" dirty="0"/>
              <a:t>microprocesseur </a:t>
            </a:r>
            <a:r>
              <a:rPr lang="fr-FR" dirty="0" smtClean="0"/>
              <a:t>:</a:t>
            </a:r>
          </a:p>
          <a:p>
            <a:endParaRPr lang="fr-FR"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893532"/>
            <a:ext cx="4253136" cy="396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3860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1000"/>
                                        <p:tgtEl>
                                          <p:spTgt spid="6146"/>
                                        </p:tgtEl>
                                      </p:cBhvr>
                                    </p:animEffect>
                                    <p:anim calcmode="lin" valueType="num">
                                      <p:cBhvr>
                                        <p:cTn id="8" dur="1000" fill="hold"/>
                                        <p:tgtEl>
                                          <p:spTgt spid="6146"/>
                                        </p:tgtEl>
                                        <p:attrNameLst>
                                          <p:attrName>ppt_x</p:attrName>
                                        </p:attrNameLst>
                                      </p:cBhvr>
                                      <p:tavLst>
                                        <p:tav tm="0">
                                          <p:val>
                                            <p:strVal val="#ppt_x"/>
                                          </p:val>
                                        </p:tav>
                                        <p:tav tm="100000">
                                          <p:val>
                                            <p:strVal val="#ppt_x"/>
                                          </p:val>
                                        </p:tav>
                                      </p:tavLst>
                                    </p:anim>
                                    <p:anim calcmode="lin" valueType="num">
                                      <p:cBhvr>
                                        <p:cTn id="9"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Deuxième partie / 2. La mémoire</a:t>
            </a:r>
            <a:endParaRPr lang="fr-FR" dirty="0"/>
          </a:p>
        </p:txBody>
      </p:sp>
      <p:sp>
        <p:nvSpPr>
          <p:cNvPr id="3" name="Footer Placeholder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dirty="0" smtClean="0"/>
              <a:t>6. </a:t>
            </a:r>
            <a:r>
              <a:rPr lang="fr-FR" sz="2000" dirty="0"/>
              <a:t>Connexion de plusieurs </a:t>
            </a:r>
            <a:r>
              <a:rPr lang="fr-FR" sz="2000" dirty="0" smtClean="0"/>
              <a:t>boîtiers mémoire </a:t>
            </a:r>
            <a:r>
              <a:rPr lang="fr-FR" sz="2000" dirty="0"/>
              <a:t>sur </a:t>
            </a:r>
            <a:r>
              <a:rPr lang="fr-FR" sz="2000" dirty="0" smtClean="0"/>
              <a:t>le bus </a:t>
            </a:r>
            <a:r>
              <a:rPr lang="fr-FR" sz="2000" dirty="0"/>
              <a:t>d’un microprocesseur</a:t>
            </a:r>
          </a:p>
        </p:txBody>
      </p:sp>
      <p:sp>
        <p:nvSpPr>
          <p:cNvPr id="4" name="Espace réservé du contenu 3"/>
          <p:cNvSpPr>
            <a:spLocks noGrp="1"/>
          </p:cNvSpPr>
          <p:nvPr>
            <p:ph sz="quarter" idx="1"/>
          </p:nvPr>
        </p:nvSpPr>
        <p:spPr/>
        <p:txBody>
          <a:bodyPr>
            <a:normAutofit/>
          </a:bodyPr>
          <a:lstStyle/>
          <a:p>
            <a:r>
              <a:rPr lang="fr-FR" dirty="0"/>
              <a:t>Les trois bits A13, A14 et A15 </a:t>
            </a:r>
            <a:r>
              <a:rPr lang="fr-FR" dirty="0" smtClean="0"/>
              <a:t>utilisés précédemment </a:t>
            </a:r>
            <a:r>
              <a:rPr lang="fr-FR" dirty="0"/>
              <a:t>fournissent en fait 8 </a:t>
            </a:r>
            <a:r>
              <a:rPr lang="fr-FR" dirty="0" smtClean="0"/>
              <a:t>combinaisons, de </a:t>
            </a:r>
            <a:r>
              <a:rPr lang="fr-FR" dirty="0"/>
              <a:t>000 </a:t>
            </a:r>
            <a:r>
              <a:rPr lang="fr-FR" dirty="0" smtClean="0"/>
              <a:t>à 111 :</a:t>
            </a:r>
            <a:br>
              <a:rPr lang="fr-FR" dirty="0" smtClean="0"/>
            </a:br>
            <a:r>
              <a:rPr lang="fr-FR" dirty="0" smtClean="0">
                <a:sym typeface="Wingdings" pitchFamily="2" charset="2"/>
              </a:rPr>
              <a:t> </a:t>
            </a:r>
            <a:r>
              <a:rPr lang="fr-FR" dirty="0" smtClean="0"/>
              <a:t>d’où </a:t>
            </a:r>
            <a:r>
              <a:rPr lang="fr-FR" dirty="0"/>
              <a:t>la </a:t>
            </a:r>
            <a:r>
              <a:rPr lang="fr-FR" dirty="0" smtClean="0"/>
              <a:t>possibilité </a:t>
            </a:r>
            <a:r>
              <a:rPr lang="fr-FR" dirty="0"/>
              <a:t>de connecter </a:t>
            </a:r>
            <a:r>
              <a:rPr lang="fr-FR" dirty="0" smtClean="0"/>
              <a:t>jusqu’à 8 boîtiers mémoire </a:t>
            </a:r>
            <a:r>
              <a:rPr lang="fr-FR" dirty="0"/>
              <a:t>de 8 </a:t>
            </a:r>
            <a:r>
              <a:rPr lang="fr-FR" dirty="0" smtClean="0"/>
              <a:t>Ko (</a:t>
            </a:r>
            <a:r>
              <a:rPr lang="sv-SE" sz="1700" dirty="0" smtClean="0"/>
              <a:t>=2</a:t>
            </a:r>
            <a:r>
              <a:rPr lang="sv-SE" sz="1700" baseline="30000" dirty="0" smtClean="0"/>
              <a:t>13</a:t>
            </a:r>
            <a:r>
              <a:rPr lang="sv-SE" sz="1700" dirty="0" smtClean="0"/>
              <a:t> </a:t>
            </a:r>
            <a:r>
              <a:rPr lang="sv-SE" sz="1700" dirty="0"/>
              <a:t>* </a:t>
            </a:r>
            <a:r>
              <a:rPr lang="sv-SE" sz="1700" dirty="0" smtClean="0"/>
              <a:t>8 </a:t>
            </a:r>
            <a:r>
              <a:rPr lang="sv-SE" sz="1700" dirty="0"/>
              <a:t>= 65536 Bits = 8192 Octets = 8 </a:t>
            </a:r>
            <a:r>
              <a:rPr lang="sv-SE" sz="1700" dirty="0" smtClean="0"/>
              <a:t>Ko</a:t>
            </a:r>
            <a:r>
              <a:rPr lang="sv-SE" dirty="0" smtClean="0"/>
              <a:t>)</a:t>
            </a:r>
            <a:r>
              <a:rPr lang="fr-FR" dirty="0" smtClean="0"/>
              <a:t> </a:t>
            </a:r>
            <a:r>
              <a:rPr lang="fr-FR" dirty="0"/>
              <a:t>sur </a:t>
            </a:r>
            <a:r>
              <a:rPr lang="fr-FR" dirty="0" smtClean="0"/>
              <a:t>le bus</a:t>
            </a:r>
            <a:r>
              <a:rPr lang="fr-FR" dirty="0"/>
              <a:t>. </a:t>
            </a:r>
            <a:endParaRPr lang="fr-FR" dirty="0" smtClean="0"/>
          </a:p>
          <a:p>
            <a:r>
              <a:rPr lang="fr-FR" dirty="0" smtClean="0"/>
              <a:t>La mémoire </a:t>
            </a:r>
            <a:r>
              <a:rPr lang="fr-FR" dirty="0"/>
              <a:t>totale </a:t>
            </a:r>
            <a:r>
              <a:rPr lang="fr-FR" dirty="0" smtClean="0"/>
              <a:t>implantée </a:t>
            </a:r>
            <a:r>
              <a:rPr lang="fr-FR" dirty="0"/>
              <a:t>devient donc de 8 </a:t>
            </a:r>
            <a:r>
              <a:rPr lang="fr-FR" i="1" dirty="0"/>
              <a:t>× </a:t>
            </a:r>
            <a:r>
              <a:rPr lang="fr-FR" dirty="0"/>
              <a:t>8 Ko = 64 Ko : valeur </a:t>
            </a:r>
            <a:r>
              <a:rPr lang="fr-FR" dirty="0" smtClean="0"/>
              <a:t>maximale possible </a:t>
            </a:r>
            <a:r>
              <a:rPr lang="fr-FR" dirty="0"/>
              <a:t>avec 16 bits d’adresses</a:t>
            </a:r>
            <a:r>
              <a:rPr lang="fr-FR" dirty="0" smtClean="0"/>
              <a:t>.</a:t>
            </a:r>
            <a:endParaRPr lang="fr-FR" dirty="0"/>
          </a:p>
        </p:txBody>
      </p:sp>
    </p:spTree>
    <p:extLst>
      <p:ext uri="{BB962C8B-B14F-4D97-AF65-F5344CB8AC3E}">
        <p14:creationId xmlns:p14="http://schemas.microsoft.com/office/powerpoint/2010/main" val="76035947"/>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Deuxième partie / 2. La mémoire</a:t>
            </a:r>
            <a:endParaRPr lang="fr-FR" dirty="0"/>
          </a:p>
        </p:txBody>
      </p:sp>
      <p:sp>
        <p:nvSpPr>
          <p:cNvPr id="3" name="Footer Placeholder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dirty="0" smtClean="0"/>
              <a:t>6. </a:t>
            </a:r>
            <a:r>
              <a:rPr lang="fr-FR" sz="2000" dirty="0"/>
              <a:t>Connexion de plusieurs </a:t>
            </a:r>
            <a:r>
              <a:rPr lang="fr-FR" sz="2000" dirty="0" smtClean="0"/>
              <a:t>boîtiers mémoire </a:t>
            </a:r>
            <a:r>
              <a:rPr lang="fr-FR" sz="2000" dirty="0"/>
              <a:t>sur </a:t>
            </a:r>
            <a:r>
              <a:rPr lang="fr-FR" sz="2000" dirty="0" smtClean="0"/>
              <a:t>le bus </a:t>
            </a:r>
            <a:r>
              <a:rPr lang="fr-FR" sz="2000" dirty="0"/>
              <a:t>d’un microprocesseur</a:t>
            </a:r>
          </a:p>
        </p:txBody>
      </p:sp>
      <p:sp>
        <p:nvSpPr>
          <p:cNvPr id="7" name="Espace réservé du contenu 6"/>
          <p:cNvSpPr>
            <a:spLocks noGrp="1"/>
          </p:cNvSpPr>
          <p:nvPr>
            <p:ph sz="quarter" idx="1"/>
          </p:nvPr>
        </p:nvSpPr>
        <p:spPr>
          <a:xfrm>
            <a:off x="0" y="843558"/>
            <a:ext cx="3563888" cy="1440160"/>
          </a:xfrm>
        </p:spPr>
        <p:txBody>
          <a:bodyPr>
            <a:normAutofit fontScale="77500" lnSpcReduction="20000"/>
          </a:bodyPr>
          <a:lstStyle/>
          <a:p>
            <a:pPr lvl="0"/>
            <a:r>
              <a:rPr lang="fr-FR" dirty="0" smtClean="0">
                <a:solidFill>
                  <a:prstClr val="black"/>
                </a:solidFill>
              </a:rPr>
              <a:t>Il </a:t>
            </a:r>
            <a:r>
              <a:rPr lang="fr-FR" dirty="0">
                <a:solidFill>
                  <a:prstClr val="black"/>
                </a:solidFill>
              </a:rPr>
              <a:t>faut utiliser un </a:t>
            </a:r>
            <a:r>
              <a:rPr lang="fr-FR" b="1" dirty="0">
                <a:solidFill>
                  <a:prstClr val="black"/>
                </a:solidFill>
              </a:rPr>
              <a:t>circuit de décodage </a:t>
            </a:r>
            <a:r>
              <a:rPr lang="fr-FR" b="1" dirty="0" smtClean="0">
                <a:solidFill>
                  <a:prstClr val="black"/>
                </a:solidFill>
              </a:rPr>
              <a:t>d’adresses</a:t>
            </a:r>
            <a:r>
              <a:rPr lang="fr-FR" dirty="0" smtClean="0">
                <a:solidFill>
                  <a:prstClr val="black"/>
                </a:solidFill>
              </a:rPr>
              <a:t>, dans ce cas : un </a:t>
            </a:r>
            <a:r>
              <a:rPr lang="fr-FR" b="1" dirty="0" smtClean="0">
                <a:solidFill>
                  <a:prstClr val="black"/>
                </a:solidFill>
              </a:rPr>
              <a:t>décodeur </a:t>
            </a:r>
            <a:r>
              <a:rPr lang="fr-FR" b="1" dirty="0">
                <a:solidFill>
                  <a:prstClr val="black"/>
                </a:solidFill>
              </a:rPr>
              <a:t>3 vers 8</a:t>
            </a:r>
            <a:r>
              <a:rPr lang="fr-FR" dirty="0">
                <a:solidFill>
                  <a:prstClr val="black"/>
                </a:solidFill>
              </a:rPr>
              <a:t>.</a:t>
            </a:r>
          </a:p>
          <a:p>
            <a:endParaRPr lang="fr-FR" dirty="0"/>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9658" y="844930"/>
            <a:ext cx="5449837" cy="403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45000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Composants d’un PC</a:t>
            </a:r>
            <a:endParaRPr lang="fr-FR" dirty="0"/>
          </a:p>
        </p:txBody>
      </p:sp>
      <p:sp>
        <p:nvSpPr>
          <p:cNvPr id="4" name="Espace réservé du contenu 3"/>
          <p:cNvSpPr>
            <a:spLocks noGrp="1"/>
          </p:cNvSpPr>
          <p:nvPr>
            <p:ph sz="quarter" idx="1"/>
          </p:nvPr>
        </p:nvSpPr>
        <p:spPr>
          <a:xfrm>
            <a:off x="575840" y="1563638"/>
            <a:ext cx="2556000" cy="277200"/>
          </a:xfrm>
        </p:spPr>
        <p:txBody>
          <a:bodyPr>
            <a:normAutofit fontScale="47500" lnSpcReduction="20000"/>
          </a:bodyPr>
          <a:lstStyle/>
          <a:p>
            <a:pPr marL="0" indent="0">
              <a:buNone/>
            </a:pPr>
            <a:r>
              <a:rPr lang="fr-FR" sz="2400" dirty="0" smtClean="0"/>
              <a:t>: </a:t>
            </a:r>
            <a:r>
              <a:rPr lang="fr-FR" sz="2400" dirty="0"/>
              <a:t>Chipset (Pont Nord et Pont Sud)</a:t>
            </a:r>
          </a:p>
        </p:txBody>
      </p:sp>
      <p:sp>
        <p:nvSpPr>
          <p:cNvPr id="6"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b="0" dirty="0" smtClean="0"/>
              <a:t>1. L’unité centrale &gt; 1. La carte mère &gt;</a:t>
            </a:r>
            <a:r>
              <a:rPr lang="fr-FR" sz="2400" b="0" dirty="0" smtClean="0"/>
              <a:t> </a:t>
            </a:r>
            <a:r>
              <a:rPr lang="fr-FR" sz="2400" dirty="0"/>
              <a:t>1.</a:t>
            </a:r>
            <a:r>
              <a:rPr lang="fr-FR" sz="2400" b="0" dirty="0"/>
              <a:t> </a:t>
            </a:r>
            <a:r>
              <a:rPr lang="fr-FR" sz="2400" dirty="0"/>
              <a:t>Le chipset</a:t>
            </a:r>
            <a:endParaRPr lang="fr-FR" sz="2400" b="0"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011" y="1564126"/>
            <a:ext cx="514350"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e 9"/>
          <p:cNvGrpSpPr/>
          <p:nvPr/>
        </p:nvGrpSpPr>
        <p:grpSpPr>
          <a:xfrm>
            <a:off x="3851920" y="893264"/>
            <a:ext cx="5256583" cy="3939892"/>
            <a:chOff x="3108041" y="858986"/>
            <a:chExt cx="6000463" cy="3996472"/>
          </a:xfrm>
        </p:grpSpPr>
        <p:grpSp>
          <p:nvGrpSpPr>
            <p:cNvPr id="11" name="Groupe 10"/>
            <p:cNvGrpSpPr/>
            <p:nvPr/>
          </p:nvGrpSpPr>
          <p:grpSpPr>
            <a:xfrm>
              <a:off x="3108041" y="858986"/>
              <a:ext cx="6000463" cy="3996472"/>
              <a:chOff x="3131840" y="858986"/>
              <a:chExt cx="6000463" cy="3996472"/>
            </a:xfrm>
          </p:grpSpPr>
          <p:pic>
            <p:nvPicPr>
              <p:cNvPr id="1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31840" y="858986"/>
                <a:ext cx="6000463" cy="3996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ZoneTexte 13"/>
              <p:cNvSpPr txBox="1"/>
              <p:nvPr/>
            </p:nvSpPr>
            <p:spPr>
              <a:xfrm>
                <a:off x="4031368" y="3057370"/>
                <a:ext cx="540060" cy="369332"/>
              </a:xfrm>
              <a:prstGeom prst="rect">
                <a:avLst/>
              </a:prstGeom>
              <a:noFill/>
              <a:ln w="28575">
                <a:solidFill>
                  <a:srgbClr val="7030A0"/>
                </a:solidFill>
                <a:prstDash val="sysDash"/>
              </a:ln>
            </p:spPr>
            <p:style>
              <a:lnRef idx="2">
                <a:schemeClr val="accent2"/>
              </a:lnRef>
              <a:fillRef idx="1">
                <a:schemeClr val="lt1"/>
              </a:fillRef>
              <a:effectRef idx="0">
                <a:schemeClr val="accent2"/>
              </a:effectRef>
              <a:fontRef idx="minor">
                <a:schemeClr val="dk1"/>
              </a:fontRef>
            </p:style>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endParaRPr lang="fr-FR"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grpSp>
        <p:sp>
          <p:nvSpPr>
            <p:cNvPr id="12" name="ZoneTexte 11"/>
            <p:cNvSpPr txBox="1"/>
            <p:nvPr/>
          </p:nvSpPr>
          <p:spPr>
            <a:xfrm>
              <a:off x="3468081" y="3081258"/>
              <a:ext cx="540060" cy="369332"/>
            </a:xfrm>
            <a:prstGeom prst="rect">
              <a:avLst/>
            </a:prstGeom>
            <a:noFill/>
            <a:ln w="28575">
              <a:prstDash val="sysDash"/>
            </a:ln>
          </p:spPr>
          <p:style>
            <a:lnRef idx="2">
              <a:schemeClr val="accent2"/>
            </a:lnRef>
            <a:fillRef idx="1">
              <a:schemeClr val="lt1"/>
            </a:fillRef>
            <a:effectRef idx="0">
              <a:schemeClr val="accent2"/>
            </a:effectRef>
            <a:fontRef idx="minor">
              <a:schemeClr val="dk1"/>
            </a:fontRef>
          </p:style>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endParaRPr lang="fr-FR"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grpSp>
      <p:sp>
        <p:nvSpPr>
          <p:cNvPr id="15" name="Espace réservé du pied de page 2"/>
          <p:cNvSpPr>
            <a:spLocks noGrp="1"/>
          </p:cNvSpPr>
          <p:nvPr>
            <p:ph type="ftr" sz="quarter" idx="11"/>
          </p:nvPr>
        </p:nvSpPr>
        <p:spPr>
          <a:xfrm>
            <a:off x="683568" y="4876006"/>
            <a:ext cx="8460432" cy="273844"/>
          </a:xfrm>
        </p:spPr>
        <p:txBody>
          <a:bodyPr/>
          <a:lstStyle/>
          <a:p>
            <a:r>
              <a:rPr lang="fr-FR" noProof="0" dirty="0" smtClean="0"/>
              <a:t>- Structure et Fonctionnement des ordinateurs -</a:t>
            </a:r>
            <a:endParaRPr lang="fr-FR" noProof="0" dirty="0"/>
          </a:p>
        </p:txBody>
      </p:sp>
    </p:spTree>
    <p:extLst>
      <p:ext uri="{BB962C8B-B14F-4D97-AF65-F5344CB8AC3E}">
        <p14:creationId xmlns:p14="http://schemas.microsoft.com/office/powerpoint/2010/main" val="236306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Deuxième partie / 2. La mémoire</a:t>
            </a:r>
            <a:endParaRPr lang="fr-FR" dirty="0"/>
          </a:p>
        </p:txBody>
      </p:sp>
      <p:sp>
        <p:nvSpPr>
          <p:cNvPr id="3" name="Footer Placeholder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dirty="0" smtClean="0"/>
              <a:t>6. </a:t>
            </a:r>
            <a:r>
              <a:rPr lang="fr-FR" sz="2000" dirty="0"/>
              <a:t>Connexion de plusieurs </a:t>
            </a:r>
            <a:r>
              <a:rPr lang="fr-FR" sz="2000" dirty="0" smtClean="0"/>
              <a:t>boîtiers mémoire </a:t>
            </a:r>
            <a:r>
              <a:rPr lang="fr-FR" sz="2000" dirty="0"/>
              <a:t>sur </a:t>
            </a:r>
            <a:r>
              <a:rPr lang="fr-FR" sz="2000" dirty="0" smtClean="0"/>
              <a:t>le bus </a:t>
            </a:r>
            <a:r>
              <a:rPr lang="fr-FR" sz="2000" dirty="0"/>
              <a:t>d’un microprocesseur</a:t>
            </a:r>
          </a:p>
        </p:txBody>
      </p:sp>
      <p:sp>
        <p:nvSpPr>
          <p:cNvPr id="6" name="Espace réservé du contenu 5"/>
          <p:cNvSpPr>
            <a:spLocks noGrp="1"/>
          </p:cNvSpPr>
          <p:nvPr>
            <p:ph sz="quarter" idx="1"/>
          </p:nvPr>
        </p:nvSpPr>
        <p:spPr>
          <a:xfrm>
            <a:off x="0" y="843558"/>
            <a:ext cx="5364088" cy="4032448"/>
          </a:xfrm>
        </p:spPr>
        <p:txBody>
          <a:bodyPr/>
          <a:lstStyle/>
          <a:p>
            <a:r>
              <a:rPr lang="fr-FR" dirty="0"/>
              <a:t>Le mapping de la </a:t>
            </a:r>
            <a:r>
              <a:rPr lang="fr-FR" dirty="0" smtClean="0"/>
              <a:t>mémoire </a:t>
            </a:r>
            <a:r>
              <a:rPr lang="fr-FR" dirty="0"/>
              <a:t>devient ainsi </a:t>
            </a:r>
            <a:r>
              <a:rPr lang="fr-FR" dirty="0" smtClean="0"/>
              <a:t>:</a:t>
            </a:r>
          </a:p>
          <a:p>
            <a:endParaRPr lang="fr-FR" dirty="0"/>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088" y="841413"/>
            <a:ext cx="3779912" cy="403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2682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Deuxième partie / 2. La mémoire</a:t>
            </a:r>
            <a:endParaRPr lang="fr-FR" dirty="0"/>
          </a:p>
        </p:txBody>
      </p:sp>
      <p:sp>
        <p:nvSpPr>
          <p:cNvPr id="3" name="Footer Placeholder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Content Placeholder 3"/>
          <p:cNvSpPr>
            <a:spLocks noGrp="1"/>
          </p:cNvSpPr>
          <p:nvPr>
            <p:ph sz="quarter" idx="1"/>
          </p:nvPr>
        </p:nvSpPr>
        <p:spPr>
          <a:xfrm>
            <a:off x="0" y="843558"/>
            <a:ext cx="9144000" cy="4032448"/>
          </a:xfrm>
        </p:spPr>
        <p:txBody>
          <a:bodyPr>
            <a:normAutofit fontScale="85000" lnSpcReduction="20000"/>
          </a:bodyPr>
          <a:lstStyle/>
          <a:p>
            <a:r>
              <a:rPr lang="fr-FR" dirty="0" smtClean="0"/>
              <a:t>Une mémoire se caractérise par :</a:t>
            </a:r>
          </a:p>
          <a:p>
            <a:pPr marL="880110" lvl="1" indent="-514350">
              <a:buFont typeface="+mj-lt"/>
              <a:buAutoNum type="arabicPeriod"/>
            </a:pPr>
            <a:r>
              <a:rPr lang="fr-FR" b="1" dirty="0"/>
              <a:t>Capacité</a:t>
            </a:r>
          </a:p>
          <a:p>
            <a:pPr marL="880110" lvl="1" indent="-514350">
              <a:buFont typeface="+mj-lt"/>
              <a:buAutoNum type="arabicPeriod"/>
            </a:pPr>
            <a:r>
              <a:rPr lang="fr-FR" b="1" dirty="0" smtClean="0"/>
              <a:t>Volatilité</a:t>
            </a:r>
          </a:p>
          <a:p>
            <a:pPr marL="880110" lvl="1" indent="-514350">
              <a:buFont typeface="+mj-lt"/>
              <a:buAutoNum type="arabicPeriod"/>
            </a:pPr>
            <a:r>
              <a:rPr lang="fr-FR" b="1" dirty="0" smtClean="0"/>
              <a:t>Mode </a:t>
            </a:r>
            <a:r>
              <a:rPr lang="fr-FR" b="1" dirty="0"/>
              <a:t>d’accès (lecture /écriture</a:t>
            </a:r>
            <a:r>
              <a:rPr lang="fr-FR" b="1" dirty="0" smtClean="0"/>
              <a:t>)</a:t>
            </a:r>
            <a:endParaRPr lang="fr-FR" b="1" dirty="0"/>
          </a:p>
          <a:p>
            <a:pPr marL="880110" lvl="1" indent="-514350">
              <a:buFont typeface="+mj-lt"/>
              <a:buAutoNum type="arabicPeriod"/>
            </a:pPr>
            <a:r>
              <a:rPr lang="fr-FR" b="1" dirty="0"/>
              <a:t>Temps d'accès</a:t>
            </a:r>
            <a:endParaRPr lang="fr-FR" dirty="0"/>
          </a:p>
          <a:p>
            <a:pPr marL="880110" lvl="1" indent="-514350">
              <a:buFont typeface="+mj-lt"/>
              <a:buAutoNum type="arabicPeriod"/>
            </a:pPr>
            <a:r>
              <a:rPr lang="fr-FR" b="1" dirty="0" smtClean="0"/>
              <a:t>Durée </a:t>
            </a:r>
            <a:r>
              <a:rPr lang="fr-FR" b="1" dirty="0"/>
              <a:t>de </a:t>
            </a:r>
            <a:r>
              <a:rPr lang="fr-FR" b="1" dirty="0" smtClean="0"/>
              <a:t>mémorisation</a:t>
            </a:r>
            <a:endParaRPr lang="fr-FR" b="1" dirty="0"/>
          </a:p>
          <a:p>
            <a:pPr marL="880110" lvl="1" indent="-514350">
              <a:buFont typeface="+mj-lt"/>
              <a:buAutoNum type="arabicPeriod"/>
            </a:pPr>
            <a:r>
              <a:rPr lang="fr-FR" b="1" dirty="0" smtClean="0"/>
              <a:t>Emplacement</a:t>
            </a:r>
            <a:endParaRPr lang="fr-FR" b="1" dirty="0"/>
          </a:p>
          <a:p>
            <a:pPr marL="880110" lvl="1" indent="-514350">
              <a:buFont typeface="+mj-lt"/>
              <a:buAutoNum type="arabicPeriod"/>
            </a:pPr>
            <a:r>
              <a:rPr lang="fr-FR" b="1" dirty="0" smtClean="0"/>
              <a:t>Hiérarchie mémoire</a:t>
            </a:r>
            <a:endParaRPr lang="fr-FR" b="1" dirty="0"/>
          </a:p>
          <a:p>
            <a:pPr marL="880110" lvl="1" indent="-514350">
              <a:buFont typeface="+mj-lt"/>
              <a:buAutoNum type="arabicPeriod"/>
            </a:pPr>
            <a:r>
              <a:rPr lang="fr-FR" b="1" dirty="0" smtClean="0"/>
              <a:t>Matière</a:t>
            </a:r>
            <a:endParaRPr lang="fr-FR" dirty="0" smtClean="0"/>
          </a:p>
          <a:p>
            <a:pPr marL="880110" lvl="1" indent="-514350">
              <a:buFont typeface="+mj-lt"/>
              <a:buAutoNum type="arabicPeriod"/>
            </a:pPr>
            <a:r>
              <a:rPr lang="fr-FR" b="1" dirty="0" smtClean="0"/>
              <a:t>Adressage</a:t>
            </a:r>
          </a:p>
          <a:p>
            <a:pPr marL="880110" lvl="1" indent="-514350">
              <a:buFont typeface="+mj-lt"/>
              <a:buAutoNum type="arabicPeriod"/>
            </a:pPr>
            <a:r>
              <a:rPr lang="fr-FR" b="1" dirty="0" smtClean="0"/>
              <a:t>Type </a:t>
            </a:r>
            <a:r>
              <a:rPr lang="fr-FR" b="1" dirty="0"/>
              <a:t>physique</a:t>
            </a:r>
          </a:p>
          <a:p>
            <a:pPr marL="880110" lvl="1" indent="-514350">
              <a:buFont typeface="+mj-lt"/>
              <a:buAutoNum type="arabicPeriod"/>
            </a:pPr>
            <a:endParaRPr lang="fr-FR" dirty="0" smtClean="0"/>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dirty="0" smtClean="0"/>
              <a:t>7. Caractéristiques d'une mémoire</a:t>
            </a:r>
            <a:endParaRPr lang="fr-FR" sz="2000" dirty="0"/>
          </a:p>
        </p:txBody>
      </p:sp>
    </p:spTree>
    <p:extLst>
      <p:ext uri="{BB962C8B-B14F-4D97-AF65-F5344CB8AC3E}">
        <p14:creationId xmlns:p14="http://schemas.microsoft.com/office/powerpoint/2010/main" val="1445019358"/>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Deuxième partie / 2. La mémoire</a:t>
            </a:r>
            <a:endParaRPr lang="fr-FR" dirty="0"/>
          </a:p>
        </p:txBody>
      </p:sp>
      <p:sp>
        <p:nvSpPr>
          <p:cNvPr id="3" name="Footer Placeholder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Content Placeholder 3"/>
          <p:cNvSpPr>
            <a:spLocks noGrp="1"/>
          </p:cNvSpPr>
          <p:nvPr>
            <p:ph sz="quarter" idx="1"/>
          </p:nvPr>
        </p:nvSpPr>
        <p:spPr>
          <a:xfrm>
            <a:off x="0" y="843558"/>
            <a:ext cx="9144000" cy="4032448"/>
          </a:xfrm>
        </p:spPr>
        <p:txBody>
          <a:bodyPr>
            <a:normAutofit fontScale="70000" lnSpcReduction="20000"/>
          </a:bodyPr>
          <a:lstStyle/>
          <a:p>
            <a:pPr marL="0" indent="0">
              <a:buNone/>
            </a:pPr>
            <a:r>
              <a:rPr lang="fr-FR" sz="3400" b="1" dirty="0" smtClean="0"/>
              <a:t>1. Capacité</a:t>
            </a:r>
          </a:p>
          <a:p>
            <a:pPr marL="365760" lvl="1" indent="0">
              <a:buNone/>
            </a:pPr>
            <a:r>
              <a:rPr lang="fr-FR" dirty="0" smtClean="0"/>
              <a:t>Représente le </a:t>
            </a:r>
            <a:r>
              <a:rPr lang="fr-FR" dirty="0"/>
              <a:t>volume global d'informations (en bits) que la mémoire peut </a:t>
            </a:r>
            <a:r>
              <a:rPr lang="fr-FR" dirty="0" smtClean="0"/>
              <a:t>stocker.</a:t>
            </a:r>
          </a:p>
          <a:p>
            <a:pPr marL="365760" lvl="1" indent="0">
              <a:buNone/>
            </a:pPr>
            <a:r>
              <a:rPr lang="fr-FR" dirty="0" smtClean="0"/>
              <a:t>Calcul de capacité :</a:t>
            </a:r>
          </a:p>
          <a:p>
            <a:pPr lvl="1"/>
            <a:r>
              <a:rPr lang="fr-FR" dirty="0"/>
              <a:t>Soit k la taille du bus d’adresses </a:t>
            </a:r>
            <a:r>
              <a:rPr lang="fr-FR" dirty="0" smtClean="0"/>
              <a:t>(taille </a:t>
            </a:r>
            <a:r>
              <a:rPr lang="fr-FR" dirty="0"/>
              <a:t>du registre RAM)</a:t>
            </a:r>
          </a:p>
          <a:p>
            <a:pPr lvl="1"/>
            <a:r>
              <a:rPr lang="fr-FR" dirty="0" smtClean="0"/>
              <a:t>Soit </a:t>
            </a:r>
            <a:r>
              <a:rPr lang="fr-FR" dirty="0"/>
              <a:t>n la taille du bus de données </a:t>
            </a:r>
            <a:r>
              <a:rPr lang="fr-FR" dirty="0" smtClean="0"/>
              <a:t>(taille </a:t>
            </a:r>
            <a:r>
              <a:rPr lang="fr-FR" dirty="0"/>
              <a:t>du registre RIM ou la </a:t>
            </a:r>
            <a:r>
              <a:rPr lang="fr-FR" dirty="0" smtClean="0"/>
              <a:t>taille d’un </a:t>
            </a:r>
            <a:r>
              <a:rPr lang="fr-FR" dirty="0"/>
              <a:t>mot </a:t>
            </a:r>
            <a:r>
              <a:rPr lang="fr-FR" dirty="0" smtClean="0"/>
              <a:t>mémoire)</a:t>
            </a:r>
            <a:endParaRPr lang="fr-FR" dirty="0"/>
          </a:p>
          <a:p>
            <a:pPr lvl="1"/>
            <a:r>
              <a:rPr lang="fr-FR" dirty="0" smtClean="0"/>
              <a:t>On </a:t>
            </a:r>
            <a:r>
              <a:rPr lang="fr-FR" dirty="0"/>
              <a:t>peut exprimer la capacité de la mémoire centrale soit en </a:t>
            </a:r>
            <a:r>
              <a:rPr lang="fr-FR" dirty="0" smtClean="0"/>
              <a:t>nombre de </a:t>
            </a:r>
            <a:r>
              <a:rPr lang="fr-FR" dirty="0"/>
              <a:t>mots mémoire ou en bits </a:t>
            </a:r>
            <a:r>
              <a:rPr lang="fr-FR" dirty="0" smtClean="0"/>
              <a:t>(octets</a:t>
            </a:r>
            <a:r>
              <a:rPr lang="fr-FR" dirty="0"/>
              <a:t>, kilo-octets,….)</a:t>
            </a:r>
          </a:p>
          <a:p>
            <a:pPr lvl="2"/>
            <a:r>
              <a:rPr lang="fr-FR" dirty="0" smtClean="0"/>
              <a:t>La </a:t>
            </a:r>
            <a:r>
              <a:rPr lang="fr-FR" dirty="0"/>
              <a:t>capacité = 2</a:t>
            </a:r>
            <a:r>
              <a:rPr lang="fr-FR" baseline="30000" dirty="0"/>
              <a:t>k</a:t>
            </a:r>
            <a:r>
              <a:rPr lang="fr-FR" dirty="0"/>
              <a:t> Mots </a:t>
            </a:r>
            <a:r>
              <a:rPr lang="fr-FR" dirty="0" smtClean="0"/>
              <a:t>mémoire </a:t>
            </a:r>
            <a:r>
              <a:rPr lang="fr-FR" dirty="0" smtClean="0">
                <a:sym typeface="Wingdings" pitchFamily="2" charset="2"/>
              </a:rPr>
              <a:t> </a:t>
            </a:r>
            <a:r>
              <a:rPr lang="fr-FR" dirty="0" smtClean="0"/>
              <a:t>La </a:t>
            </a:r>
            <a:r>
              <a:rPr lang="fr-FR" dirty="0"/>
              <a:t>capacité = </a:t>
            </a:r>
            <a:r>
              <a:rPr lang="fr-FR" dirty="0" smtClean="0"/>
              <a:t>2</a:t>
            </a:r>
            <a:r>
              <a:rPr lang="fr-FR" baseline="30000" dirty="0"/>
              <a:t>k</a:t>
            </a:r>
            <a:r>
              <a:rPr lang="fr-FR" dirty="0" smtClean="0"/>
              <a:t> </a:t>
            </a:r>
            <a:r>
              <a:rPr lang="fr-FR" dirty="0"/>
              <a:t>* n Bits</a:t>
            </a:r>
          </a:p>
          <a:p>
            <a:pPr lvl="1"/>
            <a:r>
              <a:rPr lang="fr-FR" dirty="0"/>
              <a:t>Exemple </a:t>
            </a:r>
            <a:r>
              <a:rPr lang="fr-FR" dirty="0" smtClean="0"/>
              <a:t>:</a:t>
            </a:r>
          </a:p>
          <a:p>
            <a:pPr marL="685800" lvl="2" indent="0">
              <a:buNone/>
            </a:pPr>
            <a:r>
              <a:rPr lang="fr-FR" dirty="0" smtClean="0"/>
              <a:t>Dans </a:t>
            </a:r>
            <a:r>
              <a:rPr lang="fr-FR" dirty="0"/>
              <a:t>une mémoire la taille du bus d’adresses K=14 et la taille du bus </a:t>
            </a:r>
            <a:r>
              <a:rPr lang="fr-FR" dirty="0" smtClean="0"/>
              <a:t>de données </a:t>
            </a:r>
            <a:r>
              <a:rPr lang="fr-FR" dirty="0"/>
              <a:t>n=4. Calculer la capacité de cette mémoire ?</a:t>
            </a:r>
          </a:p>
          <a:p>
            <a:pPr marL="720725" lvl="1" indent="0">
              <a:buNone/>
            </a:pPr>
            <a:r>
              <a:rPr lang="fr-FR" dirty="0" smtClean="0"/>
              <a:t>C=2</a:t>
            </a:r>
            <a:r>
              <a:rPr lang="fr-FR" baseline="30000" dirty="0" smtClean="0"/>
              <a:t>14</a:t>
            </a:r>
            <a:r>
              <a:rPr lang="fr-FR" dirty="0" smtClean="0"/>
              <a:t> </a:t>
            </a:r>
            <a:r>
              <a:rPr lang="fr-FR" dirty="0"/>
              <a:t>= 16384 Mots de 4 </a:t>
            </a:r>
            <a:r>
              <a:rPr lang="fr-FR" dirty="0" smtClean="0"/>
              <a:t>bits </a:t>
            </a:r>
            <a:r>
              <a:rPr lang="fr-FR" dirty="0" smtClean="0">
                <a:sym typeface="Wingdings" pitchFamily="2" charset="2"/>
              </a:rPr>
              <a:t> </a:t>
            </a:r>
            <a:r>
              <a:rPr lang="sv-SE" dirty="0" smtClean="0"/>
              <a:t>C</a:t>
            </a:r>
            <a:r>
              <a:rPr lang="sv-SE" dirty="0"/>
              <a:t>= </a:t>
            </a:r>
            <a:r>
              <a:rPr lang="sv-SE" dirty="0" smtClean="0"/>
              <a:t>2</a:t>
            </a:r>
            <a:r>
              <a:rPr lang="fr-FR" baseline="30000" dirty="0" smtClean="0"/>
              <a:t>14</a:t>
            </a:r>
            <a:r>
              <a:rPr lang="sv-SE" dirty="0" smtClean="0"/>
              <a:t> </a:t>
            </a:r>
            <a:r>
              <a:rPr lang="sv-SE" dirty="0"/>
              <a:t>* 4 = 65536 Bits = 8192 Octets = 8 Ko</a:t>
            </a:r>
            <a:endParaRPr lang="fr-FR" dirty="0"/>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dirty="0" smtClean="0"/>
              <a:t>7. Caractéristiques d'une mémoire</a:t>
            </a:r>
            <a:endParaRPr lang="fr-FR" sz="2000" dirty="0"/>
          </a:p>
        </p:txBody>
      </p:sp>
    </p:spTree>
    <p:extLst>
      <p:ext uri="{BB962C8B-B14F-4D97-AF65-F5344CB8AC3E}">
        <p14:creationId xmlns:p14="http://schemas.microsoft.com/office/powerpoint/2010/main" val="4050667572"/>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Deuxième partie / 2. La mémoire</a:t>
            </a:r>
            <a:endParaRPr lang="fr-FR" dirty="0"/>
          </a:p>
        </p:txBody>
      </p:sp>
      <p:sp>
        <p:nvSpPr>
          <p:cNvPr id="3" name="Footer Placeholder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Content Placeholder 3"/>
          <p:cNvSpPr>
            <a:spLocks noGrp="1"/>
          </p:cNvSpPr>
          <p:nvPr>
            <p:ph sz="quarter" idx="1"/>
          </p:nvPr>
        </p:nvSpPr>
        <p:spPr>
          <a:xfrm>
            <a:off x="0" y="843558"/>
            <a:ext cx="9144000" cy="4032448"/>
          </a:xfrm>
        </p:spPr>
        <p:txBody>
          <a:bodyPr>
            <a:normAutofit/>
          </a:bodyPr>
          <a:lstStyle/>
          <a:p>
            <a:pPr marL="0" indent="0">
              <a:buNone/>
            </a:pPr>
            <a:r>
              <a:rPr lang="fr-FR" b="1" dirty="0" smtClean="0"/>
              <a:t>2. Volatilité </a:t>
            </a:r>
            <a:r>
              <a:rPr lang="fr-FR" dirty="0"/>
              <a:t>: </a:t>
            </a:r>
            <a:endParaRPr lang="fr-FR" dirty="0" smtClean="0"/>
          </a:p>
          <a:p>
            <a:pPr marL="685800" lvl="2" indent="0">
              <a:buNone/>
            </a:pPr>
            <a:r>
              <a:rPr lang="fr-FR" dirty="0" smtClean="0"/>
              <a:t>Perte </a:t>
            </a:r>
            <a:r>
              <a:rPr lang="fr-FR" dirty="0"/>
              <a:t>de l'information si une coupure d'alimentation </a:t>
            </a:r>
            <a:r>
              <a:rPr lang="fr-FR" dirty="0" smtClean="0"/>
              <a:t>survient.</a:t>
            </a:r>
          </a:p>
          <a:p>
            <a:pPr lvl="1"/>
            <a:r>
              <a:rPr lang="fr-FR" b="1" dirty="0"/>
              <a:t>Mémoire volatile</a:t>
            </a:r>
            <a:r>
              <a:rPr lang="fr-FR" dirty="0"/>
              <a:t> : </a:t>
            </a:r>
            <a:endParaRPr lang="fr-FR" dirty="0" smtClean="0"/>
          </a:p>
          <a:p>
            <a:pPr marL="685800" lvl="2" indent="0">
              <a:buNone/>
            </a:pPr>
            <a:r>
              <a:rPr lang="fr-FR" dirty="0" smtClean="0"/>
              <a:t>Les </a:t>
            </a:r>
            <a:r>
              <a:rPr lang="fr-FR" dirty="0"/>
              <a:t>informations sont perdues lors de la mise hors </a:t>
            </a:r>
            <a:r>
              <a:rPr lang="fr-FR" dirty="0" smtClean="0"/>
              <a:t>tension.</a:t>
            </a:r>
            <a:endParaRPr lang="fr-FR" dirty="0"/>
          </a:p>
          <a:p>
            <a:pPr lvl="1"/>
            <a:r>
              <a:rPr lang="fr-FR" b="1" dirty="0"/>
              <a:t>Mémoire rémanente</a:t>
            </a:r>
            <a:r>
              <a:rPr lang="fr-FR" dirty="0"/>
              <a:t> ou </a:t>
            </a:r>
            <a:r>
              <a:rPr lang="fr-FR" b="1" dirty="0"/>
              <a:t>non volatile </a:t>
            </a:r>
            <a:r>
              <a:rPr lang="fr-FR" dirty="0"/>
              <a:t>: </a:t>
            </a:r>
            <a:endParaRPr lang="fr-FR" dirty="0" smtClean="0"/>
          </a:p>
          <a:p>
            <a:pPr marL="685800" lvl="2" indent="0">
              <a:buNone/>
            </a:pPr>
            <a:r>
              <a:rPr lang="fr-FR" dirty="0" smtClean="0"/>
              <a:t>Les </a:t>
            </a:r>
            <a:r>
              <a:rPr lang="fr-FR" dirty="0"/>
              <a:t>informations sont conservées même après la mise hors </a:t>
            </a:r>
            <a:r>
              <a:rPr lang="fr-FR" dirty="0" smtClean="0"/>
              <a:t>tension.</a:t>
            </a:r>
            <a:endParaRPr lang="fr-FR" dirty="0"/>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dirty="0" smtClean="0"/>
              <a:t>7. Caractéristiques d'une mémoire</a:t>
            </a:r>
            <a:endParaRPr lang="fr-FR" sz="2000" dirty="0"/>
          </a:p>
        </p:txBody>
      </p:sp>
    </p:spTree>
    <p:extLst>
      <p:ext uri="{BB962C8B-B14F-4D97-AF65-F5344CB8AC3E}">
        <p14:creationId xmlns:p14="http://schemas.microsoft.com/office/powerpoint/2010/main" val="2056093312"/>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Deuxième partie / 2. La mémoire</a:t>
            </a:r>
            <a:endParaRPr lang="fr-FR" dirty="0"/>
          </a:p>
        </p:txBody>
      </p:sp>
      <p:sp>
        <p:nvSpPr>
          <p:cNvPr id="3" name="Footer Placeholder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Content Placeholder 3"/>
          <p:cNvSpPr>
            <a:spLocks noGrp="1"/>
          </p:cNvSpPr>
          <p:nvPr>
            <p:ph sz="quarter" idx="1"/>
          </p:nvPr>
        </p:nvSpPr>
        <p:spPr>
          <a:xfrm>
            <a:off x="0" y="843558"/>
            <a:ext cx="9144000" cy="4032448"/>
          </a:xfrm>
        </p:spPr>
        <p:txBody>
          <a:bodyPr>
            <a:normAutofit/>
          </a:bodyPr>
          <a:lstStyle/>
          <a:p>
            <a:pPr marL="0" indent="0">
              <a:buNone/>
            </a:pPr>
            <a:r>
              <a:rPr lang="fr-FR" sz="2800" b="1" dirty="0" smtClean="0"/>
              <a:t>3</a:t>
            </a:r>
            <a:r>
              <a:rPr lang="fr-FR" sz="2800" b="1" dirty="0"/>
              <a:t>. Mode d’accès </a:t>
            </a:r>
            <a:r>
              <a:rPr lang="fr-FR" sz="2800" b="1" dirty="0" smtClean="0"/>
              <a:t>(lecture </a:t>
            </a:r>
            <a:r>
              <a:rPr lang="fr-FR" sz="2800" b="1" dirty="0"/>
              <a:t>/</a:t>
            </a:r>
            <a:r>
              <a:rPr lang="fr-FR" sz="2800" b="1" dirty="0" smtClean="0"/>
              <a:t>écriture) :</a:t>
            </a:r>
          </a:p>
          <a:p>
            <a:pPr marL="0" indent="0">
              <a:spcBef>
                <a:spcPct val="0"/>
              </a:spcBef>
              <a:buNone/>
            </a:pPr>
            <a:r>
              <a:rPr lang="fr-FR" sz="2400" dirty="0" smtClean="0"/>
              <a:t>Sur </a:t>
            </a:r>
            <a:r>
              <a:rPr lang="fr-FR" sz="2400" dirty="0"/>
              <a:t>une mémoire on peut effectuer l’opération de :  </a:t>
            </a:r>
          </a:p>
          <a:p>
            <a:pPr lvl="1">
              <a:spcBef>
                <a:spcPct val="0"/>
              </a:spcBef>
            </a:pPr>
            <a:r>
              <a:rPr lang="fr-FR" sz="2400" dirty="0" smtClean="0">
                <a:solidFill>
                  <a:srgbClr val="FF0000"/>
                </a:solidFill>
              </a:rPr>
              <a:t>lecture</a:t>
            </a:r>
            <a:r>
              <a:rPr lang="fr-FR" sz="2400" dirty="0" smtClean="0"/>
              <a:t> </a:t>
            </a:r>
            <a:r>
              <a:rPr lang="fr-FR" sz="2400" dirty="0"/>
              <a:t>: récupérer / restituer une information à partir de la mémoire. </a:t>
            </a:r>
          </a:p>
          <a:p>
            <a:pPr lvl="1">
              <a:spcBef>
                <a:spcPct val="0"/>
              </a:spcBef>
            </a:pPr>
            <a:r>
              <a:rPr lang="fr-FR" sz="2400" dirty="0">
                <a:solidFill>
                  <a:srgbClr val="FF0000"/>
                </a:solidFill>
              </a:rPr>
              <a:t>écriture</a:t>
            </a:r>
            <a:r>
              <a:rPr lang="fr-FR" sz="2400" dirty="0"/>
              <a:t>  : enregistrer une nouvelle information ou modifier une information déjà existante dans la mémoire .</a:t>
            </a:r>
          </a:p>
          <a:p>
            <a:pPr>
              <a:spcBef>
                <a:spcPct val="0"/>
              </a:spcBef>
            </a:pPr>
            <a:r>
              <a:rPr lang="fr-FR" sz="2400" dirty="0" smtClean="0"/>
              <a:t>Il </a:t>
            </a:r>
            <a:r>
              <a:rPr lang="fr-FR" sz="2400" dirty="0"/>
              <a:t>existe des mémoires qui offrent </a:t>
            </a:r>
            <a:r>
              <a:rPr lang="fr-FR" sz="2400" dirty="0">
                <a:solidFill>
                  <a:srgbClr val="FF0000"/>
                </a:solidFill>
              </a:rPr>
              <a:t>les deux</a:t>
            </a:r>
            <a:r>
              <a:rPr lang="fr-FR" sz="2400" dirty="0"/>
              <a:t> modes lecteur/écriture , ces mémoire s’appelles </a:t>
            </a:r>
            <a:r>
              <a:rPr lang="fr-FR" sz="2400" b="1" dirty="0">
                <a:solidFill>
                  <a:srgbClr val="FF0000"/>
                </a:solidFill>
              </a:rPr>
              <a:t>mémoires vives</a:t>
            </a:r>
            <a:r>
              <a:rPr lang="fr-FR" sz="2400" dirty="0"/>
              <a:t>.</a:t>
            </a:r>
          </a:p>
          <a:p>
            <a:pPr>
              <a:spcBef>
                <a:spcPct val="0"/>
              </a:spcBef>
            </a:pPr>
            <a:r>
              <a:rPr lang="fr-FR" sz="2400" dirty="0" smtClean="0"/>
              <a:t>Il </a:t>
            </a:r>
            <a:r>
              <a:rPr lang="fr-FR" sz="2400" dirty="0"/>
              <a:t>existent des mémoires qui offrent </a:t>
            </a:r>
            <a:r>
              <a:rPr lang="fr-FR" sz="2400" dirty="0">
                <a:solidFill>
                  <a:srgbClr val="FF0000"/>
                </a:solidFill>
              </a:rPr>
              <a:t>uniquement</a:t>
            </a:r>
            <a:r>
              <a:rPr lang="fr-FR" sz="2400" dirty="0"/>
              <a:t> la possibilité de la </a:t>
            </a:r>
            <a:r>
              <a:rPr lang="fr-FR" sz="2400" dirty="0" smtClean="0">
                <a:solidFill>
                  <a:srgbClr val="FF0000"/>
                </a:solidFill>
              </a:rPr>
              <a:t>lecture</a:t>
            </a:r>
            <a:r>
              <a:rPr lang="fr-FR" sz="2400" dirty="0" smtClean="0"/>
              <a:t>. </a:t>
            </a:r>
            <a:r>
              <a:rPr lang="fr-FR" sz="2400" dirty="0"/>
              <a:t>Ces mémoires s’appelles </a:t>
            </a:r>
            <a:r>
              <a:rPr lang="fr-FR" sz="2400" b="1" dirty="0">
                <a:solidFill>
                  <a:srgbClr val="FF0000"/>
                </a:solidFill>
              </a:rPr>
              <a:t>mémoires mortes</a:t>
            </a:r>
            <a:r>
              <a:rPr lang="fr-FR" sz="2400" b="1" dirty="0"/>
              <a:t>.</a:t>
            </a:r>
            <a:endParaRPr lang="fr-FR" sz="2500" dirty="0" smtClean="0"/>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dirty="0" smtClean="0"/>
              <a:t>7. Caractéristiques d'une mémoire</a:t>
            </a:r>
            <a:endParaRPr lang="fr-FR" sz="2000" dirty="0"/>
          </a:p>
        </p:txBody>
      </p:sp>
    </p:spTree>
    <p:extLst>
      <p:ext uri="{BB962C8B-B14F-4D97-AF65-F5344CB8AC3E}">
        <p14:creationId xmlns:p14="http://schemas.microsoft.com/office/powerpoint/2010/main" val="536644287"/>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Deuxième partie / 2. La mémoire</a:t>
            </a:r>
            <a:endParaRPr lang="fr-FR" dirty="0"/>
          </a:p>
        </p:txBody>
      </p:sp>
      <p:sp>
        <p:nvSpPr>
          <p:cNvPr id="3" name="Footer Placeholder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Content Placeholder 3"/>
          <p:cNvSpPr>
            <a:spLocks noGrp="1"/>
          </p:cNvSpPr>
          <p:nvPr>
            <p:ph sz="quarter" idx="1"/>
          </p:nvPr>
        </p:nvSpPr>
        <p:spPr>
          <a:xfrm>
            <a:off x="0" y="843558"/>
            <a:ext cx="9144000" cy="4032448"/>
          </a:xfrm>
        </p:spPr>
        <p:txBody>
          <a:bodyPr>
            <a:normAutofit/>
          </a:bodyPr>
          <a:lstStyle/>
          <a:p>
            <a:pPr marL="0" indent="0">
              <a:buNone/>
            </a:pPr>
            <a:r>
              <a:rPr lang="fr-FR" b="1" dirty="0" smtClean="0"/>
              <a:t>4. Temps d’accès :</a:t>
            </a:r>
            <a:endParaRPr lang="fr-FR" b="1" dirty="0"/>
          </a:p>
          <a:p>
            <a:pPr marL="365760" lvl="1" indent="0">
              <a:buNone/>
            </a:pPr>
            <a:r>
              <a:rPr lang="fr-FR" dirty="0"/>
              <a:t>Le temps que met la mémoire pour </a:t>
            </a:r>
            <a:r>
              <a:rPr lang="fr-FR" dirty="0" smtClean="0"/>
              <a:t>répondre à une demande s'appelle</a:t>
            </a:r>
            <a:r>
              <a:rPr lang="fr-FR" dirty="0"/>
              <a:t> le </a:t>
            </a:r>
            <a:r>
              <a:rPr lang="fr-FR" sz="2800" i="1" dirty="0" smtClean="0"/>
              <a:t>temps </a:t>
            </a:r>
            <a:r>
              <a:rPr lang="fr-FR" sz="2800" i="1" dirty="0"/>
              <a:t>d'accès de la mémoire</a:t>
            </a:r>
            <a:r>
              <a:rPr lang="fr-FR" dirty="0"/>
              <a:t>. </a:t>
            </a:r>
            <a:endParaRPr lang="fr-FR" dirty="0" smtClean="0"/>
          </a:p>
          <a:p>
            <a:pPr marL="365760" lvl="1" indent="0">
              <a:buNone/>
            </a:pPr>
            <a:r>
              <a:rPr lang="fr-FR" dirty="0" smtClean="0"/>
              <a:t>Il </a:t>
            </a:r>
            <a:r>
              <a:rPr lang="fr-FR" dirty="0"/>
              <a:t>correspondant à l'intervalle de temps entre la demande de lecture/écriture et la </a:t>
            </a:r>
            <a:r>
              <a:rPr lang="fr-FR" dirty="0" smtClean="0"/>
              <a:t>disponibilité / l’enregistrement </a:t>
            </a:r>
            <a:r>
              <a:rPr lang="fr-FR" dirty="0"/>
              <a:t>de la </a:t>
            </a:r>
            <a:r>
              <a:rPr lang="fr-FR" dirty="0" smtClean="0"/>
              <a:t>donnée.</a:t>
            </a:r>
          </a:p>
          <a:p>
            <a:pPr marL="365760" lvl="1" indent="0">
              <a:buNone/>
            </a:pPr>
            <a:r>
              <a:rPr lang="fr-FR" dirty="0" smtClean="0"/>
              <a:t>On distingue également </a:t>
            </a:r>
            <a:r>
              <a:rPr lang="fr-FR" i="1" dirty="0"/>
              <a:t>Temps de cycle </a:t>
            </a:r>
            <a:r>
              <a:rPr lang="fr-FR" dirty="0" smtClean="0"/>
              <a:t>qui correspond à la durée </a:t>
            </a:r>
            <a:r>
              <a:rPr lang="fr-FR" dirty="0"/>
              <a:t>minimale à respecter </a:t>
            </a:r>
            <a:r>
              <a:rPr lang="fr-FR" dirty="0" smtClean="0"/>
              <a:t>entre</a:t>
            </a:r>
            <a:r>
              <a:rPr lang="fr-FR" dirty="0"/>
              <a:t> deux accès à la </a:t>
            </a:r>
            <a:r>
              <a:rPr lang="fr-FR" dirty="0" smtClean="0"/>
              <a:t>mémoire.</a:t>
            </a:r>
            <a:endParaRPr lang="fr-FR" dirty="0"/>
          </a:p>
          <a:p>
            <a:pPr marL="365760" lvl="1" indent="0">
              <a:buNone/>
            </a:pPr>
            <a:endParaRPr lang="fr-FR" dirty="0"/>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dirty="0" smtClean="0"/>
              <a:t>7. Caractéristiques d'une mémoire</a:t>
            </a:r>
            <a:endParaRPr lang="fr-FR" sz="2000" dirty="0"/>
          </a:p>
        </p:txBody>
      </p:sp>
    </p:spTree>
    <p:extLst>
      <p:ext uri="{BB962C8B-B14F-4D97-AF65-F5344CB8AC3E}">
        <p14:creationId xmlns:p14="http://schemas.microsoft.com/office/powerpoint/2010/main" val="2125455144"/>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Deuxième partie / 2. La mémoire</a:t>
            </a:r>
            <a:endParaRPr lang="fr-FR" dirty="0"/>
          </a:p>
        </p:txBody>
      </p:sp>
      <p:sp>
        <p:nvSpPr>
          <p:cNvPr id="3" name="Footer Placeholder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Content Placeholder 3"/>
          <p:cNvSpPr>
            <a:spLocks noGrp="1"/>
          </p:cNvSpPr>
          <p:nvPr>
            <p:ph sz="quarter" idx="1"/>
          </p:nvPr>
        </p:nvSpPr>
        <p:spPr>
          <a:xfrm>
            <a:off x="0" y="843558"/>
            <a:ext cx="9144000" cy="4032448"/>
          </a:xfrm>
        </p:spPr>
        <p:txBody>
          <a:bodyPr>
            <a:normAutofit/>
          </a:bodyPr>
          <a:lstStyle/>
          <a:p>
            <a:pPr marL="0" indent="0">
              <a:buNone/>
            </a:pPr>
            <a:r>
              <a:rPr lang="fr-FR" b="1" dirty="0" smtClean="0"/>
              <a:t>5. Durée </a:t>
            </a:r>
            <a:r>
              <a:rPr lang="fr-FR" b="1" dirty="0"/>
              <a:t>de </a:t>
            </a:r>
            <a:r>
              <a:rPr lang="fr-FR" b="1" dirty="0" smtClean="0"/>
              <a:t>mémorisation :</a:t>
            </a:r>
          </a:p>
          <a:p>
            <a:pPr lvl="1"/>
            <a:r>
              <a:rPr lang="fr-FR" dirty="0" smtClean="0"/>
              <a:t>Quasi-permanente : Disque</a:t>
            </a:r>
            <a:r>
              <a:rPr lang="fr-FR" dirty="0"/>
              <a:t>, </a:t>
            </a:r>
            <a:r>
              <a:rPr lang="fr-FR" dirty="0" smtClean="0"/>
              <a:t>ROM, CD…</a:t>
            </a:r>
          </a:p>
          <a:p>
            <a:pPr lvl="1"/>
            <a:r>
              <a:rPr lang="fr-FR" dirty="0" smtClean="0"/>
              <a:t>Temporaire : RAM, Registre, Cache,…</a:t>
            </a:r>
          </a:p>
          <a:p>
            <a:pPr lvl="1"/>
            <a:endParaRPr lang="fr-FR" dirty="0"/>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dirty="0" smtClean="0"/>
              <a:t>7. Caractéristiques d'une mémoire</a:t>
            </a:r>
            <a:endParaRPr lang="fr-FR" sz="2000" dirty="0"/>
          </a:p>
        </p:txBody>
      </p:sp>
    </p:spTree>
    <p:extLst>
      <p:ext uri="{BB962C8B-B14F-4D97-AF65-F5344CB8AC3E}">
        <p14:creationId xmlns:p14="http://schemas.microsoft.com/office/powerpoint/2010/main" val="982538091"/>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Deuxième partie / 2. La mémoire</a:t>
            </a:r>
            <a:endParaRPr lang="fr-FR" dirty="0"/>
          </a:p>
        </p:txBody>
      </p:sp>
      <p:sp>
        <p:nvSpPr>
          <p:cNvPr id="3" name="Footer Placeholder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Content Placeholder 3"/>
          <p:cNvSpPr>
            <a:spLocks noGrp="1"/>
          </p:cNvSpPr>
          <p:nvPr>
            <p:ph sz="quarter" idx="1"/>
          </p:nvPr>
        </p:nvSpPr>
        <p:spPr>
          <a:xfrm>
            <a:off x="0" y="843558"/>
            <a:ext cx="9144000" cy="4032448"/>
          </a:xfrm>
        </p:spPr>
        <p:txBody>
          <a:bodyPr>
            <a:normAutofit/>
          </a:bodyPr>
          <a:lstStyle/>
          <a:p>
            <a:pPr marL="0" indent="0">
              <a:buNone/>
            </a:pPr>
            <a:r>
              <a:rPr lang="fr-FR" b="1" dirty="0" smtClean="0"/>
              <a:t>6. Emplacement :</a:t>
            </a:r>
          </a:p>
          <a:p>
            <a:pPr lvl="1"/>
            <a:r>
              <a:rPr lang="fr-FR" dirty="0" smtClean="0"/>
              <a:t>Interne </a:t>
            </a:r>
            <a:r>
              <a:rPr lang="fr-FR" dirty="0"/>
              <a:t>à un </a:t>
            </a:r>
            <a:r>
              <a:rPr lang="fr-FR" dirty="0" smtClean="0"/>
              <a:t>microprocesseur </a:t>
            </a:r>
            <a:r>
              <a:rPr lang="fr-FR" dirty="0" smtClean="0">
                <a:sym typeface="Wingdings" pitchFamily="2" charset="2"/>
              </a:rPr>
              <a:t> Registre</a:t>
            </a:r>
          </a:p>
          <a:p>
            <a:pPr lvl="1">
              <a:tabLst>
                <a:tab pos="5029200" algn="l"/>
              </a:tabLst>
            </a:pPr>
            <a:r>
              <a:rPr lang="fr-FR" dirty="0" smtClean="0">
                <a:sym typeface="Wingdings" pitchFamily="2" charset="2"/>
              </a:rPr>
              <a:t>Proche au microprocesseur 	 Cache</a:t>
            </a:r>
          </a:p>
          <a:p>
            <a:pPr lvl="1">
              <a:tabLst>
                <a:tab pos="5029200" algn="l"/>
              </a:tabLst>
            </a:pPr>
            <a:r>
              <a:rPr lang="fr-FR" dirty="0" smtClean="0"/>
              <a:t>Slot mémoire (Barrette)	</a:t>
            </a:r>
            <a:r>
              <a:rPr lang="fr-FR" dirty="0" smtClean="0">
                <a:sym typeface="Wingdings" pitchFamily="2" charset="2"/>
              </a:rPr>
              <a:t>  RAM</a:t>
            </a:r>
            <a:endParaRPr lang="fr-FR" dirty="0"/>
          </a:p>
          <a:p>
            <a:pPr lvl="1"/>
            <a:endParaRPr lang="fr-FR" dirty="0"/>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dirty="0" smtClean="0"/>
              <a:t>7. Caractéristiques d'une mémoire</a:t>
            </a:r>
            <a:endParaRPr lang="fr-FR" sz="2000" dirty="0"/>
          </a:p>
        </p:txBody>
      </p:sp>
    </p:spTree>
    <p:extLst>
      <p:ext uri="{BB962C8B-B14F-4D97-AF65-F5344CB8AC3E}">
        <p14:creationId xmlns:p14="http://schemas.microsoft.com/office/powerpoint/2010/main" val="134835541"/>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Deuxième partie / 2. La mémoire</a:t>
            </a:r>
            <a:endParaRPr lang="fr-FR" dirty="0"/>
          </a:p>
        </p:txBody>
      </p:sp>
      <p:sp>
        <p:nvSpPr>
          <p:cNvPr id="3" name="Footer Placeholder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Content Placeholder 3"/>
          <p:cNvSpPr>
            <a:spLocks noGrp="1"/>
          </p:cNvSpPr>
          <p:nvPr>
            <p:ph sz="quarter" idx="1"/>
          </p:nvPr>
        </p:nvSpPr>
        <p:spPr>
          <a:xfrm>
            <a:off x="0" y="843558"/>
            <a:ext cx="9144000" cy="4032448"/>
          </a:xfrm>
        </p:spPr>
        <p:txBody>
          <a:bodyPr>
            <a:normAutofit lnSpcReduction="10000"/>
          </a:bodyPr>
          <a:lstStyle/>
          <a:p>
            <a:pPr marL="0" lvl="0" indent="0">
              <a:buClr>
                <a:srgbClr val="DD8047"/>
              </a:buClr>
              <a:buNone/>
            </a:pPr>
            <a:r>
              <a:rPr lang="fr-FR" sz="2700" b="1" dirty="0" smtClean="0">
                <a:solidFill>
                  <a:prstClr val="black"/>
                </a:solidFill>
              </a:rPr>
              <a:t>7. Hiérarchie </a:t>
            </a:r>
            <a:r>
              <a:rPr lang="fr-FR" sz="2700" b="1" dirty="0">
                <a:solidFill>
                  <a:prstClr val="black"/>
                </a:solidFill>
              </a:rPr>
              <a:t>mémoire </a:t>
            </a:r>
            <a:r>
              <a:rPr lang="fr-FR" sz="2700" b="1" dirty="0" smtClean="0">
                <a:solidFill>
                  <a:prstClr val="black"/>
                </a:solidFill>
              </a:rPr>
              <a:t>:</a:t>
            </a:r>
          </a:p>
          <a:p>
            <a:pPr marL="365760" lvl="1" indent="0">
              <a:buNone/>
            </a:pPr>
            <a:r>
              <a:rPr lang="fr-FR" dirty="0"/>
              <a:t>Dans la hiérarchie des mémoires, les coûts et les temps d'accès sont inversement proportionnels :</a:t>
            </a:r>
          </a:p>
          <a:p>
            <a:pPr marL="1154430" lvl="2" indent="-514350">
              <a:buFont typeface="+mj-lt"/>
              <a:buAutoNum type="arabicPeriod"/>
            </a:pPr>
            <a:r>
              <a:rPr lang="fr-FR" b="1" dirty="0" smtClean="0"/>
              <a:t>Registres</a:t>
            </a:r>
            <a:endParaRPr lang="fr-FR" dirty="0"/>
          </a:p>
          <a:p>
            <a:pPr marL="1154430" lvl="2" indent="-514350">
              <a:buFont typeface="+mj-lt"/>
              <a:buAutoNum type="arabicPeriod"/>
            </a:pPr>
            <a:r>
              <a:rPr lang="fr-FR" b="1" dirty="0" smtClean="0"/>
              <a:t>Caches</a:t>
            </a:r>
            <a:endParaRPr lang="fr-FR" dirty="0"/>
          </a:p>
          <a:p>
            <a:pPr marL="1154430" lvl="2" indent="-514350">
              <a:buFont typeface="+mj-lt"/>
              <a:buAutoNum type="arabicPeriod"/>
            </a:pPr>
            <a:r>
              <a:rPr lang="fr-FR" b="1" dirty="0"/>
              <a:t>Mémoire </a:t>
            </a:r>
            <a:r>
              <a:rPr lang="fr-FR" b="1" dirty="0" smtClean="0"/>
              <a:t>centrale ou principale </a:t>
            </a:r>
            <a:r>
              <a:rPr lang="fr-FR" dirty="0" smtClean="0"/>
              <a:t>: c’est l’espace de travail du microprocesseur.</a:t>
            </a:r>
          </a:p>
          <a:p>
            <a:pPr marL="1154430" lvl="2" indent="-514350">
              <a:buFont typeface="+mj-lt"/>
              <a:buAutoNum type="arabicPeriod"/>
            </a:pPr>
            <a:r>
              <a:rPr lang="fr-FR" b="1" dirty="0"/>
              <a:t>Mémoire d’appui </a:t>
            </a:r>
            <a:r>
              <a:rPr lang="fr-FR" dirty="0"/>
              <a:t>: C’est la mémoire tampon qui se situe entra la mémoire centrale et les mémoires de masse.</a:t>
            </a:r>
          </a:p>
          <a:p>
            <a:pPr marL="1154430" lvl="2" indent="-514350">
              <a:buFont typeface="+mj-lt"/>
              <a:buAutoNum type="arabicPeriod"/>
            </a:pPr>
            <a:r>
              <a:rPr lang="fr-FR" b="1" dirty="0" smtClean="0"/>
              <a:t>Mémoire </a:t>
            </a:r>
            <a:r>
              <a:rPr lang="fr-FR" b="1" dirty="0"/>
              <a:t>de masse (disque, disquette, bande, CD-Rom</a:t>
            </a:r>
            <a:r>
              <a:rPr lang="fr-FR" b="1" dirty="0" smtClean="0"/>
              <a:t>,…)</a:t>
            </a:r>
            <a:endParaRPr lang="fr-FR" sz="2700" b="1" dirty="0">
              <a:solidFill>
                <a:prstClr val="black"/>
              </a:solidFill>
            </a:endParaRPr>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dirty="0" smtClean="0"/>
              <a:t>7. Caractéristiques d'une mémoire</a:t>
            </a:r>
            <a:endParaRPr lang="fr-FR" sz="2000" dirty="0"/>
          </a:p>
        </p:txBody>
      </p:sp>
    </p:spTree>
    <p:extLst>
      <p:ext uri="{BB962C8B-B14F-4D97-AF65-F5344CB8AC3E}">
        <p14:creationId xmlns:p14="http://schemas.microsoft.com/office/powerpoint/2010/main" val="3030500221"/>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Deuxième partie / 2. La mémoire</a:t>
            </a:r>
            <a:endParaRPr lang="fr-FR" dirty="0"/>
          </a:p>
        </p:txBody>
      </p:sp>
      <p:sp>
        <p:nvSpPr>
          <p:cNvPr id="3" name="Footer Placeholder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Content Placeholder 3"/>
          <p:cNvSpPr>
            <a:spLocks noGrp="1"/>
          </p:cNvSpPr>
          <p:nvPr>
            <p:ph sz="quarter" idx="1"/>
          </p:nvPr>
        </p:nvSpPr>
        <p:spPr>
          <a:xfrm>
            <a:off x="0" y="843558"/>
            <a:ext cx="9144000" cy="4032448"/>
          </a:xfrm>
        </p:spPr>
        <p:txBody>
          <a:bodyPr>
            <a:normAutofit/>
          </a:bodyPr>
          <a:lstStyle/>
          <a:p>
            <a:pPr marL="0" lvl="0" indent="0">
              <a:buClr>
                <a:srgbClr val="DD8047"/>
              </a:buClr>
              <a:buNone/>
            </a:pPr>
            <a:r>
              <a:rPr lang="fr-FR" sz="2700" b="1" dirty="0" smtClean="0">
                <a:solidFill>
                  <a:prstClr val="black"/>
                </a:solidFill>
              </a:rPr>
              <a:t>7. Hiérarchie </a:t>
            </a:r>
            <a:r>
              <a:rPr lang="fr-FR" sz="2700" b="1" dirty="0">
                <a:solidFill>
                  <a:prstClr val="black"/>
                </a:solidFill>
              </a:rPr>
              <a:t>mémoire </a:t>
            </a:r>
            <a:r>
              <a:rPr lang="fr-FR" sz="2700" b="1" dirty="0" smtClean="0">
                <a:solidFill>
                  <a:prstClr val="black"/>
                </a:solidFill>
              </a:rPr>
              <a:t>:</a:t>
            </a:r>
          </a:p>
          <a:p>
            <a:pPr marL="0" lvl="0" indent="0">
              <a:buClr>
                <a:srgbClr val="DD8047"/>
              </a:buClr>
              <a:buNone/>
            </a:pPr>
            <a:endParaRPr lang="fr-FR" sz="2700" b="1" dirty="0">
              <a:solidFill>
                <a:prstClr val="black"/>
              </a:solidFill>
            </a:endParaRPr>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dirty="0" smtClean="0"/>
              <a:t>7. Caractéristiques d'une mémoire</a:t>
            </a:r>
            <a:endParaRPr lang="fr-FR" sz="2000"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19622"/>
            <a:ext cx="9144000"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3198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fade">
                                      <p:cBhvr>
                                        <p:cTn id="7"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Composants d’un PC</a:t>
            </a:r>
            <a:endParaRPr lang="fr-FR" dirty="0"/>
          </a:p>
        </p:txBody>
      </p:sp>
      <p:sp>
        <p:nvSpPr>
          <p:cNvPr id="5" name="Content Placeholder 4"/>
          <p:cNvSpPr>
            <a:spLocks noGrp="1"/>
          </p:cNvSpPr>
          <p:nvPr>
            <p:ph sz="quarter" idx="1"/>
          </p:nvPr>
        </p:nvSpPr>
        <p:spPr/>
        <p:txBody>
          <a:bodyPr>
            <a:normAutofit/>
          </a:bodyPr>
          <a:lstStyle/>
          <a:p>
            <a:r>
              <a:rPr lang="fr-FR" b="1" dirty="0" smtClean="0"/>
              <a:t>BIOS : </a:t>
            </a:r>
            <a:r>
              <a:rPr lang="fr-FR" dirty="0" smtClean="0"/>
              <a:t>Basic </a:t>
            </a:r>
            <a:r>
              <a:rPr lang="fr-FR" dirty="0"/>
              <a:t>Input Ouput </a:t>
            </a:r>
            <a:r>
              <a:rPr lang="fr-FR" dirty="0" smtClean="0"/>
              <a:t>System</a:t>
            </a:r>
            <a:endParaRPr lang="fr-FR" b="1" dirty="0" smtClean="0"/>
          </a:p>
          <a:p>
            <a:r>
              <a:rPr lang="fr-FR" dirty="0"/>
              <a:t>Il permet au </a:t>
            </a:r>
            <a:r>
              <a:rPr lang="fr-FR" dirty="0" smtClean="0"/>
              <a:t>PC de </a:t>
            </a:r>
            <a:r>
              <a:rPr lang="fr-FR" dirty="0"/>
              <a:t>booter (démarrer) et d'initialiser les périphériques avant de passer le relais au </a:t>
            </a:r>
            <a:r>
              <a:rPr lang="fr-FR" dirty="0" smtClean="0"/>
              <a:t>système d'exploitation </a:t>
            </a:r>
            <a:r>
              <a:rPr lang="fr-FR" dirty="0"/>
              <a:t>(Windows, Linux</a:t>
            </a:r>
            <a:r>
              <a:rPr lang="fr-FR" dirty="0" smtClean="0"/>
              <a:t>...)</a:t>
            </a:r>
          </a:p>
          <a:p>
            <a:r>
              <a:rPr lang="fr-FR" dirty="0" smtClean="0"/>
              <a:t>Il </a:t>
            </a:r>
            <a:r>
              <a:rPr lang="fr-FR" dirty="0"/>
              <a:t>est sauvegardé dans une mémoire morte effaçable et </a:t>
            </a:r>
            <a:r>
              <a:rPr lang="fr-FR" dirty="0" smtClean="0"/>
              <a:t>reprogrammable EEPROM : </a:t>
            </a:r>
            <a:r>
              <a:rPr lang="fr-FR" dirty="0"/>
              <a:t>Electically </a:t>
            </a:r>
            <a:r>
              <a:rPr lang="fr-FR" dirty="0" smtClean="0"/>
              <a:t>Erasable </a:t>
            </a:r>
            <a:r>
              <a:rPr lang="fr-FR" dirty="0"/>
              <a:t>Programmable </a:t>
            </a:r>
            <a:r>
              <a:rPr lang="fr-FR" dirty="0" smtClean="0"/>
              <a:t>ROM</a:t>
            </a:r>
            <a:endParaRPr lang="fr-FR" dirty="0"/>
          </a:p>
        </p:txBody>
      </p:sp>
      <p:sp>
        <p:nvSpPr>
          <p:cNvPr id="7"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b="0" dirty="0" smtClean="0"/>
              <a:t>1. L’unité centrale &gt; 1. La carte mère &gt;</a:t>
            </a:r>
            <a:r>
              <a:rPr lang="fr-FR" sz="2400" b="0" dirty="0" smtClean="0"/>
              <a:t> </a:t>
            </a:r>
            <a:r>
              <a:rPr lang="fr-FR" sz="2400" dirty="0" smtClean="0"/>
              <a:t>2. Le </a:t>
            </a:r>
            <a:r>
              <a:rPr lang="fr-FR" sz="2400" dirty="0"/>
              <a:t>BIOS </a:t>
            </a:r>
            <a:endParaRPr lang="fr-FR" sz="2400" b="0" dirty="0"/>
          </a:p>
        </p:txBody>
      </p:sp>
      <p:sp>
        <p:nvSpPr>
          <p:cNvPr id="6" name="Espace réservé du pied de page 2"/>
          <p:cNvSpPr>
            <a:spLocks noGrp="1"/>
          </p:cNvSpPr>
          <p:nvPr>
            <p:ph type="ftr" sz="quarter" idx="11"/>
          </p:nvPr>
        </p:nvSpPr>
        <p:spPr>
          <a:xfrm>
            <a:off x="683568" y="4876006"/>
            <a:ext cx="8460432" cy="273844"/>
          </a:xfrm>
        </p:spPr>
        <p:txBody>
          <a:bodyPr/>
          <a:lstStyle/>
          <a:p>
            <a:r>
              <a:rPr lang="fr-FR" noProof="0" dirty="0" smtClean="0"/>
              <a:t>- Structure et Fonctionnement des ordinateurs -</a:t>
            </a:r>
            <a:endParaRPr lang="fr-FR" noProof="0" dirty="0"/>
          </a:p>
        </p:txBody>
      </p:sp>
    </p:spTree>
    <p:extLst>
      <p:ext uri="{BB962C8B-B14F-4D97-AF65-F5344CB8AC3E}">
        <p14:creationId xmlns:p14="http://schemas.microsoft.com/office/powerpoint/2010/main" val="1248110716"/>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Deuxième partie / 2. La mémoire</a:t>
            </a:r>
            <a:endParaRPr lang="fr-FR" dirty="0"/>
          </a:p>
        </p:txBody>
      </p:sp>
      <p:sp>
        <p:nvSpPr>
          <p:cNvPr id="3" name="Footer Placeholder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Content Placeholder 3"/>
          <p:cNvSpPr>
            <a:spLocks noGrp="1"/>
          </p:cNvSpPr>
          <p:nvPr>
            <p:ph sz="quarter" idx="1"/>
          </p:nvPr>
        </p:nvSpPr>
        <p:spPr>
          <a:xfrm>
            <a:off x="0" y="843558"/>
            <a:ext cx="9144000" cy="4032448"/>
          </a:xfrm>
        </p:spPr>
        <p:txBody>
          <a:bodyPr>
            <a:normAutofit/>
          </a:bodyPr>
          <a:lstStyle/>
          <a:p>
            <a:r>
              <a:rPr lang="fr-FR" b="1" dirty="0" smtClean="0"/>
              <a:t>8. Matière </a:t>
            </a:r>
            <a:r>
              <a:rPr lang="fr-FR" dirty="0"/>
              <a:t>: </a:t>
            </a:r>
            <a:endParaRPr lang="fr-FR" dirty="0" smtClean="0"/>
          </a:p>
          <a:p>
            <a:pPr marL="685800" lvl="2" indent="0">
              <a:buNone/>
            </a:pPr>
            <a:r>
              <a:rPr lang="fr-FR" b="1" dirty="0" smtClean="0"/>
              <a:t>Silicium </a:t>
            </a:r>
            <a:r>
              <a:rPr lang="fr-FR" dirty="0"/>
              <a:t>dans 90% des </a:t>
            </a:r>
            <a:r>
              <a:rPr lang="fr-FR" dirty="0" smtClean="0"/>
              <a:t>cas.</a:t>
            </a:r>
          </a:p>
          <a:p>
            <a:pPr marL="685800" lvl="2" indent="0">
              <a:buNone/>
            </a:pPr>
            <a:r>
              <a:rPr lang="fr-FR" dirty="0" smtClean="0"/>
              <a:t>Certains </a:t>
            </a:r>
            <a:r>
              <a:rPr lang="fr-FR" dirty="0"/>
              <a:t>ordinateurs emploient l'</a:t>
            </a:r>
            <a:r>
              <a:rPr lang="fr-FR" b="1" dirty="0"/>
              <a:t>arséniure de gallium</a:t>
            </a:r>
            <a:r>
              <a:rPr lang="fr-FR" dirty="0"/>
              <a:t> qui</a:t>
            </a:r>
          </a:p>
          <a:p>
            <a:pPr marL="685800" lvl="2" indent="0">
              <a:buNone/>
            </a:pPr>
            <a:r>
              <a:rPr lang="fr-FR" dirty="0"/>
              <a:t>est 5 à 6 fois plus rapide</a:t>
            </a:r>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dirty="0" smtClean="0"/>
              <a:t>7. Caractéristiques d'une mémoire</a:t>
            </a:r>
            <a:endParaRPr lang="fr-FR" sz="2000" dirty="0"/>
          </a:p>
        </p:txBody>
      </p:sp>
    </p:spTree>
    <p:extLst>
      <p:ext uri="{BB962C8B-B14F-4D97-AF65-F5344CB8AC3E}">
        <p14:creationId xmlns:p14="http://schemas.microsoft.com/office/powerpoint/2010/main" val="4099686275"/>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Deuxième partie / 2. La mémoire</a:t>
            </a:r>
            <a:endParaRPr lang="fr-FR" dirty="0"/>
          </a:p>
        </p:txBody>
      </p:sp>
      <p:sp>
        <p:nvSpPr>
          <p:cNvPr id="3" name="Footer Placeholder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Content Placeholder 3"/>
          <p:cNvSpPr>
            <a:spLocks noGrp="1"/>
          </p:cNvSpPr>
          <p:nvPr>
            <p:ph sz="quarter" idx="1"/>
          </p:nvPr>
        </p:nvSpPr>
        <p:spPr>
          <a:xfrm>
            <a:off x="0" y="843558"/>
            <a:ext cx="9144000" cy="4032448"/>
          </a:xfrm>
        </p:spPr>
        <p:txBody>
          <a:bodyPr>
            <a:normAutofit fontScale="85000" lnSpcReduction="10000"/>
          </a:bodyPr>
          <a:lstStyle/>
          <a:p>
            <a:r>
              <a:rPr lang="fr-FR" sz="3700" b="1" dirty="0"/>
              <a:t>09. Adressage :</a:t>
            </a:r>
          </a:p>
          <a:p>
            <a:pPr lvl="1"/>
            <a:r>
              <a:rPr lang="fr-FR" dirty="0"/>
              <a:t>L'</a:t>
            </a:r>
            <a:r>
              <a:rPr lang="fr-FR" b="1" dirty="0"/>
              <a:t>adressage </a:t>
            </a:r>
            <a:r>
              <a:rPr lang="fr-FR" dirty="0"/>
              <a:t>désigne la fonction permettant </a:t>
            </a:r>
            <a:r>
              <a:rPr lang="fr-FR" dirty="0" smtClean="0"/>
              <a:t>d’avoir une </a:t>
            </a:r>
            <a:r>
              <a:rPr lang="fr-FR" b="1" dirty="0" smtClean="0"/>
              <a:t>association </a:t>
            </a:r>
            <a:r>
              <a:rPr lang="fr-FR" b="1" dirty="0"/>
              <a:t>entre une adresse et l'emplacement de </a:t>
            </a:r>
            <a:r>
              <a:rPr lang="fr-FR" b="1" dirty="0" smtClean="0"/>
              <a:t>l'information</a:t>
            </a:r>
            <a:r>
              <a:rPr lang="fr-FR" dirty="0"/>
              <a:t>;</a:t>
            </a:r>
          </a:p>
          <a:p>
            <a:pPr lvl="1"/>
            <a:r>
              <a:rPr lang="fr-FR" dirty="0"/>
              <a:t>Dans les mémoires où les cellules sont parfaitement individualisées, l'emplacement des informations (et par conséquent leur adresse) préexiste à tout rangement de donnée. Ces mémoires sont dites </a:t>
            </a:r>
            <a:r>
              <a:rPr lang="fr-FR" b="1" dirty="0"/>
              <a:t>adressables </a:t>
            </a:r>
            <a:r>
              <a:rPr lang="fr-FR" dirty="0"/>
              <a:t>(mémoire centrale, disque</a:t>
            </a:r>
            <a:r>
              <a:rPr lang="fr-FR" dirty="0" smtClean="0"/>
              <a:t>,...);</a:t>
            </a:r>
            <a:endParaRPr lang="fr-FR" dirty="0"/>
          </a:p>
          <a:p>
            <a:pPr lvl="1"/>
            <a:r>
              <a:rPr lang="fr-FR" dirty="0"/>
              <a:t>Par contre, une mémoire du type bande magnétique n'est pas adressable car il n'y a pas </a:t>
            </a:r>
            <a:r>
              <a:rPr lang="fr-FR" dirty="0" smtClean="0"/>
              <a:t>(</a:t>
            </a:r>
            <a:r>
              <a:rPr lang="fr-FR" dirty="0"/>
              <a:t>les informations sont groupées en blocs et la machine recherche une information en se basant sur le numéro des blocs ou leur contenu</a:t>
            </a:r>
            <a:r>
              <a:rPr lang="fr-FR" dirty="0" smtClean="0"/>
              <a:t>).</a:t>
            </a:r>
            <a:endParaRPr lang="fr-FR" dirty="0"/>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dirty="0" smtClean="0"/>
              <a:t>7. Caractéristiques d'une mémoire</a:t>
            </a:r>
            <a:endParaRPr lang="fr-FR" sz="2000" dirty="0"/>
          </a:p>
        </p:txBody>
      </p:sp>
    </p:spTree>
    <p:extLst>
      <p:ext uri="{BB962C8B-B14F-4D97-AF65-F5344CB8AC3E}">
        <p14:creationId xmlns:p14="http://schemas.microsoft.com/office/powerpoint/2010/main" val="803398599"/>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Deuxième partie / 2. La mémoire</a:t>
            </a:r>
            <a:endParaRPr lang="fr-FR" dirty="0"/>
          </a:p>
        </p:txBody>
      </p:sp>
      <p:sp>
        <p:nvSpPr>
          <p:cNvPr id="3" name="Footer Placeholder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Content Placeholder 3"/>
          <p:cNvSpPr>
            <a:spLocks noGrp="1"/>
          </p:cNvSpPr>
          <p:nvPr>
            <p:ph sz="quarter" idx="1"/>
          </p:nvPr>
        </p:nvSpPr>
        <p:spPr>
          <a:xfrm>
            <a:off x="0" y="843558"/>
            <a:ext cx="9144000" cy="4032448"/>
          </a:xfrm>
        </p:spPr>
        <p:txBody>
          <a:bodyPr>
            <a:normAutofit/>
          </a:bodyPr>
          <a:lstStyle/>
          <a:p>
            <a:pPr marL="0" indent="0">
              <a:buNone/>
            </a:pPr>
            <a:r>
              <a:rPr lang="fr-FR" b="1" dirty="0" smtClean="0"/>
              <a:t>10. Type physique </a:t>
            </a:r>
            <a:r>
              <a:rPr lang="fr-FR" dirty="0"/>
              <a:t>: </a:t>
            </a:r>
            <a:endParaRPr lang="fr-FR" dirty="0" smtClean="0"/>
          </a:p>
          <a:p>
            <a:pPr marL="834390" lvl="1" indent="-514350">
              <a:buFont typeface="+mj-lt"/>
              <a:buAutoNum type="arabicPeriod"/>
            </a:pPr>
            <a:r>
              <a:rPr lang="fr-FR" b="1" dirty="0" smtClean="0"/>
              <a:t>Mémoire semi-conducteur;</a:t>
            </a:r>
            <a:endParaRPr lang="fr-FR" dirty="0" smtClean="0"/>
          </a:p>
          <a:p>
            <a:pPr marL="834390" lvl="1" indent="-514350">
              <a:buFont typeface="+mj-lt"/>
              <a:buAutoNum type="arabicPeriod"/>
            </a:pPr>
            <a:r>
              <a:rPr lang="fr-FR" b="1" dirty="0" smtClean="0"/>
              <a:t>Mémoire magnétique;</a:t>
            </a:r>
            <a:endParaRPr lang="fr-FR" dirty="0" smtClean="0"/>
          </a:p>
          <a:p>
            <a:pPr marL="834390" lvl="1" indent="-514350">
              <a:buFont typeface="+mj-lt"/>
              <a:buAutoNum type="arabicPeriod"/>
            </a:pPr>
            <a:r>
              <a:rPr lang="fr-FR" b="1" dirty="0" smtClean="0"/>
              <a:t>Mémoire optique.</a:t>
            </a:r>
            <a:endParaRPr lang="fr-FR" dirty="0"/>
          </a:p>
          <a:p>
            <a:pPr marL="365760" lvl="1" indent="0">
              <a:buNone/>
            </a:pPr>
            <a:endParaRPr lang="fr-FR" b="1" dirty="0" smtClean="0"/>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dirty="0" smtClean="0"/>
              <a:t>7. Caractéristiques d'une mémoire</a:t>
            </a:r>
            <a:endParaRPr lang="fr-FR" sz="2000" dirty="0"/>
          </a:p>
        </p:txBody>
      </p:sp>
    </p:spTree>
    <p:extLst>
      <p:ext uri="{BB962C8B-B14F-4D97-AF65-F5344CB8AC3E}">
        <p14:creationId xmlns:p14="http://schemas.microsoft.com/office/powerpoint/2010/main" val="284308957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Deuxième partie / 2. La mémoire</a:t>
            </a:r>
            <a:endParaRPr lang="fr-FR" dirty="0"/>
          </a:p>
        </p:txBody>
      </p:sp>
      <p:sp>
        <p:nvSpPr>
          <p:cNvPr id="3" name="Footer Placeholder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Content Placeholder 3"/>
          <p:cNvSpPr>
            <a:spLocks noGrp="1"/>
          </p:cNvSpPr>
          <p:nvPr>
            <p:ph sz="quarter" idx="1"/>
          </p:nvPr>
        </p:nvSpPr>
        <p:spPr>
          <a:xfrm>
            <a:off x="0" y="843558"/>
            <a:ext cx="9144000" cy="4032448"/>
          </a:xfrm>
        </p:spPr>
        <p:txBody>
          <a:bodyPr>
            <a:normAutofit/>
          </a:bodyPr>
          <a:lstStyle/>
          <a:p>
            <a:pPr marL="0" indent="0">
              <a:buNone/>
            </a:pPr>
            <a:r>
              <a:rPr lang="fr-FR" b="1" dirty="0" smtClean="0"/>
              <a:t>10. Type physique &gt;</a:t>
            </a:r>
            <a:r>
              <a:rPr lang="fr-FR" dirty="0" smtClean="0"/>
              <a:t> </a:t>
            </a:r>
            <a:r>
              <a:rPr lang="fr-FR" b="1" dirty="0" smtClean="0"/>
              <a:t>1. Mémoire semi-conducteur </a:t>
            </a:r>
            <a:r>
              <a:rPr lang="fr-FR" dirty="0" smtClean="0"/>
              <a:t>:</a:t>
            </a:r>
          </a:p>
          <a:p>
            <a:pPr marL="0" indent="0">
              <a:buNone/>
            </a:pPr>
            <a:endParaRPr lang="fr-FR" dirty="0" smtClean="0"/>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dirty="0" smtClean="0"/>
              <a:t>7. Caractéristiques d'une mémoire</a:t>
            </a:r>
            <a:endParaRPr lang="fr-FR" sz="2000"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738" y="1609725"/>
            <a:ext cx="7248525" cy="192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136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fade">
                                      <p:cBhvr>
                                        <p:cTn id="7"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Deuxième partie / 2. La mémoire</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p:txBody>
          <a:bodyPr>
            <a:normAutofit fontScale="85000" lnSpcReduction="20000"/>
          </a:bodyPr>
          <a:lstStyle/>
          <a:p>
            <a:pPr marL="0" indent="0">
              <a:buNone/>
            </a:pPr>
            <a:r>
              <a:rPr lang="fr-FR" sz="2100" b="1" dirty="0" smtClean="0"/>
              <a:t>10. Type physique &gt;</a:t>
            </a:r>
            <a:r>
              <a:rPr lang="fr-FR" sz="2100" dirty="0" smtClean="0"/>
              <a:t> </a:t>
            </a:r>
            <a:r>
              <a:rPr lang="fr-FR" sz="2100" b="1" dirty="0"/>
              <a:t>1. Mémoire semi-conducteur </a:t>
            </a:r>
            <a:r>
              <a:rPr lang="fr-FR" sz="2100" b="1" dirty="0" smtClean="0"/>
              <a:t>&gt;</a:t>
            </a:r>
            <a:r>
              <a:rPr lang="fr-FR" sz="3800" b="1" dirty="0" smtClean="0"/>
              <a:t> </a:t>
            </a:r>
            <a:r>
              <a:rPr lang="fr-FR" sz="2400" b="1" dirty="0" smtClean="0"/>
              <a:t>1. Mémoire morte </a:t>
            </a:r>
            <a:r>
              <a:rPr lang="fr-FR" sz="2400" dirty="0" smtClean="0"/>
              <a:t>:</a:t>
            </a:r>
          </a:p>
          <a:p>
            <a:pPr marL="0" lvl="1" indent="0">
              <a:spcBef>
                <a:spcPts val="700"/>
              </a:spcBef>
              <a:buClr>
                <a:schemeClr val="accent2"/>
              </a:buClr>
              <a:buSzPct val="60000"/>
              <a:buNone/>
            </a:pPr>
            <a:r>
              <a:rPr lang="fr-FR" dirty="0"/>
              <a:t>Est une mémoire où les informations ne peuvent pas être </a:t>
            </a:r>
            <a:r>
              <a:rPr lang="fr-FR" dirty="0" smtClean="0"/>
              <a:t>modifiées, on distingue :</a:t>
            </a:r>
            <a:endParaRPr lang="fr-FR" dirty="0"/>
          </a:p>
          <a:p>
            <a:pPr lvl="1"/>
            <a:r>
              <a:rPr lang="fr-FR" b="1" dirty="0" smtClean="0"/>
              <a:t>ROM</a:t>
            </a:r>
            <a:r>
              <a:rPr lang="fr-FR" dirty="0"/>
              <a:t> (Read </a:t>
            </a:r>
            <a:r>
              <a:rPr lang="en-US" dirty="0" smtClean="0"/>
              <a:t>Only</a:t>
            </a:r>
            <a:r>
              <a:rPr lang="fr-FR" dirty="0" smtClean="0"/>
              <a:t> </a:t>
            </a:r>
            <a:r>
              <a:rPr lang="fr-FR" dirty="0"/>
              <a:t>Memory) : </a:t>
            </a:r>
            <a:endParaRPr lang="fr-FR" dirty="0" smtClean="0"/>
          </a:p>
          <a:p>
            <a:pPr marL="685800" lvl="2" indent="0">
              <a:buNone/>
            </a:pPr>
            <a:r>
              <a:rPr lang="fr-FR" dirty="0" smtClean="0"/>
              <a:t>Son contenu est programmé </a:t>
            </a:r>
            <a:r>
              <a:rPr lang="fr-FR" dirty="0"/>
              <a:t>une fois pour toutes par le constructeur. </a:t>
            </a:r>
            <a:endParaRPr lang="fr-FR" dirty="0" smtClean="0"/>
          </a:p>
          <a:p>
            <a:pPr marL="685800" lvl="2" indent="0">
              <a:buNone/>
            </a:pPr>
            <a:r>
              <a:rPr lang="fr-FR" dirty="0" smtClean="0"/>
              <a:t>Avantage </a:t>
            </a:r>
            <a:r>
              <a:rPr lang="fr-FR" dirty="0"/>
              <a:t>: faible </a:t>
            </a:r>
            <a:r>
              <a:rPr lang="fr-FR" dirty="0" smtClean="0"/>
              <a:t>coût.</a:t>
            </a:r>
          </a:p>
          <a:p>
            <a:pPr marL="685800" lvl="2" indent="0">
              <a:buNone/>
            </a:pPr>
            <a:r>
              <a:rPr lang="fr-FR" dirty="0" smtClean="0"/>
              <a:t>Inconvénient </a:t>
            </a:r>
            <a:r>
              <a:rPr lang="fr-FR" dirty="0"/>
              <a:t>: </a:t>
            </a:r>
            <a:r>
              <a:rPr lang="fr-FR" dirty="0" smtClean="0"/>
              <a:t>nécessite </a:t>
            </a:r>
            <a:r>
              <a:rPr lang="fr-FR" dirty="0"/>
              <a:t>une production en </a:t>
            </a:r>
            <a:r>
              <a:rPr lang="fr-FR" dirty="0" smtClean="0"/>
              <a:t>très </a:t>
            </a:r>
            <a:r>
              <a:rPr lang="fr-FR" dirty="0"/>
              <a:t>grande </a:t>
            </a:r>
            <a:r>
              <a:rPr lang="fr-FR" dirty="0" smtClean="0"/>
              <a:t>quantité.</a:t>
            </a:r>
            <a:endParaRPr lang="fr-FR" dirty="0"/>
          </a:p>
          <a:p>
            <a:pPr lvl="1"/>
            <a:r>
              <a:rPr lang="fr-FR" b="1" dirty="0" smtClean="0"/>
              <a:t>PROM</a:t>
            </a:r>
            <a:r>
              <a:rPr lang="fr-FR" dirty="0" smtClean="0"/>
              <a:t> </a:t>
            </a:r>
            <a:r>
              <a:rPr lang="fr-FR" dirty="0"/>
              <a:t>(Programmable ROM) : </a:t>
            </a:r>
            <a:endParaRPr lang="fr-FR" dirty="0" smtClean="0"/>
          </a:p>
          <a:p>
            <a:pPr marL="685800" lvl="2" indent="0">
              <a:buNone/>
            </a:pPr>
            <a:r>
              <a:rPr lang="fr-FR" dirty="0"/>
              <a:t>ROM programmable une seule fois </a:t>
            </a:r>
            <a:r>
              <a:rPr lang="fr-FR" dirty="0" smtClean="0"/>
              <a:t>par l’utilisateur</a:t>
            </a:r>
            <a:endParaRPr lang="fr-FR" dirty="0"/>
          </a:p>
          <a:p>
            <a:pPr marL="685800" lvl="2" indent="0">
              <a:buNone/>
            </a:pPr>
            <a:r>
              <a:rPr lang="fr-FR" dirty="0" smtClean="0"/>
              <a:t>Elle </a:t>
            </a:r>
            <a:r>
              <a:rPr lang="fr-FR" dirty="0"/>
              <a:t>est constituée de liaisons fusibles que l'utilisateur peut programmer en détruisant ou non ces liaisons. </a:t>
            </a:r>
            <a:endParaRPr lang="fr-FR" dirty="0" smtClean="0"/>
          </a:p>
          <a:p>
            <a:pPr marL="685800" lvl="2" indent="0">
              <a:buNone/>
            </a:pPr>
            <a:r>
              <a:rPr lang="fr-FR" dirty="0" smtClean="0"/>
              <a:t>Dès </a:t>
            </a:r>
            <a:r>
              <a:rPr lang="fr-FR" dirty="0"/>
              <a:t>que le fusible </a:t>
            </a:r>
            <a:r>
              <a:rPr lang="fr-FR" dirty="0" smtClean="0"/>
              <a:t>soit détruit, </a:t>
            </a:r>
            <a:r>
              <a:rPr lang="fr-FR" dirty="0"/>
              <a:t>il est impossible de revenir en arrière</a:t>
            </a:r>
            <a:r>
              <a:rPr lang="fr-FR" dirty="0" smtClean="0"/>
              <a:t>.</a:t>
            </a:r>
            <a:endParaRPr lang="fr-FR" dirty="0"/>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dirty="0" smtClean="0"/>
              <a:t>7. Caractéristiques d'une mémoire</a:t>
            </a:r>
            <a:endParaRPr lang="fr-FR" sz="2000" dirty="0"/>
          </a:p>
        </p:txBody>
      </p:sp>
    </p:spTree>
    <p:extLst>
      <p:ext uri="{BB962C8B-B14F-4D97-AF65-F5344CB8AC3E}">
        <p14:creationId xmlns:p14="http://schemas.microsoft.com/office/powerpoint/2010/main" val="469880316"/>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Deuxième partie / 2. La mémoire</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p:txBody>
          <a:bodyPr>
            <a:normAutofit fontScale="92500" lnSpcReduction="10000"/>
          </a:bodyPr>
          <a:lstStyle/>
          <a:p>
            <a:pPr marL="0" indent="0">
              <a:buNone/>
            </a:pPr>
            <a:r>
              <a:rPr lang="fr-FR" sz="2100" b="1" dirty="0" smtClean="0"/>
              <a:t>10. Type physique &gt;</a:t>
            </a:r>
            <a:r>
              <a:rPr lang="fr-FR" sz="2100" dirty="0" smtClean="0"/>
              <a:t> </a:t>
            </a:r>
            <a:r>
              <a:rPr lang="fr-FR" sz="2100" b="1" dirty="0"/>
              <a:t>1. Mémoire semi-conducteur </a:t>
            </a:r>
            <a:r>
              <a:rPr lang="fr-FR" sz="2100" b="1" dirty="0" smtClean="0"/>
              <a:t>&gt;</a:t>
            </a:r>
            <a:r>
              <a:rPr lang="fr-FR" sz="3800" b="1" dirty="0" smtClean="0"/>
              <a:t> </a:t>
            </a:r>
            <a:r>
              <a:rPr lang="fr-FR" sz="2400" b="1" dirty="0" smtClean="0"/>
              <a:t>1. Mémoire morte </a:t>
            </a:r>
            <a:r>
              <a:rPr lang="fr-FR" sz="2400" dirty="0" smtClean="0"/>
              <a:t>:</a:t>
            </a:r>
          </a:p>
          <a:p>
            <a:pPr lvl="1"/>
            <a:r>
              <a:rPr lang="fr-FR" sz="2900" b="1" dirty="0" smtClean="0"/>
              <a:t>EPROM </a:t>
            </a:r>
            <a:r>
              <a:rPr lang="fr-FR" sz="2900" b="1" i="1" dirty="0"/>
              <a:t>(</a:t>
            </a:r>
            <a:r>
              <a:rPr lang="fr-FR" sz="2900" b="1" i="1" dirty="0" err="1"/>
              <a:t>Erasable</a:t>
            </a:r>
            <a:r>
              <a:rPr lang="fr-FR" sz="2900" b="1" i="1" dirty="0"/>
              <a:t> PROM) : </a:t>
            </a:r>
            <a:endParaRPr lang="fr-FR" sz="2900" b="1" i="1" dirty="0" smtClean="0"/>
          </a:p>
          <a:p>
            <a:pPr marL="685800" lvl="2" indent="0">
              <a:buNone/>
            </a:pPr>
            <a:r>
              <a:rPr lang="fr-FR" sz="3400" dirty="0" smtClean="0"/>
              <a:t>Une EPROM peut être programmée par un utilisateur, mais il est en outre possible de l'effacer par exposition de la mémoire à une lumière ultraviolette, puis de la reprogrammer.</a:t>
            </a:r>
          </a:p>
          <a:p>
            <a:pPr marL="685800" lvl="2" indent="0">
              <a:buNone/>
            </a:pPr>
            <a:r>
              <a:rPr lang="fr-FR" sz="3400" dirty="0" smtClean="0"/>
              <a:t>Inconvénient </a:t>
            </a:r>
            <a:r>
              <a:rPr lang="fr-FR" sz="3400" dirty="0"/>
              <a:t>: il faut les retirer de leur support pour les effacer et les programmer</a:t>
            </a:r>
            <a:r>
              <a:rPr lang="fr-FR" sz="3400" dirty="0" smtClean="0"/>
              <a:t>.</a:t>
            </a:r>
            <a:endParaRPr lang="fr-FR" sz="3400" dirty="0"/>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dirty="0" smtClean="0"/>
              <a:t>7. Caractéristiques d'une mémoire</a:t>
            </a:r>
            <a:endParaRPr lang="fr-FR" sz="2000" dirty="0"/>
          </a:p>
        </p:txBody>
      </p:sp>
    </p:spTree>
    <p:extLst>
      <p:ext uri="{BB962C8B-B14F-4D97-AF65-F5344CB8AC3E}">
        <p14:creationId xmlns:p14="http://schemas.microsoft.com/office/powerpoint/2010/main" val="3059478029"/>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Deuxième partie / 2. La mémoire</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p:txBody>
          <a:bodyPr>
            <a:normAutofit fontScale="85000" lnSpcReduction="10000"/>
          </a:bodyPr>
          <a:lstStyle/>
          <a:p>
            <a:pPr marL="0" indent="0">
              <a:buNone/>
            </a:pPr>
            <a:r>
              <a:rPr lang="fr-FR" sz="2100" b="1" dirty="0" smtClean="0"/>
              <a:t>10. Type physique &gt;</a:t>
            </a:r>
            <a:r>
              <a:rPr lang="fr-FR" sz="2100" dirty="0" smtClean="0"/>
              <a:t> </a:t>
            </a:r>
            <a:r>
              <a:rPr lang="fr-FR" sz="2100" b="1" dirty="0"/>
              <a:t>1. Mémoire semi-conducteur </a:t>
            </a:r>
            <a:r>
              <a:rPr lang="fr-FR" sz="2100" b="1" dirty="0" smtClean="0"/>
              <a:t>&gt;</a:t>
            </a:r>
            <a:r>
              <a:rPr lang="fr-FR" sz="3800" b="1" dirty="0" smtClean="0"/>
              <a:t> </a:t>
            </a:r>
            <a:r>
              <a:rPr lang="fr-FR" sz="2400" b="1" dirty="0" smtClean="0"/>
              <a:t>1. Mémoire morte </a:t>
            </a:r>
            <a:r>
              <a:rPr lang="fr-FR" sz="2400" dirty="0" smtClean="0"/>
              <a:t>:</a:t>
            </a:r>
          </a:p>
          <a:p>
            <a:pPr lvl="1"/>
            <a:r>
              <a:rPr lang="fr-FR" sz="3400" b="1" dirty="0" smtClean="0"/>
              <a:t>EEPROM </a:t>
            </a:r>
            <a:r>
              <a:rPr lang="fr-FR" sz="3400" b="1" i="1" dirty="0"/>
              <a:t>(</a:t>
            </a:r>
            <a:r>
              <a:rPr lang="fr-FR" sz="3400" b="1" i="1" dirty="0" err="1"/>
              <a:t>Electrically</a:t>
            </a:r>
            <a:r>
              <a:rPr lang="fr-FR" sz="3400" b="1" i="1" dirty="0"/>
              <a:t> EPROM) : </a:t>
            </a:r>
            <a:endParaRPr lang="fr-FR" sz="3400" b="1" i="1" dirty="0" smtClean="0"/>
          </a:p>
          <a:p>
            <a:pPr marL="685800" lvl="2" indent="0">
              <a:buNone/>
            </a:pPr>
            <a:r>
              <a:rPr lang="fr-FR" sz="2900" dirty="0" smtClean="0"/>
              <a:t>C’est une ROM </a:t>
            </a:r>
            <a:r>
              <a:rPr lang="fr-FR" sz="2900" dirty="0"/>
              <a:t>programmable et </a:t>
            </a:r>
            <a:r>
              <a:rPr lang="fr-FR" sz="2900" dirty="0" smtClean="0"/>
              <a:t>effaçable électriquement</a:t>
            </a:r>
            <a:r>
              <a:rPr lang="fr-FR" sz="2900" dirty="0"/>
              <a:t>.</a:t>
            </a:r>
          </a:p>
          <a:p>
            <a:pPr marL="685800" lvl="2" indent="0">
              <a:buNone/>
            </a:pPr>
            <a:r>
              <a:rPr lang="fr-FR" sz="2900" dirty="0" smtClean="0"/>
              <a:t>Application </a:t>
            </a:r>
            <a:r>
              <a:rPr lang="fr-FR" sz="2900" dirty="0"/>
              <a:t>: les EEPROM contiennent des </a:t>
            </a:r>
            <a:r>
              <a:rPr lang="fr-FR" sz="2900" dirty="0" smtClean="0"/>
              <a:t>données </a:t>
            </a:r>
            <a:r>
              <a:rPr lang="fr-FR" sz="2900" dirty="0"/>
              <a:t>qui peuvent </a:t>
            </a:r>
            <a:r>
              <a:rPr lang="fr-FR" sz="2900" dirty="0" smtClean="0"/>
              <a:t>être modifiées </a:t>
            </a:r>
            <a:r>
              <a:rPr lang="fr-FR" sz="2900" dirty="0"/>
              <a:t>de temps en temps, exemple : </a:t>
            </a:r>
            <a:r>
              <a:rPr lang="fr-FR" sz="2900" dirty="0" smtClean="0"/>
              <a:t>paramètres </a:t>
            </a:r>
            <a:r>
              <a:rPr lang="fr-FR" sz="2900" dirty="0"/>
              <a:t>de configuration des ordinateurs.</a:t>
            </a:r>
          </a:p>
          <a:p>
            <a:pPr marL="685800" lvl="2" indent="0">
              <a:buNone/>
            </a:pPr>
            <a:r>
              <a:rPr lang="fr-FR" sz="2900" dirty="0"/>
              <a:t>Avantage : programmation sans extraction de la carte et sans programmateur</a:t>
            </a:r>
            <a:r>
              <a:rPr lang="fr-FR" sz="2900" dirty="0" smtClean="0"/>
              <a:t>.</a:t>
            </a:r>
          </a:p>
          <a:p>
            <a:pPr marL="685800" lvl="2" indent="0">
              <a:buNone/>
            </a:pPr>
            <a:r>
              <a:rPr lang="fr-FR" sz="2900" dirty="0" smtClean="0"/>
              <a:t>Inconvénient </a:t>
            </a:r>
            <a:r>
              <a:rPr lang="fr-FR" sz="2900" dirty="0"/>
              <a:t>: </a:t>
            </a:r>
            <a:r>
              <a:rPr lang="fr-FR" sz="2900" dirty="0" smtClean="0"/>
              <a:t>coût élevé.</a:t>
            </a:r>
            <a:endParaRPr lang="fr-FR" sz="2500" dirty="0"/>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dirty="0" smtClean="0"/>
              <a:t>7. Caractéristiques d'une mémoire</a:t>
            </a:r>
            <a:endParaRPr lang="fr-FR" sz="2000" dirty="0"/>
          </a:p>
        </p:txBody>
      </p:sp>
    </p:spTree>
    <p:extLst>
      <p:ext uri="{BB962C8B-B14F-4D97-AF65-F5344CB8AC3E}">
        <p14:creationId xmlns:p14="http://schemas.microsoft.com/office/powerpoint/2010/main" val="3060918292"/>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Deuxième partie / 2. La mémoire</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p:txBody>
          <a:bodyPr>
            <a:normAutofit/>
          </a:bodyPr>
          <a:lstStyle/>
          <a:p>
            <a:pPr marL="0" indent="0">
              <a:buNone/>
            </a:pPr>
            <a:r>
              <a:rPr lang="fr-FR" sz="1800" b="1" dirty="0" smtClean="0"/>
              <a:t>10. Type physique &gt;</a:t>
            </a:r>
            <a:r>
              <a:rPr lang="fr-FR" sz="1800" dirty="0" smtClean="0"/>
              <a:t> </a:t>
            </a:r>
            <a:r>
              <a:rPr lang="fr-FR" sz="1800" b="1" dirty="0"/>
              <a:t>1. Mémoire semi-conducteur </a:t>
            </a:r>
            <a:r>
              <a:rPr lang="fr-FR" sz="1800" b="1" dirty="0" smtClean="0"/>
              <a:t>&gt;</a:t>
            </a:r>
            <a:r>
              <a:rPr lang="fr-FR" sz="3200" b="1" dirty="0" smtClean="0"/>
              <a:t> </a:t>
            </a:r>
            <a:r>
              <a:rPr lang="fr-FR" sz="2000" b="1" dirty="0" smtClean="0"/>
              <a:t>2. Mémoire vive </a:t>
            </a:r>
            <a:r>
              <a:rPr lang="fr-FR" sz="2000" dirty="0" smtClean="0"/>
              <a:t>:</a:t>
            </a:r>
          </a:p>
          <a:p>
            <a:pPr marL="0" lvl="0" indent="0">
              <a:buClr>
                <a:srgbClr val="DD8047"/>
              </a:buClr>
              <a:buNone/>
            </a:pPr>
            <a:r>
              <a:rPr lang="fr-FR" sz="2000" dirty="0">
                <a:solidFill>
                  <a:prstClr val="black"/>
                </a:solidFill>
              </a:rPr>
              <a:t>Est une mémoire où chaque information stockée est accessible en tout temps en mode lecture et écriture, on distingue :</a:t>
            </a:r>
          </a:p>
          <a:p>
            <a:pPr lvl="1"/>
            <a:r>
              <a:rPr lang="fr-FR" sz="2500" b="1" dirty="0" smtClean="0"/>
              <a:t>Dynamique </a:t>
            </a:r>
            <a:r>
              <a:rPr lang="fr-FR" sz="2500" b="1" i="1" dirty="0" smtClean="0"/>
              <a:t>(DRAM</a:t>
            </a:r>
            <a:r>
              <a:rPr lang="fr-FR" sz="2500" b="1" i="1" dirty="0"/>
              <a:t>) : </a:t>
            </a:r>
            <a:endParaRPr lang="fr-FR" sz="2500" b="1" i="1" dirty="0" smtClean="0"/>
          </a:p>
          <a:p>
            <a:pPr marL="685800" lvl="2" indent="0">
              <a:buNone/>
            </a:pPr>
            <a:r>
              <a:rPr lang="fr-FR" sz="2000" dirty="0" err="1" smtClean="0"/>
              <a:t>Dynamic</a:t>
            </a:r>
            <a:r>
              <a:rPr lang="fr-FR" sz="2000" dirty="0" smtClean="0"/>
              <a:t> </a:t>
            </a:r>
            <a:r>
              <a:rPr lang="fr-FR" sz="2000" dirty="0" err="1" smtClean="0"/>
              <a:t>Random</a:t>
            </a:r>
            <a:r>
              <a:rPr lang="fr-FR" sz="2000" dirty="0" smtClean="0"/>
              <a:t> Access Memory.</a:t>
            </a:r>
          </a:p>
          <a:p>
            <a:pPr marL="685800" lvl="2" indent="0">
              <a:buNone/>
            </a:pPr>
            <a:r>
              <a:rPr lang="fr-FR" sz="2000" dirty="0" smtClean="0"/>
              <a:t>La </a:t>
            </a:r>
            <a:r>
              <a:rPr lang="fr-FR" sz="2000" dirty="0"/>
              <a:t>mémorisation se base sur la conservation de charges dans un condensateur </a:t>
            </a:r>
            <a:r>
              <a:rPr lang="fr-FR" sz="2000" dirty="0">
                <a:sym typeface="Wingdings" pitchFamily="2" charset="2"/>
              </a:rPr>
              <a:t> Il faut les rafraîchir </a:t>
            </a:r>
            <a:r>
              <a:rPr lang="fr-FR" sz="2000" dirty="0" smtClean="0">
                <a:sym typeface="Wingdings" pitchFamily="2" charset="2"/>
              </a:rPr>
              <a:t>dynamiquement</a:t>
            </a:r>
          </a:p>
          <a:p>
            <a:pPr marL="685800" lvl="2" indent="0">
              <a:buNone/>
            </a:pPr>
            <a:r>
              <a:rPr lang="fr-FR" sz="2000" dirty="0"/>
              <a:t>Avantage : </a:t>
            </a:r>
            <a:r>
              <a:rPr lang="fr-FR" sz="2000" dirty="0" smtClean="0"/>
              <a:t>Grande capacité, Consommation réduite. </a:t>
            </a:r>
          </a:p>
          <a:p>
            <a:pPr marL="685800" lvl="2" indent="0">
              <a:buNone/>
            </a:pPr>
            <a:r>
              <a:rPr lang="fr-FR" sz="2000" dirty="0" smtClean="0"/>
              <a:t>Inconvénient : moins rapide que les SRAM. </a:t>
            </a:r>
            <a:endParaRPr lang="fr-FR" sz="2000" dirty="0"/>
          </a:p>
          <a:p>
            <a:pPr marL="685800" lvl="2" indent="0">
              <a:buNone/>
            </a:pPr>
            <a:r>
              <a:rPr lang="fr-FR" sz="2000" dirty="0" smtClean="0"/>
              <a:t>Exemple </a:t>
            </a:r>
            <a:r>
              <a:rPr lang="fr-FR" sz="2000" dirty="0"/>
              <a:t>d’utilisation : les </a:t>
            </a:r>
            <a:r>
              <a:rPr lang="fr-FR" sz="2000" dirty="0" smtClean="0"/>
              <a:t>barrettes mémoires.</a:t>
            </a:r>
            <a:endParaRPr lang="fr-FR" sz="2000" dirty="0"/>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dirty="0" smtClean="0"/>
              <a:t>7. Caractéristiques d'une mémoire</a:t>
            </a:r>
            <a:endParaRPr lang="fr-FR" sz="2000" dirty="0"/>
          </a:p>
        </p:txBody>
      </p:sp>
    </p:spTree>
    <p:extLst>
      <p:ext uri="{BB962C8B-B14F-4D97-AF65-F5344CB8AC3E}">
        <p14:creationId xmlns:p14="http://schemas.microsoft.com/office/powerpoint/2010/main" val="484125196"/>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Deuxième partie / 2. La mémoire</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p:txBody>
          <a:bodyPr>
            <a:normAutofit/>
          </a:bodyPr>
          <a:lstStyle/>
          <a:p>
            <a:pPr marL="0" indent="0">
              <a:buNone/>
            </a:pPr>
            <a:r>
              <a:rPr lang="fr-FR" sz="1800" b="1" dirty="0" smtClean="0"/>
              <a:t>10. Type physique &gt;</a:t>
            </a:r>
            <a:r>
              <a:rPr lang="fr-FR" sz="1800" dirty="0" smtClean="0"/>
              <a:t> </a:t>
            </a:r>
            <a:r>
              <a:rPr lang="fr-FR" sz="1800" b="1" dirty="0"/>
              <a:t>1. Mémoire semi-conducteur </a:t>
            </a:r>
            <a:r>
              <a:rPr lang="fr-FR" sz="1800" b="1" dirty="0" smtClean="0"/>
              <a:t>&gt;</a:t>
            </a:r>
            <a:r>
              <a:rPr lang="fr-FR" sz="3200" b="1" dirty="0" smtClean="0"/>
              <a:t> </a:t>
            </a:r>
            <a:r>
              <a:rPr lang="fr-FR" sz="2000" b="1" dirty="0" smtClean="0"/>
              <a:t>2. Mémoire vive </a:t>
            </a:r>
            <a:r>
              <a:rPr lang="fr-FR" sz="2000" dirty="0" smtClean="0"/>
              <a:t>:</a:t>
            </a:r>
          </a:p>
          <a:p>
            <a:pPr lvl="1"/>
            <a:r>
              <a:rPr lang="fr-FR" sz="2500" b="1" dirty="0" smtClean="0"/>
              <a:t>Statique </a:t>
            </a:r>
            <a:r>
              <a:rPr lang="fr-FR" sz="2500" b="1" i="1" dirty="0" smtClean="0"/>
              <a:t>(SRAM</a:t>
            </a:r>
            <a:r>
              <a:rPr lang="fr-FR" sz="2500" b="1" i="1" dirty="0"/>
              <a:t>) : </a:t>
            </a:r>
            <a:endParaRPr lang="fr-FR" sz="2500" b="1" i="1" dirty="0" smtClean="0"/>
          </a:p>
          <a:p>
            <a:pPr marL="685800" lvl="2" indent="0">
              <a:buNone/>
            </a:pPr>
            <a:r>
              <a:rPr lang="fr-FR" sz="2000" dirty="0" err="1" smtClean="0"/>
              <a:t>Static</a:t>
            </a:r>
            <a:r>
              <a:rPr lang="fr-FR" sz="2000" dirty="0" smtClean="0"/>
              <a:t> </a:t>
            </a:r>
            <a:r>
              <a:rPr lang="fr-FR" sz="2000" dirty="0" err="1" smtClean="0"/>
              <a:t>Random</a:t>
            </a:r>
            <a:r>
              <a:rPr lang="fr-FR" sz="2000" dirty="0" smtClean="0"/>
              <a:t> Access Memory.</a:t>
            </a:r>
          </a:p>
          <a:p>
            <a:pPr marL="685800" lvl="2" indent="0">
              <a:buNone/>
            </a:pPr>
            <a:r>
              <a:rPr lang="fr-FR" sz="2000" dirty="0" smtClean="0"/>
              <a:t>La mémorisation se fait par des portes logiques.</a:t>
            </a:r>
          </a:p>
          <a:p>
            <a:pPr marL="685800" lvl="2" indent="0">
              <a:buNone/>
            </a:pPr>
            <a:r>
              <a:rPr lang="fr-FR" sz="2000" dirty="0"/>
              <a:t>La mémorisation est </a:t>
            </a:r>
            <a:r>
              <a:rPr lang="fr-FR" sz="2000" dirty="0" smtClean="0"/>
              <a:t>permanente </a:t>
            </a:r>
            <a:r>
              <a:rPr lang="fr-FR" sz="2000" dirty="0"/>
              <a:t>tant que la mémoire est alimentée.</a:t>
            </a:r>
          </a:p>
          <a:p>
            <a:pPr marL="685800" lvl="2" indent="0">
              <a:buNone/>
            </a:pPr>
            <a:r>
              <a:rPr lang="fr-FR" sz="2000" dirty="0" smtClean="0"/>
              <a:t>Avantage </a:t>
            </a:r>
            <a:r>
              <a:rPr lang="fr-FR" sz="2000" dirty="0"/>
              <a:t>: très rapide, simple d’utilisation. </a:t>
            </a:r>
          </a:p>
          <a:p>
            <a:pPr marL="685800" lvl="2" indent="0">
              <a:buNone/>
            </a:pPr>
            <a:r>
              <a:rPr lang="fr-FR" sz="2000" dirty="0" smtClean="0"/>
              <a:t>Inconvénient : </a:t>
            </a:r>
            <a:r>
              <a:rPr lang="fr-FR" sz="2000" dirty="0"/>
              <a:t>réalisation </a:t>
            </a:r>
            <a:r>
              <a:rPr lang="fr-FR" sz="2000" dirty="0" smtClean="0"/>
              <a:t>compliquée.</a:t>
            </a:r>
            <a:endParaRPr lang="fr-FR" sz="2000" dirty="0"/>
          </a:p>
          <a:p>
            <a:pPr marL="685800" lvl="2" indent="0">
              <a:buNone/>
            </a:pPr>
            <a:r>
              <a:rPr lang="fr-FR" sz="2000" dirty="0"/>
              <a:t>Exemple d’utilisation : les mémoires cache</a:t>
            </a:r>
            <a:r>
              <a:rPr lang="fr-FR" sz="2000" dirty="0" smtClean="0"/>
              <a:t>.</a:t>
            </a:r>
            <a:endParaRPr lang="fr-FR" sz="2000" b="1" i="1" dirty="0"/>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dirty="0" smtClean="0"/>
              <a:t>7. Caractéristiques d'une mémoire</a:t>
            </a:r>
            <a:endParaRPr lang="fr-FR" sz="2000" dirty="0"/>
          </a:p>
        </p:txBody>
      </p:sp>
    </p:spTree>
    <p:extLst>
      <p:ext uri="{BB962C8B-B14F-4D97-AF65-F5344CB8AC3E}">
        <p14:creationId xmlns:p14="http://schemas.microsoft.com/office/powerpoint/2010/main" val="1697255327"/>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Deuxième partie / 2. La mémoire</a:t>
            </a:r>
            <a:endParaRPr lang="fr-FR" dirty="0"/>
          </a:p>
        </p:txBody>
      </p:sp>
      <p:sp>
        <p:nvSpPr>
          <p:cNvPr id="3" name="Footer Placeholder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Content Placeholder 3"/>
          <p:cNvSpPr>
            <a:spLocks noGrp="1"/>
          </p:cNvSpPr>
          <p:nvPr>
            <p:ph sz="quarter" idx="1"/>
          </p:nvPr>
        </p:nvSpPr>
        <p:spPr>
          <a:xfrm>
            <a:off x="0" y="843558"/>
            <a:ext cx="9144000" cy="4032448"/>
          </a:xfrm>
        </p:spPr>
        <p:txBody>
          <a:bodyPr>
            <a:normAutofit/>
          </a:bodyPr>
          <a:lstStyle/>
          <a:p>
            <a:pPr marL="0" indent="0">
              <a:buNone/>
            </a:pPr>
            <a:r>
              <a:rPr lang="fr-FR" b="1" dirty="0" smtClean="0"/>
              <a:t>10. Type physique &gt;</a:t>
            </a:r>
            <a:r>
              <a:rPr lang="fr-FR" dirty="0" smtClean="0"/>
              <a:t> </a:t>
            </a:r>
            <a:r>
              <a:rPr lang="fr-FR" b="1" dirty="0" smtClean="0"/>
              <a:t>2. Mémoire magnétique </a:t>
            </a:r>
            <a:r>
              <a:rPr lang="fr-FR" dirty="0" smtClean="0"/>
              <a:t>: </a:t>
            </a:r>
          </a:p>
          <a:p>
            <a:pPr marL="365760" lvl="1" indent="0">
              <a:buNone/>
            </a:pPr>
            <a:r>
              <a:rPr lang="fr-FR" dirty="0"/>
              <a:t>Ce sont des mémoires </a:t>
            </a:r>
            <a:r>
              <a:rPr lang="fr-FR" dirty="0" smtClean="0"/>
              <a:t>de </a:t>
            </a:r>
            <a:r>
              <a:rPr lang="fr-FR" dirty="0"/>
              <a:t>stockage. Elles sont généralement plus lente que la mémoire </a:t>
            </a:r>
            <a:r>
              <a:rPr lang="fr-FR" dirty="0" smtClean="0"/>
              <a:t>centrale mais </a:t>
            </a:r>
            <a:r>
              <a:rPr lang="fr-FR" dirty="0"/>
              <a:t>de capacité plus importante.</a:t>
            </a:r>
          </a:p>
          <a:p>
            <a:pPr marL="365760" lvl="1" indent="0">
              <a:buNone/>
            </a:pPr>
            <a:r>
              <a:rPr lang="fr-FR" dirty="0"/>
              <a:t>Exemples : disque dur, disquette, bande magnétique.</a:t>
            </a:r>
            <a:endParaRPr lang="fr-FR" b="1" dirty="0"/>
          </a:p>
          <a:p>
            <a:pPr marL="365760" lvl="1" indent="0">
              <a:buNone/>
            </a:pPr>
            <a:r>
              <a:rPr lang="fr-FR" dirty="0" smtClean="0"/>
              <a:t>La </a:t>
            </a:r>
            <a:r>
              <a:rPr lang="fr-FR" dirty="0"/>
              <a:t>première mémoire </a:t>
            </a:r>
            <a:r>
              <a:rPr lang="fr-FR" dirty="0" smtClean="0"/>
              <a:t>de masse est </a:t>
            </a:r>
            <a:r>
              <a:rPr lang="fr-FR" dirty="0"/>
              <a:t>la carte perforée ; elle est aujourd'hui abandonnée. Elle n'est techniquement </a:t>
            </a:r>
            <a:r>
              <a:rPr lang="fr-FR" dirty="0" smtClean="0"/>
              <a:t>plus d'actualité.</a:t>
            </a:r>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dirty="0" smtClean="0"/>
              <a:t>7. Caractéristiques d'une mémoire</a:t>
            </a:r>
            <a:endParaRPr lang="fr-FR" sz="2000" dirty="0"/>
          </a:p>
        </p:txBody>
      </p:sp>
    </p:spTree>
    <p:extLst>
      <p:ext uri="{BB962C8B-B14F-4D97-AF65-F5344CB8AC3E}">
        <p14:creationId xmlns:p14="http://schemas.microsoft.com/office/powerpoint/2010/main" val="11422285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Composants d’un PC</a:t>
            </a:r>
            <a:endParaRPr lang="fr-FR" dirty="0"/>
          </a:p>
        </p:txBody>
      </p:sp>
      <p:sp>
        <p:nvSpPr>
          <p:cNvPr id="15" name="Espace réservé du contenu 3"/>
          <p:cNvSpPr txBox="1">
            <a:spLocks/>
          </p:cNvSpPr>
          <p:nvPr/>
        </p:nvSpPr>
        <p:spPr>
          <a:xfrm>
            <a:off x="575840" y="1646478"/>
            <a:ext cx="2556000" cy="277200"/>
          </a:xfrm>
          <a:prstGeom prst="rect">
            <a:avLst/>
          </a:prstGeom>
        </p:spPr>
        <p:txBody>
          <a:bodyPr vert="horz">
            <a:normAutofit fontScale="62500" lnSpcReduction="20000"/>
          </a:bodyPr>
          <a:lstStyle>
            <a:lvl1pPr marL="320040" indent="-320040" algn="just"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just"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just"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just"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just"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marL="0" indent="0">
              <a:buFont typeface="Wingdings"/>
              <a:buNone/>
            </a:pPr>
            <a:r>
              <a:rPr lang="fr-FR" sz="2400" dirty="0" smtClean="0"/>
              <a:t>: BIOS</a:t>
            </a:r>
            <a:endParaRPr lang="fr-FR" sz="2400" dirty="0"/>
          </a:p>
        </p:txBody>
      </p:sp>
      <p:sp>
        <p:nvSpPr>
          <p:cNvPr id="9"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b="0" dirty="0"/>
              <a:t>1. L’unité centrale &gt; 1. La carte mère &gt;</a:t>
            </a:r>
            <a:r>
              <a:rPr lang="fr-FR" sz="2400" b="0" dirty="0"/>
              <a:t> </a:t>
            </a:r>
            <a:r>
              <a:rPr lang="fr-FR" sz="2400" dirty="0"/>
              <a:t>2. Le BIOS </a:t>
            </a:r>
            <a:endParaRPr lang="fr-FR" sz="2400" b="0" dirty="0"/>
          </a:p>
        </p:txBody>
      </p:sp>
      <p:sp>
        <p:nvSpPr>
          <p:cNvPr id="13" name="Rectangle 12"/>
          <p:cNvSpPr/>
          <p:nvPr/>
        </p:nvSpPr>
        <p:spPr>
          <a:xfrm>
            <a:off x="35496" y="1635678"/>
            <a:ext cx="514800" cy="252000"/>
          </a:xfrm>
          <a:prstGeom prst="rect">
            <a:avLst/>
          </a:prstGeom>
          <a:solidFill>
            <a:schemeClr val="accent2">
              <a:alpha val="100000"/>
            </a:schemeClr>
          </a:solidFill>
          <a:ln w="25400" cap="rnd" cmpd="sng" algn="ctr">
            <a:solidFill>
              <a:schemeClr val="tx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grpSp>
        <p:nvGrpSpPr>
          <p:cNvPr id="12" name="Groupe 11"/>
          <p:cNvGrpSpPr/>
          <p:nvPr/>
        </p:nvGrpSpPr>
        <p:grpSpPr>
          <a:xfrm>
            <a:off x="3851920" y="893264"/>
            <a:ext cx="5256583" cy="3939892"/>
            <a:chOff x="3108041" y="858986"/>
            <a:chExt cx="6000463" cy="3996472"/>
          </a:xfrm>
        </p:grpSpPr>
        <p:grpSp>
          <p:nvGrpSpPr>
            <p:cNvPr id="14" name="Groupe 13"/>
            <p:cNvGrpSpPr/>
            <p:nvPr/>
          </p:nvGrpSpPr>
          <p:grpSpPr>
            <a:xfrm>
              <a:off x="3108041" y="858986"/>
              <a:ext cx="6000463" cy="3996472"/>
              <a:chOff x="3131840" y="858986"/>
              <a:chExt cx="6000463" cy="3996472"/>
            </a:xfrm>
          </p:grpSpPr>
          <p:pic>
            <p:nvPicPr>
              <p:cNvPr id="1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840" y="858986"/>
                <a:ext cx="6000463" cy="3996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ZoneTexte 17"/>
              <p:cNvSpPr txBox="1"/>
              <p:nvPr/>
            </p:nvSpPr>
            <p:spPr>
              <a:xfrm>
                <a:off x="4031368" y="3057370"/>
                <a:ext cx="540060" cy="369332"/>
              </a:xfrm>
              <a:prstGeom prst="rect">
                <a:avLst/>
              </a:prstGeom>
              <a:noFill/>
              <a:ln w="28575">
                <a:solidFill>
                  <a:srgbClr val="7030A0"/>
                </a:solidFill>
                <a:prstDash val="sysDash"/>
              </a:ln>
            </p:spPr>
            <p:style>
              <a:lnRef idx="2">
                <a:schemeClr val="accent2"/>
              </a:lnRef>
              <a:fillRef idx="1">
                <a:schemeClr val="lt1"/>
              </a:fillRef>
              <a:effectRef idx="0">
                <a:schemeClr val="accent2"/>
              </a:effectRef>
              <a:fontRef idx="minor">
                <a:schemeClr val="dk1"/>
              </a:fontRef>
            </p:style>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endParaRPr lang="fr-FR"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grpSp>
        <p:sp>
          <p:nvSpPr>
            <p:cNvPr id="16" name="ZoneTexte 15"/>
            <p:cNvSpPr txBox="1"/>
            <p:nvPr/>
          </p:nvSpPr>
          <p:spPr>
            <a:xfrm>
              <a:off x="3468081" y="3081258"/>
              <a:ext cx="540060" cy="369332"/>
            </a:xfrm>
            <a:prstGeom prst="rect">
              <a:avLst/>
            </a:prstGeom>
            <a:noFill/>
            <a:ln w="28575">
              <a:prstDash val="sysDash"/>
            </a:ln>
          </p:spPr>
          <p:style>
            <a:lnRef idx="2">
              <a:schemeClr val="accent2"/>
            </a:lnRef>
            <a:fillRef idx="1">
              <a:schemeClr val="lt1"/>
            </a:fillRef>
            <a:effectRef idx="0">
              <a:schemeClr val="accent2"/>
            </a:effectRef>
            <a:fontRef idx="minor">
              <a:schemeClr val="dk1"/>
            </a:fontRef>
          </p:style>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endParaRPr lang="fr-FR"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grpSp>
      <p:sp>
        <p:nvSpPr>
          <p:cNvPr id="11" name="Espace réservé du pied de page 2"/>
          <p:cNvSpPr>
            <a:spLocks noGrp="1"/>
          </p:cNvSpPr>
          <p:nvPr>
            <p:ph type="ftr" sz="quarter" idx="11"/>
          </p:nvPr>
        </p:nvSpPr>
        <p:spPr>
          <a:xfrm>
            <a:off x="683568" y="4876006"/>
            <a:ext cx="8460432" cy="273844"/>
          </a:xfrm>
        </p:spPr>
        <p:txBody>
          <a:bodyPr/>
          <a:lstStyle/>
          <a:p>
            <a:r>
              <a:rPr lang="fr-FR" noProof="0" dirty="0" smtClean="0"/>
              <a:t>- Structure et Fonctionnement des ordinateurs -</a:t>
            </a:r>
            <a:endParaRPr lang="fr-FR" noProof="0" dirty="0"/>
          </a:p>
        </p:txBody>
      </p:sp>
    </p:spTree>
    <p:extLst>
      <p:ext uri="{BB962C8B-B14F-4D97-AF65-F5344CB8AC3E}">
        <p14:creationId xmlns:p14="http://schemas.microsoft.com/office/powerpoint/2010/main" val="1305885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3"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Deuxième partie / 2. La mémoire</a:t>
            </a:r>
            <a:endParaRPr lang="fr-FR" dirty="0"/>
          </a:p>
        </p:txBody>
      </p:sp>
      <p:sp>
        <p:nvSpPr>
          <p:cNvPr id="3" name="Footer Placeholder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Content Placeholder 3"/>
          <p:cNvSpPr>
            <a:spLocks noGrp="1"/>
          </p:cNvSpPr>
          <p:nvPr>
            <p:ph sz="quarter" idx="1"/>
          </p:nvPr>
        </p:nvSpPr>
        <p:spPr>
          <a:xfrm>
            <a:off x="0" y="843558"/>
            <a:ext cx="9144000" cy="4032448"/>
          </a:xfrm>
        </p:spPr>
        <p:txBody>
          <a:bodyPr>
            <a:normAutofit/>
          </a:bodyPr>
          <a:lstStyle/>
          <a:p>
            <a:pPr marL="0" indent="0">
              <a:buNone/>
            </a:pPr>
            <a:r>
              <a:rPr lang="fr-FR" b="1" dirty="0" smtClean="0"/>
              <a:t>10. Type physique &gt;</a:t>
            </a:r>
            <a:r>
              <a:rPr lang="fr-FR" dirty="0" smtClean="0"/>
              <a:t> </a:t>
            </a:r>
            <a:r>
              <a:rPr lang="fr-FR" b="1" dirty="0" smtClean="0"/>
              <a:t>3. Mémoire optique </a:t>
            </a:r>
            <a:r>
              <a:rPr lang="fr-FR" dirty="0" smtClean="0"/>
              <a:t>: </a:t>
            </a:r>
            <a:endParaRPr lang="fr-FR" dirty="0"/>
          </a:p>
          <a:p>
            <a:pPr marL="365760" lvl="1" indent="0">
              <a:buNone/>
            </a:pPr>
            <a:r>
              <a:rPr lang="fr-FR" dirty="0" smtClean="0"/>
              <a:t>Une mémoire optique offre </a:t>
            </a:r>
            <a:r>
              <a:rPr lang="fr-FR" dirty="0"/>
              <a:t>une grande capacité, mais </a:t>
            </a:r>
            <a:r>
              <a:rPr lang="fr-FR" dirty="0" smtClean="0"/>
              <a:t>est plus lente </a:t>
            </a:r>
            <a:r>
              <a:rPr lang="fr-FR" dirty="0"/>
              <a:t>que </a:t>
            </a:r>
            <a:r>
              <a:rPr lang="fr-FR" dirty="0" smtClean="0"/>
              <a:t>la mémoire magnétique.</a:t>
            </a:r>
            <a:endParaRPr lang="fr-FR" dirty="0"/>
          </a:p>
          <a:p>
            <a:pPr marL="365760" lvl="1" indent="0">
              <a:buNone/>
            </a:pPr>
            <a:r>
              <a:rPr lang="fr-FR" dirty="0"/>
              <a:t>Exemple : CD-Rom.</a:t>
            </a:r>
          </a:p>
          <a:p>
            <a:pPr marL="365760" lvl="1" indent="0">
              <a:buNone/>
            </a:pPr>
            <a:endParaRPr lang="fr-FR" b="1" dirty="0" smtClean="0"/>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dirty="0" smtClean="0"/>
              <a:t>7. Caractéristiques d'une mémoire</a:t>
            </a:r>
            <a:endParaRPr lang="fr-FR" sz="2000" dirty="0"/>
          </a:p>
        </p:txBody>
      </p:sp>
    </p:spTree>
    <p:extLst>
      <p:ext uri="{BB962C8B-B14F-4D97-AF65-F5344CB8AC3E}">
        <p14:creationId xmlns:p14="http://schemas.microsoft.com/office/powerpoint/2010/main" val="477136979"/>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Deuxième partie / 2. La mémoire</a:t>
            </a:r>
            <a:endParaRPr lang="fr-FR" dirty="0"/>
          </a:p>
        </p:txBody>
      </p:sp>
      <p:sp>
        <p:nvSpPr>
          <p:cNvPr id="3" name="Footer Placeholder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Content Placeholder 3"/>
          <p:cNvSpPr>
            <a:spLocks noGrp="1"/>
          </p:cNvSpPr>
          <p:nvPr>
            <p:ph sz="quarter" idx="1"/>
          </p:nvPr>
        </p:nvSpPr>
        <p:spPr>
          <a:xfrm>
            <a:off x="0" y="843558"/>
            <a:ext cx="9144000" cy="4032448"/>
          </a:xfrm>
        </p:spPr>
        <p:txBody>
          <a:bodyPr>
            <a:normAutofit/>
          </a:bodyPr>
          <a:lstStyle/>
          <a:p>
            <a:endParaRPr lang="fr-FR" sz="2400" b="1" dirty="0" smtClean="0"/>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dirty="0" smtClean="0"/>
              <a:t>8. </a:t>
            </a:r>
            <a:r>
              <a:rPr lang="fr-FR" sz="2000" dirty="0" smtClean="0"/>
              <a:t>Tableau récapitulatif</a:t>
            </a:r>
            <a:endParaRPr lang="fr-FR" sz="2000" dirty="0"/>
          </a:p>
        </p:txBody>
      </p:sp>
      <p:graphicFrame>
        <p:nvGraphicFramePr>
          <p:cNvPr id="6" name="Tableau 5"/>
          <p:cNvGraphicFramePr>
            <a:graphicFrameLocks noGrp="1"/>
          </p:cNvGraphicFramePr>
          <p:nvPr>
            <p:extLst>
              <p:ext uri="{D42A27DB-BD31-4B8C-83A1-F6EECF244321}">
                <p14:modId xmlns:p14="http://schemas.microsoft.com/office/powerpoint/2010/main" val="1151899539"/>
              </p:ext>
            </p:extLst>
          </p:nvPr>
        </p:nvGraphicFramePr>
        <p:xfrm>
          <a:off x="0" y="1347614"/>
          <a:ext cx="9144000" cy="2667000"/>
        </p:xfrm>
        <a:graphic>
          <a:graphicData uri="http://schemas.openxmlformats.org/drawingml/2006/table">
            <a:tbl>
              <a:tblPr firstRow="1" bandRow="1">
                <a:tableStyleId>{5C22544A-7EE6-4342-B048-85BDC9FD1C3A}</a:tableStyleId>
              </a:tblPr>
              <a:tblGrid>
                <a:gridCol w="2948640"/>
                <a:gridCol w="1511377"/>
                <a:gridCol w="1183818"/>
                <a:gridCol w="1047133"/>
                <a:gridCol w="1279287"/>
                <a:gridCol w="1173745"/>
              </a:tblGrid>
              <a:tr h="370840">
                <a:tc>
                  <a:txBody>
                    <a:bodyPr/>
                    <a:lstStyle/>
                    <a:p>
                      <a:r>
                        <a:rPr lang="fr-FR" dirty="0" smtClean="0">
                          <a:latin typeface="Book Antiqua" pitchFamily="18" charset="0"/>
                        </a:rPr>
                        <a:t>Classification</a:t>
                      </a:r>
                      <a:endParaRPr lang="fr-FR" dirty="0">
                        <a:latin typeface="Book Antiqua" pitchFamily="18" charset="0"/>
                      </a:endParaRPr>
                    </a:p>
                  </a:txBody>
                  <a:tcPr anchor="ctr"/>
                </a:tc>
                <a:tc>
                  <a:txBody>
                    <a:bodyPr/>
                    <a:lstStyle/>
                    <a:p>
                      <a:r>
                        <a:rPr lang="fr-FR" dirty="0" smtClean="0">
                          <a:latin typeface="Book Antiqua" pitchFamily="18" charset="0"/>
                        </a:rPr>
                        <a:t>Support</a:t>
                      </a:r>
                      <a:endParaRPr lang="fr-FR" dirty="0">
                        <a:latin typeface="Book Antiqua" pitchFamily="18" charset="0"/>
                      </a:endParaRPr>
                    </a:p>
                  </a:txBody>
                  <a:tcPr anchor="ctr"/>
                </a:tc>
                <a:tc>
                  <a:txBody>
                    <a:bodyPr/>
                    <a:lstStyle/>
                    <a:p>
                      <a:r>
                        <a:rPr lang="fr-FR" dirty="0" smtClean="0">
                          <a:latin typeface="Book Antiqua" pitchFamily="18" charset="0"/>
                        </a:rPr>
                        <a:t>Exemple</a:t>
                      </a:r>
                      <a:endParaRPr lang="fr-FR" dirty="0">
                        <a:latin typeface="Book Antiqua" pitchFamily="18" charset="0"/>
                      </a:endParaRPr>
                    </a:p>
                  </a:txBody>
                  <a:tcPr anchor="ctr"/>
                </a:tc>
                <a:tc>
                  <a:txBody>
                    <a:bodyPr/>
                    <a:lstStyle/>
                    <a:p>
                      <a:r>
                        <a:rPr lang="fr-FR" sz="1200" b="1" i="0" u="none" strike="noStrike" baseline="0" dirty="0" smtClean="0">
                          <a:latin typeface="Times New Roman"/>
                        </a:rPr>
                        <a:t>VOLATILE</a:t>
                      </a:r>
                      <a:endParaRPr lang="fr-FR" dirty="0">
                        <a:latin typeface="Book Antiqua" pitchFamily="18" charset="0"/>
                      </a:endParaRPr>
                    </a:p>
                  </a:txBody>
                  <a:tcPr anchor="ctr"/>
                </a:tc>
                <a:tc>
                  <a:txBody>
                    <a:bodyPr/>
                    <a:lstStyle/>
                    <a:p>
                      <a:r>
                        <a:rPr lang="fr-FR" sz="1200" b="1" i="0" u="none" strike="noStrike" baseline="0" dirty="0" smtClean="0">
                          <a:latin typeface="Times New Roman"/>
                        </a:rPr>
                        <a:t>ADRESSABLE</a:t>
                      </a:r>
                      <a:endParaRPr lang="fr-FR" dirty="0">
                        <a:latin typeface="Book Antiqua" pitchFamily="18" charset="0"/>
                      </a:endParaRPr>
                    </a:p>
                  </a:txBody>
                  <a:tcPr anchor="ctr"/>
                </a:tc>
                <a:tc>
                  <a:txBody>
                    <a:bodyPr/>
                    <a:lstStyle/>
                    <a:p>
                      <a:r>
                        <a:rPr lang="fr-FR" sz="1200" b="1" i="0" u="none" strike="noStrike" baseline="0" dirty="0" smtClean="0">
                          <a:latin typeface="Times New Roman"/>
                        </a:rPr>
                        <a:t>EFFAÇABLE</a:t>
                      </a:r>
                      <a:endParaRPr lang="fr-FR" dirty="0">
                        <a:latin typeface="Book Antiqua" pitchFamily="18" charset="0"/>
                      </a:endParaRPr>
                    </a:p>
                  </a:txBody>
                  <a:tcPr anchor="ctr"/>
                </a:tc>
              </a:tr>
              <a:tr h="370840">
                <a:tc rowSpan="2">
                  <a:txBody>
                    <a:bodyPr/>
                    <a:lstStyle/>
                    <a:p>
                      <a:pPr algn="ctr"/>
                      <a:r>
                        <a:rPr lang="fr-FR" dirty="0" smtClean="0">
                          <a:latin typeface="Book Antiqua" pitchFamily="18" charset="0"/>
                        </a:rPr>
                        <a:t>Mémoire centrale </a:t>
                      </a:r>
                    </a:p>
                    <a:p>
                      <a:pPr algn="ctr"/>
                      <a:r>
                        <a:rPr lang="fr-FR" dirty="0" smtClean="0">
                          <a:latin typeface="Book Antiqua" pitchFamily="18" charset="0"/>
                        </a:rPr>
                        <a:t>ou primaire </a:t>
                      </a:r>
                    </a:p>
                    <a:p>
                      <a:pPr algn="ctr"/>
                      <a:r>
                        <a:rPr lang="fr-FR" dirty="0" smtClean="0">
                          <a:latin typeface="Book Antiqua" pitchFamily="18" charset="0"/>
                        </a:rPr>
                        <a:t>(support immobile)</a:t>
                      </a:r>
                      <a:endParaRPr lang="fr-FR" dirty="0">
                        <a:latin typeface="Book Antiqua" pitchFamily="18" charset="0"/>
                      </a:endParaRPr>
                    </a:p>
                  </a:txBody>
                  <a:tcPr anchor="ctr"/>
                </a:tc>
                <a:tc rowSpan="2">
                  <a:txBody>
                    <a:bodyPr/>
                    <a:lstStyle/>
                    <a:p>
                      <a:r>
                        <a:rPr lang="fr-FR" dirty="0" smtClean="0">
                          <a:latin typeface="Book Antiqua" pitchFamily="18" charset="0"/>
                        </a:rPr>
                        <a:t>Statique</a:t>
                      </a:r>
                      <a:endParaRPr lang="fr-FR" dirty="0">
                        <a:latin typeface="Book Antiqua" pitchFamily="18" charset="0"/>
                      </a:endParaRPr>
                    </a:p>
                  </a:txBody>
                  <a:tcPr anchor="ctr"/>
                </a:tc>
                <a:tc>
                  <a:txBody>
                    <a:bodyPr/>
                    <a:lstStyle/>
                    <a:p>
                      <a:r>
                        <a:rPr lang="fr-FR" dirty="0" smtClean="0">
                          <a:latin typeface="Book Antiqua" pitchFamily="18" charset="0"/>
                        </a:rPr>
                        <a:t>RAM</a:t>
                      </a:r>
                      <a:endParaRPr lang="fr-FR" dirty="0">
                        <a:latin typeface="Book Antiqua" pitchFamily="18" charset="0"/>
                      </a:endParaRPr>
                    </a:p>
                  </a:txBody>
                  <a:tcPr anchor="ctr"/>
                </a:tc>
                <a:tc>
                  <a:txBody>
                    <a:bodyPr/>
                    <a:lstStyle/>
                    <a:p>
                      <a:endParaRPr lang="fr-FR" dirty="0">
                        <a:solidFill>
                          <a:srgbClr val="FF0000"/>
                        </a:solidFill>
                        <a:latin typeface="Book Antiqua" pitchFamily="18" charset="0"/>
                      </a:endParaRPr>
                    </a:p>
                  </a:txBody>
                  <a:tcPr anchor="ctr"/>
                </a:tc>
                <a:tc>
                  <a:txBody>
                    <a:bodyPr/>
                    <a:lstStyle/>
                    <a:p>
                      <a:endParaRPr lang="fr-FR" dirty="0">
                        <a:solidFill>
                          <a:srgbClr val="FF0000"/>
                        </a:solidFill>
                        <a:latin typeface="Book Antiqua" pitchFamily="18" charset="0"/>
                      </a:endParaRPr>
                    </a:p>
                  </a:txBody>
                  <a:tcPr anchor="ctr"/>
                </a:tc>
                <a:tc>
                  <a:txBody>
                    <a:bodyPr/>
                    <a:lstStyle/>
                    <a:p>
                      <a:endParaRPr lang="fr-FR" dirty="0">
                        <a:solidFill>
                          <a:srgbClr val="FF0000"/>
                        </a:solidFill>
                        <a:latin typeface="Book Antiqua" pitchFamily="18" charset="0"/>
                      </a:endParaRPr>
                    </a:p>
                  </a:txBody>
                  <a:tcPr anchor="ctr"/>
                </a:tc>
              </a:tr>
              <a:tr h="370840">
                <a:tc vMerge="1">
                  <a:txBody>
                    <a:bodyPr/>
                    <a:lstStyle/>
                    <a:p>
                      <a:endParaRPr lang="fr-FR"/>
                    </a:p>
                  </a:txBody>
                  <a:tcPr/>
                </a:tc>
                <a:tc vMerge="1">
                  <a:txBody>
                    <a:bodyPr/>
                    <a:lstStyle/>
                    <a:p>
                      <a:endParaRPr lang="fr-FR" dirty="0">
                        <a:latin typeface="Book Antiqua" pitchFamily="18" charset="0"/>
                      </a:endParaRPr>
                    </a:p>
                  </a:txBody>
                  <a:tcPr/>
                </a:tc>
                <a:tc>
                  <a:txBody>
                    <a:bodyPr/>
                    <a:lstStyle/>
                    <a:p>
                      <a:r>
                        <a:rPr lang="fr-FR" dirty="0" smtClean="0">
                          <a:latin typeface="Book Antiqua" pitchFamily="18" charset="0"/>
                        </a:rPr>
                        <a:t>ROM</a:t>
                      </a:r>
                      <a:endParaRPr lang="fr-FR" dirty="0">
                        <a:latin typeface="Book Antiqua" pitchFamily="18" charset="0"/>
                      </a:endParaRPr>
                    </a:p>
                  </a:txBody>
                  <a:tcPr anchor="ctr"/>
                </a:tc>
                <a:tc>
                  <a:txBody>
                    <a:bodyPr/>
                    <a:lstStyle/>
                    <a:p>
                      <a:endParaRPr lang="fr-FR" dirty="0">
                        <a:solidFill>
                          <a:srgbClr val="FF0000"/>
                        </a:solidFill>
                        <a:latin typeface="Book Antiqua" pitchFamily="18" charset="0"/>
                      </a:endParaRPr>
                    </a:p>
                  </a:txBody>
                  <a:tcPr anchor="ctr"/>
                </a:tc>
                <a:tc>
                  <a:txBody>
                    <a:bodyPr/>
                    <a:lstStyle/>
                    <a:p>
                      <a:endParaRPr lang="fr-FR" dirty="0">
                        <a:solidFill>
                          <a:srgbClr val="FF0000"/>
                        </a:solidFill>
                        <a:latin typeface="Book Antiqua" pitchFamily="18" charset="0"/>
                      </a:endParaRPr>
                    </a:p>
                  </a:txBody>
                  <a:tcPr anchor="ctr"/>
                </a:tc>
                <a:tc>
                  <a:txBody>
                    <a:bodyPr/>
                    <a:lstStyle/>
                    <a:p>
                      <a:endParaRPr lang="fr-FR" dirty="0">
                        <a:solidFill>
                          <a:srgbClr val="FF0000"/>
                        </a:solidFill>
                        <a:latin typeface="Book Antiqua" pitchFamily="18" charset="0"/>
                      </a:endParaRPr>
                    </a:p>
                  </a:txBody>
                  <a:tcPr anchor="ctr"/>
                </a:tc>
              </a:tr>
              <a:tr h="370840">
                <a:tc rowSpan="3">
                  <a:txBody>
                    <a:bodyPr/>
                    <a:lstStyle/>
                    <a:p>
                      <a:pPr algn="ctr"/>
                      <a:r>
                        <a:rPr lang="fr-FR" dirty="0" smtClean="0">
                          <a:latin typeface="Book Antiqua" pitchFamily="18" charset="0"/>
                        </a:rPr>
                        <a:t>Mémoire de masse </a:t>
                      </a:r>
                    </a:p>
                    <a:p>
                      <a:pPr algn="ctr"/>
                      <a:r>
                        <a:rPr lang="fr-FR" dirty="0" smtClean="0">
                          <a:latin typeface="Book Antiqua" pitchFamily="18" charset="0"/>
                        </a:rPr>
                        <a:t>ou secondaire </a:t>
                      </a:r>
                    </a:p>
                    <a:p>
                      <a:pPr algn="ctr"/>
                      <a:r>
                        <a:rPr lang="fr-FR" dirty="0" smtClean="0">
                          <a:latin typeface="Book Antiqua" pitchFamily="18" charset="0"/>
                        </a:rPr>
                        <a:t>(support en mouvement)</a:t>
                      </a:r>
                      <a:endParaRPr lang="fr-FR" dirty="0">
                        <a:latin typeface="Book Antiqua" pitchFamily="18" charset="0"/>
                      </a:endParaRPr>
                    </a:p>
                  </a:txBody>
                  <a:tcPr anchor="ctr"/>
                </a:tc>
                <a:tc rowSpan="2">
                  <a:txBody>
                    <a:bodyPr/>
                    <a:lstStyle/>
                    <a:p>
                      <a:r>
                        <a:rPr lang="fr-FR" dirty="0" smtClean="0">
                          <a:latin typeface="Book Antiqua" pitchFamily="18" charset="0"/>
                        </a:rPr>
                        <a:t>Magnétique</a:t>
                      </a:r>
                      <a:endParaRPr lang="fr-FR" dirty="0">
                        <a:latin typeface="Book Antiqua" pitchFamily="18" charset="0"/>
                      </a:endParaRPr>
                    </a:p>
                  </a:txBody>
                  <a:tcPr anchor="ctr"/>
                </a:tc>
                <a:tc>
                  <a:txBody>
                    <a:bodyPr/>
                    <a:lstStyle/>
                    <a:p>
                      <a:r>
                        <a:rPr lang="fr-FR" dirty="0" smtClean="0">
                          <a:latin typeface="Book Antiqua" pitchFamily="18" charset="0"/>
                        </a:rPr>
                        <a:t>disque et disquette</a:t>
                      </a:r>
                      <a:endParaRPr lang="fr-FR" dirty="0">
                        <a:latin typeface="Book Antiqua" pitchFamily="18" charset="0"/>
                      </a:endParaRPr>
                    </a:p>
                  </a:txBody>
                  <a:tcPr anchor="ctr"/>
                </a:tc>
                <a:tc>
                  <a:txBody>
                    <a:bodyPr/>
                    <a:lstStyle/>
                    <a:p>
                      <a:endParaRPr lang="fr-FR" dirty="0">
                        <a:solidFill>
                          <a:srgbClr val="FF0000"/>
                        </a:solidFill>
                        <a:latin typeface="Book Antiqua" pitchFamily="18" charset="0"/>
                      </a:endParaRPr>
                    </a:p>
                  </a:txBody>
                  <a:tcPr anchor="ctr"/>
                </a:tc>
                <a:tc>
                  <a:txBody>
                    <a:bodyPr/>
                    <a:lstStyle/>
                    <a:p>
                      <a:endParaRPr lang="fr-FR" dirty="0">
                        <a:solidFill>
                          <a:srgbClr val="FF0000"/>
                        </a:solidFill>
                        <a:latin typeface="Book Antiqua" pitchFamily="18" charset="0"/>
                      </a:endParaRPr>
                    </a:p>
                  </a:txBody>
                  <a:tcPr anchor="ctr"/>
                </a:tc>
                <a:tc>
                  <a:txBody>
                    <a:bodyPr/>
                    <a:lstStyle/>
                    <a:p>
                      <a:endParaRPr lang="fr-FR" dirty="0">
                        <a:solidFill>
                          <a:srgbClr val="FF0000"/>
                        </a:solidFill>
                        <a:latin typeface="Book Antiqua" pitchFamily="18" charset="0"/>
                      </a:endParaRPr>
                    </a:p>
                  </a:txBody>
                  <a:tcPr anchor="ctr"/>
                </a:tc>
              </a:tr>
              <a:tr h="370840">
                <a:tc vMerge="1">
                  <a:txBody>
                    <a:bodyPr/>
                    <a:lstStyle/>
                    <a:p>
                      <a:endParaRPr lang="fr-FR" dirty="0">
                        <a:latin typeface="Book Antiqua" pitchFamily="18" charset="0"/>
                      </a:endParaRPr>
                    </a:p>
                  </a:txBody>
                  <a:tcPr anchor="ctr"/>
                </a:tc>
                <a:tc vMerge="1">
                  <a:txBody>
                    <a:bodyPr/>
                    <a:lstStyle/>
                    <a:p>
                      <a:endParaRPr lang="fr-FR" dirty="0">
                        <a:latin typeface="Book Antiqua" pitchFamily="18" charset="0"/>
                      </a:endParaRPr>
                    </a:p>
                  </a:txBody>
                  <a:tcPr anchor="ctr"/>
                </a:tc>
                <a:tc>
                  <a:txBody>
                    <a:bodyPr/>
                    <a:lstStyle/>
                    <a:p>
                      <a:r>
                        <a:rPr lang="fr-FR" dirty="0" smtClean="0">
                          <a:latin typeface="Book Antiqua" pitchFamily="18" charset="0"/>
                        </a:rPr>
                        <a:t>Bande</a:t>
                      </a:r>
                      <a:endParaRPr lang="fr-FR" dirty="0">
                        <a:latin typeface="Book Antiqua" pitchFamily="18" charset="0"/>
                      </a:endParaRPr>
                    </a:p>
                  </a:txBody>
                  <a:tcPr anchor="ctr"/>
                </a:tc>
                <a:tc>
                  <a:txBody>
                    <a:bodyPr/>
                    <a:lstStyle/>
                    <a:p>
                      <a:endParaRPr lang="fr-FR" dirty="0">
                        <a:solidFill>
                          <a:srgbClr val="FF0000"/>
                        </a:solidFill>
                        <a:latin typeface="Book Antiqua" pitchFamily="18" charset="0"/>
                      </a:endParaRPr>
                    </a:p>
                  </a:txBody>
                  <a:tcPr anchor="ctr"/>
                </a:tc>
                <a:tc>
                  <a:txBody>
                    <a:bodyPr/>
                    <a:lstStyle/>
                    <a:p>
                      <a:endParaRPr lang="fr-FR" dirty="0">
                        <a:solidFill>
                          <a:srgbClr val="FF0000"/>
                        </a:solidFill>
                        <a:latin typeface="Book Antiqua" pitchFamily="18" charset="0"/>
                      </a:endParaRPr>
                    </a:p>
                  </a:txBody>
                  <a:tcPr anchor="ctr"/>
                </a:tc>
                <a:tc>
                  <a:txBody>
                    <a:bodyPr/>
                    <a:lstStyle/>
                    <a:p>
                      <a:endParaRPr lang="fr-FR" dirty="0">
                        <a:solidFill>
                          <a:srgbClr val="FF0000"/>
                        </a:solidFill>
                        <a:latin typeface="Book Antiqua" pitchFamily="18" charset="0"/>
                      </a:endParaRPr>
                    </a:p>
                  </a:txBody>
                  <a:tcPr anchor="ctr"/>
                </a:tc>
              </a:tr>
              <a:tr h="370840">
                <a:tc vMerge="1">
                  <a:txBody>
                    <a:bodyPr/>
                    <a:lstStyle/>
                    <a:p>
                      <a:endParaRPr lang="fr-FR" dirty="0">
                        <a:latin typeface="Book Antiqua" pitchFamily="18" charset="0"/>
                      </a:endParaRPr>
                    </a:p>
                  </a:txBody>
                  <a:tcPr anchor="ctr"/>
                </a:tc>
                <a:tc>
                  <a:txBody>
                    <a:bodyPr/>
                    <a:lstStyle/>
                    <a:p>
                      <a:r>
                        <a:rPr lang="fr-FR" dirty="0" smtClean="0">
                          <a:latin typeface="Book Antiqua" pitchFamily="18" charset="0"/>
                        </a:rPr>
                        <a:t>Optique</a:t>
                      </a:r>
                      <a:endParaRPr lang="fr-FR" dirty="0">
                        <a:latin typeface="Book Antiqua" pitchFamily="18" charset="0"/>
                      </a:endParaRPr>
                    </a:p>
                  </a:txBody>
                  <a:tcPr anchor="ctr"/>
                </a:tc>
                <a:tc>
                  <a:txBody>
                    <a:bodyPr/>
                    <a:lstStyle/>
                    <a:p>
                      <a:r>
                        <a:rPr lang="fr-FR" dirty="0" smtClean="0">
                          <a:latin typeface="Book Antiqua" pitchFamily="18" charset="0"/>
                        </a:rPr>
                        <a:t>CD-ROM</a:t>
                      </a:r>
                      <a:endParaRPr lang="fr-FR" dirty="0">
                        <a:latin typeface="Book Antiqua" pitchFamily="18" charset="0"/>
                      </a:endParaRPr>
                    </a:p>
                  </a:txBody>
                  <a:tcPr anchor="ctr"/>
                </a:tc>
                <a:tc>
                  <a:txBody>
                    <a:bodyPr/>
                    <a:lstStyle/>
                    <a:p>
                      <a:endParaRPr lang="fr-FR" dirty="0">
                        <a:solidFill>
                          <a:srgbClr val="FF0000"/>
                        </a:solidFill>
                        <a:latin typeface="Book Antiqua" pitchFamily="18" charset="0"/>
                      </a:endParaRPr>
                    </a:p>
                  </a:txBody>
                  <a:tcPr anchor="ctr"/>
                </a:tc>
                <a:tc>
                  <a:txBody>
                    <a:bodyPr/>
                    <a:lstStyle/>
                    <a:p>
                      <a:endParaRPr lang="fr-FR" dirty="0">
                        <a:solidFill>
                          <a:srgbClr val="FF0000"/>
                        </a:solidFill>
                        <a:latin typeface="Book Antiqua" pitchFamily="18" charset="0"/>
                      </a:endParaRPr>
                    </a:p>
                  </a:txBody>
                  <a:tcPr anchor="ctr"/>
                </a:tc>
                <a:tc>
                  <a:txBody>
                    <a:bodyPr/>
                    <a:lstStyle/>
                    <a:p>
                      <a:endParaRPr lang="fr-FR" dirty="0">
                        <a:solidFill>
                          <a:srgbClr val="FF0000"/>
                        </a:solidFill>
                        <a:latin typeface="Book Antiqua" pitchFamily="18" charset="0"/>
                      </a:endParaRPr>
                    </a:p>
                  </a:txBody>
                  <a:tcPr anchor="ctr"/>
                </a:tc>
              </a:tr>
            </a:tbl>
          </a:graphicData>
        </a:graphic>
      </p:graphicFrame>
      <p:sp>
        <p:nvSpPr>
          <p:cNvPr id="7" name="Rectangle 6"/>
          <p:cNvSpPr/>
          <p:nvPr/>
        </p:nvSpPr>
        <p:spPr>
          <a:xfrm>
            <a:off x="5652120" y="1717928"/>
            <a:ext cx="1008112" cy="338554"/>
          </a:xfrm>
          <a:prstGeom prst="rect">
            <a:avLst/>
          </a:prstGeom>
        </p:spPr>
        <p:txBody>
          <a:bodyPr wrap="square">
            <a:spAutoFit/>
          </a:bodyPr>
          <a:lstStyle/>
          <a:p>
            <a:pPr algn="ctr"/>
            <a:r>
              <a:rPr lang="fr-FR" sz="1600" b="1" dirty="0">
                <a:solidFill>
                  <a:srgbClr val="FF0000"/>
                </a:solidFill>
                <a:latin typeface="Book Antiqua" pitchFamily="18" charset="0"/>
              </a:rPr>
              <a:t>OUI</a:t>
            </a:r>
          </a:p>
        </p:txBody>
      </p:sp>
      <p:sp>
        <p:nvSpPr>
          <p:cNvPr id="8" name="Rectangle 7"/>
          <p:cNvSpPr/>
          <p:nvPr/>
        </p:nvSpPr>
        <p:spPr>
          <a:xfrm>
            <a:off x="6824796" y="1729140"/>
            <a:ext cx="1008112" cy="338554"/>
          </a:xfrm>
          <a:prstGeom prst="rect">
            <a:avLst/>
          </a:prstGeom>
        </p:spPr>
        <p:txBody>
          <a:bodyPr wrap="square">
            <a:spAutoFit/>
          </a:bodyPr>
          <a:lstStyle/>
          <a:p>
            <a:pPr algn="ctr"/>
            <a:r>
              <a:rPr lang="fr-FR" sz="1600" b="1" dirty="0" smtClean="0">
                <a:solidFill>
                  <a:srgbClr val="FF0000"/>
                </a:solidFill>
                <a:latin typeface="Book Antiqua" pitchFamily="18" charset="0"/>
              </a:rPr>
              <a:t>OUI</a:t>
            </a:r>
            <a:endParaRPr lang="fr-FR" sz="1600" dirty="0">
              <a:latin typeface="Book Antiqua" pitchFamily="18" charset="0"/>
            </a:endParaRPr>
          </a:p>
        </p:txBody>
      </p:sp>
      <p:sp>
        <p:nvSpPr>
          <p:cNvPr id="9" name="Rectangle 8"/>
          <p:cNvSpPr/>
          <p:nvPr/>
        </p:nvSpPr>
        <p:spPr>
          <a:xfrm>
            <a:off x="8079844" y="1729140"/>
            <a:ext cx="1008112" cy="338554"/>
          </a:xfrm>
          <a:prstGeom prst="rect">
            <a:avLst/>
          </a:prstGeom>
        </p:spPr>
        <p:txBody>
          <a:bodyPr wrap="square">
            <a:spAutoFit/>
          </a:bodyPr>
          <a:lstStyle/>
          <a:p>
            <a:pPr algn="ctr"/>
            <a:r>
              <a:rPr lang="fr-FR" sz="1600" b="1" dirty="0" smtClean="0">
                <a:solidFill>
                  <a:srgbClr val="FF0000"/>
                </a:solidFill>
                <a:latin typeface="Book Antiqua" pitchFamily="18" charset="0"/>
              </a:rPr>
              <a:t>OUI</a:t>
            </a:r>
            <a:endParaRPr lang="fr-FR" sz="1600" b="1" dirty="0">
              <a:solidFill>
                <a:srgbClr val="FF0000"/>
              </a:solidFill>
              <a:latin typeface="Book Antiqua" pitchFamily="18" charset="0"/>
            </a:endParaRPr>
          </a:p>
        </p:txBody>
      </p:sp>
      <p:sp>
        <p:nvSpPr>
          <p:cNvPr id="11" name="Rectangle 10"/>
          <p:cNvSpPr/>
          <p:nvPr/>
        </p:nvSpPr>
        <p:spPr>
          <a:xfrm>
            <a:off x="5672668" y="2221984"/>
            <a:ext cx="1008112" cy="338554"/>
          </a:xfrm>
          <a:prstGeom prst="rect">
            <a:avLst/>
          </a:prstGeom>
        </p:spPr>
        <p:txBody>
          <a:bodyPr wrap="square">
            <a:spAutoFit/>
          </a:bodyPr>
          <a:lstStyle/>
          <a:p>
            <a:pPr algn="ctr"/>
            <a:r>
              <a:rPr lang="fr-FR" sz="1600" b="1" dirty="0" smtClean="0">
                <a:solidFill>
                  <a:srgbClr val="FF0000"/>
                </a:solidFill>
                <a:latin typeface="Book Antiqua" pitchFamily="18" charset="0"/>
              </a:rPr>
              <a:t>NON</a:t>
            </a:r>
            <a:endParaRPr lang="fr-FR" sz="1600" b="1" dirty="0">
              <a:solidFill>
                <a:srgbClr val="FF0000"/>
              </a:solidFill>
              <a:latin typeface="Book Antiqua" pitchFamily="18" charset="0"/>
            </a:endParaRPr>
          </a:p>
        </p:txBody>
      </p:sp>
      <p:sp>
        <p:nvSpPr>
          <p:cNvPr id="12" name="Rectangle 11"/>
          <p:cNvSpPr/>
          <p:nvPr/>
        </p:nvSpPr>
        <p:spPr>
          <a:xfrm>
            <a:off x="6845344" y="2233196"/>
            <a:ext cx="1008112" cy="338554"/>
          </a:xfrm>
          <a:prstGeom prst="rect">
            <a:avLst/>
          </a:prstGeom>
        </p:spPr>
        <p:txBody>
          <a:bodyPr wrap="square">
            <a:spAutoFit/>
          </a:bodyPr>
          <a:lstStyle/>
          <a:p>
            <a:pPr algn="ctr"/>
            <a:r>
              <a:rPr lang="fr-FR" sz="1600" b="1" dirty="0" smtClean="0">
                <a:solidFill>
                  <a:srgbClr val="FF0000"/>
                </a:solidFill>
                <a:latin typeface="Book Antiqua" pitchFamily="18" charset="0"/>
              </a:rPr>
              <a:t>OUI</a:t>
            </a:r>
            <a:endParaRPr lang="fr-FR" sz="1600" dirty="0">
              <a:latin typeface="Book Antiqua" pitchFamily="18" charset="0"/>
            </a:endParaRPr>
          </a:p>
        </p:txBody>
      </p:sp>
      <p:sp>
        <p:nvSpPr>
          <p:cNvPr id="13" name="Rectangle 12"/>
          <p:cNvSpPr/>
          <p:nvPr/>
        </p:nvSpPr>
        <p:spPr>
          <a:xfrm>
            <a:off x="8100392" y="2233196"/>
            <a:ext cx="1008112" cy="338554"/>
          </a:xfrm>
          <a:prstGeom prst="rect">
            <a:avLst/>
          </a:prstGeom>
        </p:spPr>
        <p:txBody>
          <a:bodyPr wrap="square">
            <a:spAutoFit/>
          </a:bodyPr>
          <a:lstStyle/>
          <a:p>
            <a:pPr algn="ctr"/>
            <a:r>
              <a:rPr lang="fr-FR" sz="1600" b="1" dirty="0" smtClean="0">
                <a:solidFill>
                  <a:srgbClr val="FF0000"/>
                </a:solidFill>
                <a:latin typeface="Book Antiqua" pitchFamily="18" charset="0"/>
              </a:rPr>
              <a:t>NON</a:t>
            </a:r>
            <a:endParaRPr lang="fr-FR" sz="1600" dirty="0">
              <a:latin typeface="Book Antiqua" pitchFamily="18" charset="0"/>
            </a:endParaRPr>
          </a:p>
        </p:txBody>
      </p:sp>
      <p:sp>
        <p:nvSpPr>
          <p:cNvPr id="14" name="Rectangle 13"/>
          <p:cNvSpPr/>
          <p:nvPr/>
        </p:nvSpPr>
        <p:spPr>
          <a:xfrm>
            <a:off x="5652120" y="2798048"/>
            <a:ext cx="1008112" cy="338554"/>
          </a:xfrm>
          <a:prstGeom prst="rect">
            <a:avLst/>
          </a:prstGeom>
        </p:spPr>
        <p:txBody>
          <a:bodyPr wrap="square">
            <a:spAutoFit/>
          </a:bodyPr>
          <a:lstStyle/>
          <a:p>
            <a:pPr algn="ctr"/>
            <a:r>
              <a:rPr lang="fr-FR" sz="1600" b="1" dirty="0">
                <a:solidFill>
                  <a:srgbClr val="FF0000"/>
                </a:solidFill>
                <a:latin typeface="Book Antiqua" pitchFamily="18" charset="0"/>
              </a:rPr>
              <a:t>NON</a:t>
            </a:r>
            <a:endParaRPr lang="fr-FR" sz="1600" dirty="0">
              <a:latin typeface="Book Antiqua" pitchFamily="18" charset="0"/>
            </a:endParaRPr>
          </a:p>
        </p:txBody>
      </p:sp>
      <p:sp>
        <p:nvSpPr>
          <p:cNvPr id="15" name="Rectangle 14"/>
          <p:cNvSpPr/>
          <p:nvPr/>
        </p:nvSpPr>
        <p:spPr>
          <a:xfrm>
            <a:off x="6824796" y="2809260"/>
            <a:ext cx="1008112" cy="338554"/>
          </a:xfrm>
          <a:prstGeom prst="rect">
            <a:avLst/>
          </a:prstGeom>
        </p:spPr>
        <p:txBody>
          <a:bodyPr wrap="square">
            <a:spAutoFit/>
          </a:bodyPr>
          <a:lstStyle/>
          <a:p>
            <a:pPr algn="ctr"/>
            <a:r>
              <a:rPr lang="fr-FR" sz="1600" b="1" dirty="0" smtClean="0">
                <a:solidFill>
                  <a:srgbClr val="FF0000"/>
                </a:solidFill>
                <a:latin typeface="Book Antiqua" pitchFamily="18" charset="0"/>
              </a:rPr>
              <a:t>OUI</a:t>
            </a:r>
            <a:endParaRPr lang="fr-FR" sz="1600" dirty="0">
              <a:latin typeface="Book Antiqua" pitchFamily="18" charset="0"/>
            </a:endParaRPr>
          </a:p>
        </p:txBody>
      </p:sp>
      <p:sp>
        <p:nvSpPr>
          <p:cNvPr id="16" name="Rectangle 15"/>
          <p:cNvSpPr/>
          <p:nvPr/>
        </p:nvSpPr>
        <p:spPr>
          <a:xfrm>
            <a:off x="8079844" y="2809260"/>
            <a:ext cx="1008112" cy="338554"/>
          </a:xfrm>
          <a:prstGeom prst="rect">
            <a:avLst/>
          </a:prstGeom>
        </p:spPr>
        <p:txBody>
          <a:bodyPr wrap="square">
            <a:spAutoFit/>
          </a:bodyPr>
          <a:lstStyle/>
          <a:p>
            <a:pPr algn="ctr"/>
            <a:r>
              <a:rPr lang="fr-FR" sz="1600" b="1" dirty="0" smtClean="0">
                <a:solidFill>
                  <a:srgbClr val="FF0000"/>
                </a:solidFill>
                <a:latin typeface="Book Antiqua" pitchFamily="18" charset="0"/>
              </a:rPr>
              <a:t>OUI</a:t>
            </a:r>
            <a:endParaRPr lang="fr-FR" sz="1600" dirty="0">
              <a:latin typeface="Book Antiqua" pitchFamily="18" charset="0"/>
            </a:endParaRPr>
          </a:p>
        </p:txBody>
      </p:sp>
      <p:sp>
        <p:nvSpPr>
          <p:cNvPr id="17" name="Rectangle 16"/>
          <p:cNvSpPr/>
          <p:nvPr/>
        </p:nvSpPr>
        <p:spPr>
          <a:xfrm>
            <a:off x="5652120" y="3291830"/>
            <a:ext cx="1008112" cy="338554"/>
          </a:xfrm>
          <a:prstGeom prst="rect">
            <a:avLst/>
          </a:prstGeom>
        </p:spPr>
        <p:txBody>
          <a:bodyPr wrap="square">
            <a:spAutoFit/>
          </a:bodyPr>
          <a:lstStyle/>
          <a:p>
            <a:pPr algn="ctr"/>
            <a:r>
              <a:rPr lang="fr-FR" sz="1600" b="1" dirty="0">
                <a:solidFill>
                  <a:srgbClr val="FF0000"/>
                </a:solidFill>
                <a:latin typeface="Book Antiqua" pitchFamily="18" charset="0"/>
              </a:rPr>
              <a:t>NON</a:t>
            </a:r>
            <a:endParaRPr lang="fr-FR" sz="1600" dirty="0">
              <a:latin typeface="Book Antiqua" pitchFamily="18" charset="0"/>
            </a:endParaRPr>
          </a:p>
        </p:txBody>
      </p:sp>
      <p:sp>
        <p:nvSpPr>
          <p:cNvPr id="18" name="Rectangle 17"/>
          <p:cNvSpPr/>
          <p:nvPr/>
        </p:nvSpPr>
        <p:spPr>
          <a:xfrm>
            <a:off x="6824796" y="3303042"/>
            <a:ext cx="1008112" cy="338554"/>
          </a:xfrm>
          <a:prstGeom prst="rect">
            <a:avLst/>
          </a:prstGeom>
        </p:spPr>
        <p:txBody>
          <a:bodyPr wrap="square">
            <a:spAutoFit/>
          </a:bodyPr>
          <a:lstStyle/>
          <a:p>
            <a:pPr algn="ctr"/>
            <a:r>
              <a:rPr lang="fr-FR" sz="1600" b="1" dirty="0">
                <a:solidFill>
                  <a:srgbClr val="FF0000"/>
                </a:solidFill>
                <a:latin typeface="Book Antiqua" pitchFamily="18" charset="0"/>
              </a:rPr>
              <a:t>NON</a:t>
            </a:r>
            <a:endParaRPr lang="fr-FR" sz="1600" dirty="0">
              <a:latin typeface="Book Antiqua" pitchFamily="18" charset="0"/>
            </a:endParaRPr>
          </a:p>
        </p:txBody>
      </p:sp>
      <p:sp>
        <p:nvSpPr>
          <p:cNvPr id="19" name="Rectangle 18"/>
          <p:cNvSpPr/>
          <p:nvPr/>
        </p:nvSpPr>
        <p:spPr>
          <a:xfrm>
            <a:off x="8079844" y="3303042"/>
            <a:ext cx="1008112" cy="338554"/>
          </a:xfrm>
          <a:prstGeom prst="rect">
            <a:avLst/>
          </a:prstGeom>
        </p:spPr>
        <p:txBody>
          <a:bodyPr wrap="square">
            <a:spAutoFit/>
          </a:bodyPr>
          <a:lstStyle/>
          <a:p>
            <a:pPr algn="ctr"/>
            <a:r>
              <a:rPr lang="fr-FR" sz="1600" b="1" dirty="0" smtClean="0">
                <a:solidFill>
                  <a:srgbClr val="FF0000"/>
                </a:solidFill>
                <a:latin typeface="Book Antiqua" pitchFamily="18" charset="0"/>
              </a:rPr>
              <a:t>OUI</a:t>
            </a:r>
            <a:endParaRPr lang="fr-FR" sz="1600" dirty="0">
              <a:latin typeface="Book Antiqua" pitchFamily="18" charset="0"/>
            </a:endParaRPr>
          </a:p>
        </p:txBody>
      </p:sp>
      <p:sp>
        <p:nvSpPr>
          <p:cNvPr id="20" name="Rectangle 19"/>
          <p:cNvSpPr/>
          <p:nvPr/>
        </p:nvSpPr>
        <p:spPr>
          <a:xfrm>
            <a:off x="5652120" y="3662144"/>
            <a:ext cx="1008112" cy="338554"/>
          </a:xfrm>
          <a:prstGeom prst="rect">
            <a:avLst/>
          </a:prstGeom>
        </p:spPr>
        <p:txBody>
          <a:bodyPr wrap="square">
            <a:spAutoFit/>
          </a:bodyPr>
          <a:lstStyle/>
          <a:p>
            <a:pPr algn="ctr"/>
            <a:r>
              <a:rPr lang="fr-FR" sz="1600" b="1" dirty="0">
                <a:solidFill>
                  <a:srgbClr val="FF0000"/>
                </a:solidFill>
                <a:latin typeface="Book Antiqua" pitchFamily="18" charset="0"/>
              </a:rPr>
              <a:t>NON</a:t>
            </a:r>
            <a:endParaRPr lang="fr-FR" sz="1600" dirty="0">
              <a:latin typeface="Book Antiqua" pitchFamily="18" charset="0"/>
            </a:endParaRPr>
          </a:p>
        </p:txBody>
      </p:sp>
      <p:sp>
        <p:nvSpPr>
          <p:cNvPr id="21" name="Rectangle 20"/>
          <p:cNvSpPr/>
          <p:nvPr/>
        </p:nvSpPr>
        <p:spPr>
          <a:xfrm>
            <a:off x="6824796" y="3673356"/>
            <a:ext cx="1008112" cy="338554"/>
          </a:xfrm>
          <a:prstGeom prst="rect">
            <a:avLst/>
          </a:prstGeom>
        </p:spPr>
        <p:txBody>
          <a:bodyPr wrap="square">
            <a:spAutoFit/>
          </a:bodyPr>
          <a:lstStyle/>
          <a:p>
            <a:pPr algn="ctr"/>
            <a:r>
              <a:rPr lang="fr-FR" sz="1600" b="1" dirty="0" smtClean="0">
                <a:solidFill>
                  <a:srgbClr val="FF0000"/>
                </a:solidFill>
                <a:latin typeface="Book Antiqua" pitchFamily="18" charset="0"/>
              </a:rPr>
              <a:t>OUI</a:t>
            </a:r>
            <a:endParaRPr lang="fr-FR" sz="1600" dirty="0">
              <a:latin typeface="Book Antiqua" pitchFamily="18" charset="0"/>
            </a:endParaRPr>
          </a:p>
        </p:txBody>
      </p:sp>
      <p:sp>
        <p:nvSpPr>
          <p:cNvPr id="22" name="Rectangle 21"/>
          <p:cNvSpPr/>
          <p:nvPr/>
        </p:nvSpPr>
        <p:spPr>
          <a:xfrm>
            <a:off x="8079844" y="3673356"/>
            <a:ext cx="1008112" cy="338554"/>
          </a:xfrm>
          <a:prstGeom prst="rect">
            <a:avLst/>
          </a:prstGeom>
        </p:spPr>
        <p:txBody>
          <a:bodyPr wrap="square">
            <a:spAutoFit/>
          </a:bodyPr>
          <a:lstStyle/>
          <a:p>
            <a:pPr algn="ctr"/>
            <a:r>
              <a:rPr lang="fr-FR" sz="1600" b="1" dirty="0">
                <a:solidFill>
                  <a:srgbClr val="FF0000"/>
                </a:solidFill>
                <a:latin typeface="Book Antiqua" pitchFamily="18" charset="0"/>
              </a:rPr>
              <a:t>NON</a:t>
            </a:r>
            <a:endParaRPr lang="fr-FR" sz="1600" dirty="0">
              <a:latin typeface="Book Antiqua" pitchFamily="18" charset="0"/>
            </a:endParaRPr>
          </a:p>
        </p:txBody>
      </p:sp>
    </p:spTree>
    <p:extLst>
      <p:ext uri="{BB962C8B-B14F-4D97-AF65-F5344CB8AC3E}">
        <p14:creationId xmlns:p14="http://schemas.microsoft.com/office/powerpoint/2010/main" val="2421157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arn(inVertic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arn(inVertical)">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arn(inVertical)">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barn(inVertical)">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barn(inVertical)">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barn(inVertical)">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barn(inVertical)">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barn(inVertical)">
                                      <p:cBhvr>
                                        <p:cTn id="62" dur="500"/>
                                        <p:tgtEl>
                                          <p:spTgt spid="19"/>
                                        </p:tgtEl>
                                      </p:cBhvr>
                                    </p:animEffect>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barn(inVertical)">
                                      <p:cBhvr>
                                        <p:cTn id="67" dur="500"/>
                                        <p:tgtEl>
                                          <p:spTgt spid="20"/>
                                        </p:tgtEl>
                                      </p:cBhvr>
                                    </p:animEffect>
                                  </p:childTnLst>
                                </p:cTn>
                              </p:par>
                            </p:childTnLst>
                          </p:cTn>
                        </p:par>
                      </p:childTnLst>
                    </p:cTn>
                  </p:par>
                  <p:par>
                    <p:cTn id="68" fill="hold">
                      <p:stCondLst>
                        <p:cond delay="indefinite"/>
                      </p:stCondLst>
                      <p:childTnLst>
                        <p:par>
                          <p:cTn id="69" fill="hold">
                            <p:stCondLst>
                              <p:cond delay="0"/>
                            </p:stCondLst>
                            <p:childTnLst>
                              <p:par>
                                <p:cTn id="70" presetID="16" presetClass="entr" presetSubtype="21" fill="hold" grpId="0"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barn(inVertical)">
                                      <p:cBhvr>
                                        <p:cTn id="72" dur="500"/>
                                        <p:tgtEl>
                                          <p:spTgt spid="21"/>
                                        </p:tgtEl>
                                      </p:cBhvr>
                                    </p:animEffect>
                                  </p:childTnLst>
                                </p:cTn>
                              </p:par>
                            </p:childTnLst>
                          </p:cTn>
                        </p:par>
                      </p:childTnLst>
                    </p:cTn>
                  </p:par>
                  <p:par>
                    <p:cTn id="73" fill="hold">
                      <p:stCondLst>
                        <p:cond delay="indefinite"/>
                      </p:stCondLst>
                      <p:childTnLst>
                        <p:par>
                          <p:cTn id="74" fill="hold">
                            <p:stCondLst>
                              <p:cond delay="0"/>
                            </p:stCondLst>
                            <p:childTnLst>
                              <p:par>
                                <p:cTn id="75" presetID="16" presetClass="entr" presetSubtype="21" fill="hold" grpId="0" nodeType="click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barn(inVertical)">
                                      <p:cBhvr>
                                        <p:cTn id="7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P spid="12" grpId="0"/>
      <p:bldP spid="13" grpId="0"/>
      <p:bldP spid="14" grpId="0"/>
      <p:bldP spid="15" grpId="0"/>
      <p:bldP spid="16" grpId="0"/>
      <p:bldP spid="17" grpId="0"/>
      <p:bldP spid="18" grpId="0"/>
      <p:bldP spid="19" grpId="0"/>
      <p:bldP spid="20" grpId="0"/>
      <p:bldP spid="21" grpId="0"/>
      <p:bldP spid="22"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Deuxième partie / 2. La mémoire</a:t>
            </a:r>
            <a:endParaRPr lang="fr-FR" dirty="0"/>
          </a:p>
        </p:txBody>
      </p:sp>
      <p:sp>
        <p:nvSpPr>
          <p:cNvPr id="3" name="Footer Placeholder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dirty="0" smtClean="0"/>
              <a:t>9. </a:t>
            </a:r>
            <a:r>
              <a:rPr lang="fr-FR" sz="2000" dirty="0" smtClean="0"/>
              <a:t>Lecture d'une mémoire</a:t>
            </a:r>
            <a:endParaRPr lang="fr-FR" sz="2000" dirty="0"/>
          </a:p>
        </p:txBody>
      </p:sp>
      <p:pic>
        <p:nvPicPr>
          <p:cNvPr id="6" name="Picture 4"/>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3275856" y="2270370"/>
            <a:ext cx="2562225"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7"/>
          <p:cNvSpPr txBox="1">
            <a:spLocks noChangeArrowheads="1"/>
          </p:cNvSpPr>
          <p:nvPr>
            <p:custDataLst>
              <p:tags r:id="rId2"/>
            </p:custDataLst>
          </p:nvPr>
        </p:nvSpPr>
        <p:spPr bwMode="auto">
          <a:xfrm>
            <a:off x="4640823" y="3952748"/>
            <a:ext cx="1365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dirty="0"/>
              <a:t>Vitesse 8ns</a:t>
            </a:r>
          </a:p>
        </p:txBody>
      </p:sp>
      <p:sp>
        <p:nvSpPr>
          <p:cNvPr id="8" name="Line 9"/>
          <p:cNvSpPr>
            <a:spLocks noChangeShapeType="1"/>
          </p:cNvSpPr>
          <p:nvPr>
            <p:custDataLst>
              <p:tags r:id="rId3"/>
            </p:custDataLst>
          </p:nvPr>
        </p:nvSpPr>
        <p:spPr bwMode="auto">
          <a:xfrm flipH="1" flipV="1">
            <a:off x="5045993" y="3089145"/>
            <a:ext cx="61428" cy="809895"/>
          </a:xfrm>
          <a:prstGeom prst="line">
            <a:avLst/>
          </a:prstGeom>
          <a:noFill/>
          <a:ln w="38100">
            <a:solidFill>
              <a:schemeClr val="accent1">
                <a:lumMod val="75000"/>
              </a:schemeClr>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9" name="Text Box 6"/>
          <p:cNvSpPr txBox="1">
            <a:spLocks noChangeArrowheads="1"/>
          </p:cNvSpPr>
          <p:nvPr>
            <p:custDataLst>
              <p:tags r:id="rId4"/>
            </p:custDataLst>
          </p:nvPr>
        </p:nvSpPr>
        <p:spPr bwMode="auto">
          <a:xfrm>
            <a:off x="3029769" y="3899043"/>
            <a:ext cx="1238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dirty="0"/>
              <a:t>8M octets </a:t>
            </a:r>
          </a:p>
        </p:txBody>
      </p:sp>
      <p:sp>
        <p:nvSpPr>
          <p:cNvPr id="10" name="Line 10"/>
          <p:cNvSpPr>
            <a:spLocks noChangeShapeType="1"/>
          </p:cNvSpPr>
          <p:nvPr>
            <p:custDataLst>
              <p:tags r:id="rId5"/>
            </p:custDataLst>
          </p:nvPr>
        </p:nvSpPr>
        <p:spPr bwMode="auto">
          <a:xfrm flipV="1">
            <a:off x="3567369" y="3089148"/>
            <a:ext cx="1079500" cy="863600"/>
          </a:xfrm>
          <a:prstGeom prst="line">
            <a:avLst/>
          </a:prstGeom>
          <a:noFill/>
          <a:ln w="38100">
            <a:solidFill>
              <a:schemeClr val="accent1">
                <a:lumMod val="75000"/>
              </a:schemeClr>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11" name="Text Box 5"/>
          <p:cNvSpPr txBox="1">
            <a:spLocks noChangeArrowheads="1"/>
          </p:cNvSpPr>
          <p:nvPr>
            <p:custDataLst>
              <p:tags r:id="rId6"/>
            </p:custDataLst>
          </p:nvPr>
        </p:nvSpPr>
        <p:spPr bwMode="auto">
          <a:xfrm>
            <a:off x="3845679" y="1028901"/>
            <a:ext cx="218521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dirty="0"/>
              <a:t>Date de fabrication </a:t>
            </a:r>
            <a:endParaRPr lang="fr-FR" dirty="0" smtClean="0"/>
          </a:p>
          <a:p>
            <a:pPr eaLnBrk="1" hangingPunct="1"/>
            <a:r>
              <a:rPr lang="fr-FR" dirty="0" smtClean="0"/>
              <a:t>1999 </a:t>
            </a:r>
            <a:r>
              <a:rPr lang="fr-FR" dirty="0"/>
              <a:t>semaine 44</a:t>
            </a:r>
          </a:p>
        </p:txBody>
      </p:sp>
      <p:sp>
        <p:nvSpPr>
          <p:cNvPr id="12" name="Line 8"/>
          <p:cNvSpPr>
            <a:spLocks noChangeShapeType="1"/>
          </p:cNvSpPr>
          <p:nvPr>
            <p:custDataLst>
              <p:tags r:id="rId7"/>
            </p:custDataLst>
          </p:nvPr>
        </p:nvSpPr>
        <p:spPr bwMode="auto">
          <a:xfrm flipH="1">
            <a:off x="3845679" y="1545846"/>
            <a:ext cx="664589" cy="1039246"/>
          </a:xfrm>
          <a:prstGeom prst="line">
            <a:avLst/>
          </a:prstGeom>
          <a:noFill/>
          <a:ln w="38100">
            <a:solidFill>
              <a:schemeClr val="accent1">
                <a:lumMod val="75000"/>
              </a:schemeClr>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Tree>
    <p:extLst>
      <p:ext uri="{BB962C8B-B14F-4D97-AF65-F5344CB8AC3E}">
        <p14:creationId xmlns:p14="http://schemas.microsoft.com/office/powerpoint/2010/main" val="980415732"/>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Deuxième partie / 3. Les interruptions</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a:xfrm>
            <a:off x="0" y="843558"/>
            <a:ext cx="9144000" cy="4032448"/>
          </a:xfrm>
        </p:spPr>
        <p:txBody>
          <a:bodyPr>
            <a:normAutofit/>
          </a:bodyPr>
          <a:lstStyle/>
          <a:p>
            <a:pPr marL="0" indent="0">
              <a:buNone/>
            </a:pPr>
            <a:endParaRPr lang="fr-FR" dirty="0" smtClean="0"/>
          </a:p>
          <a:p>
            <a:pPr marL="0" indent="0" algn="ctr">
              <a:buNone/>
            </a:pPr>
            <a:r>
              <a:rPr lang="fr-FR" dirty="0" smtClean="0"/>
              <a:t>Une </a:t>
            </a:r>
            <a:r>
              <a:rPr lang="fr-FR" b="1" dirty="0"/>
              <a:t>interruption</a:t>
            </a:r>
            <a:r>
              <a:rPr lang="fr-FR" dirty="0"/>
              <a:t> est un signal </a:t>
            </a:r>
            <a:r>
              <a:rPr lang="fr-FR" dirty="0" smtClean="0"/>
              <a:t>déclenché provoquant l’</a:t>
            </a:r>
            <a:r>
              <a:rPr lang="fr-FR" b="1" dirty="0" smtClean="0"/>
              <a:t>arrêt </a:t>
            </a:r>
            <a:r>
              <a:rPr lang="fr-FR" b="1" dirty="0"/>
              <a:t>temporaire </a:t>
            </a:r>
            <a:r>
              <a:rPr lang="fr-FR" dirty="0"/>
              <a:t>de l'exécution normale d'un programme </a:t>
            </a:r>
            <a:r>
              <a:rPr lang="fr-FR" dirty="0" smtClean="0"/>
              <a:t>afin </a:t>
            </a:r>
            <a:r>
              <a:rPr lang="fr-FR" dirty="0"/>
              <a:t>d'exécuter un </a:t>
            </a:r>
            <a:r>
              <a:rPr lang="fr-FR" b="1" dirty="0"/>
              <a:t>autre programme </a:t>
            </a:r>
            <a:r>
              <a:rPr lang="fr-FR" dirty="0"/>
              <a:t>(appelé routine d'interruption</a:t>
            </a:r>
            <a:r>
              <a:rPr lang="fr-FR" dirty="0" smtClean="0"/>
              <a:t>).</a:t>
            </a:r>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400" dirty="0" smtClean="0"/>
              <a:t>1. Définition</a:t>
            </a:r>
            <a:endParaRPr lang="fr-FR" sz="2800" dirty="0"/>
          </a:p>
        </p:txBody>
      </p:sp>
    </p:spTree>
    <p:extLst>
      <p:ext uri="{BB962C8B-B14F-4D97-AF65-F5344CB8AC3E}">
        <p14:creationId xmlns:p14="http://schemas.microsoft.com/office/powerpoint/2010/main" val="509054462"/>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Deuxième partie / 3. Les interruptions</a:t>
            </a:r>
            <a:endParaRPr lang="fr-FR" dirty="0"/>
          </a:p>
        </p:txBody>
      </p:sp>
      <p:sp>
        <p:nvSpPr>
          <p:cNvPr id="3" name="Espace réservé du pied de page 2"/>
          <p:cNvSpPr>
            <a:spLocks noGrp="1"/>
          </p:cNvSpPr>
          <p:nvPr>
            <p:ph type="ftr" sz="quarter" idx="11"/>
          </p:nvPr>
        </p:nvSpPr>
        <p:spPr/>
        <p:txBody>
          <a:bodyPr/>
          <a:lstStyle/>
          <a:p>
            <a:r>
              <a:rPr lang="fr-FR" dirty="0" smtClean="0">
                <a:solidFill>
                  <a:srgbClr val="775F55"/>
                </a:solidFill>
              </a:rPr>
              <a:t>- Structure et Fonctionnement des ordinateurs -</a:t>
            </a:r>
            <a:endParaRPr lang="fr-FR" dirty="0">
              <a:solidFill>
                <a:srgbClr val="775F55"/>
              </a:solidFill>
            </a:endParaRPr>
          </a:p>
        </p:txBody>
      </p:sp>
      <p:sp>
        <p:nvSpPr>
          <p:cNvPr id="4" name="Espace réservé du contenu 3"/>
          <p:cNvSpPr>
            <a:spLocks noGrp="1"/>
          </p:cNvSpPr>
          <p:nvPr>
            <p:ph sz="quarter" idx="1"/>
          </p:nvPr>
        </p:nvSpPr>
        <p:spPr>
          <a:xfrm>
            <a:off x="0" y="843558"/>
            <a:ext cx="9144000" cy="4032448"/>
          </a:xfrm>
        </p:spPr>
        <p:txBody>
          <a:bodyPr>
            <a:normAutofit fontScale="92500" lnSpcReduction="20000"/>
          </a:bodyPr>
          <a:lstStyle/>
          <a:p>
            <a:r>
              <a:rPr lang="fr-FR" sz="3000" dirty="0"/>
              <a:t>Lors d'une interruption, le microprocesseur </a:t>
            </a:r>
            <a:r>
              <a:rPr lang="fr-FR" sz="3000" dirty="0" smtClean="0"/>
              <a:t>suit le mécanisme suivant :</a:t>
            </a:r>
          </a:p>
          <a:p>
            <a:pPr marL="880110" lvl="1" indent="-514350">
              <a:buFont typeface="+mj-lt"/>
              <a:buAutoNum type="arabicPeriod"/>
            </a:pPr>
            <a:r>
              <a:rPr lang="fr-FR" sz="2700" dirty="0" smtClean="0"/>
              <a:t>Sauvegarde </a:t>
            </a:r>
            <a:r>
              <a:rPr lang="fr-FR" sz="2700" dirty="0"/>
              <a:t>du contexte </a:t>
            </a:r>
            <a:r>
              <a:rPr lang="fr-FR" sz="2700" dirty="0" smtClean="0"/>
              <a:t>actuel dans </a:t>
            </a:r>
            <a:r>
              <a:rPr lang="fr-FR" sz="2700" dirty="0"/>
              <a:t>une pile : </a:t>
            </a:r>
            <a:endParaRPr lang="fr-FR" sz="2700" dirty="0" smtClean="0"/>
          </a:p>
          <a:p>
            <a:pPr marL="1154430" lvl="2" indent="-514350"/>
            <a:r>
              <a:rPr lang="fr-FR" sz="2400" dirty="0" smtClean="0"/>
              <a:t>Adresse </a:t>
            </a:r>
            <a:r>
              <a:rPr lang="fr-FR" sz="2400" dirty="0"/>
              <a:t>de la prochaine instruction à exécuter dans le programme interrompu, </a:t>
            </a:r>
            <a:endParaRPr lang="fr-FR" sz="2400" dirty="0" smtClean="0"/>
          </a:p>
          <a:p>
            <a:pPr marL="1154430" lvl="2" indent="-514350"/>
            <a:r>
              <a:rPr lang="fr-FR" sz="2400" dirty="0" smtClean="0"/>
              <a:t>Contenu </a:t>
            </a:r>
            <a:r>
              <a:rPr lang="fr-FR" sz="2400" dirty="0"/>
              <a:t>des registres qui seront modifiés par le programme d'interruption, </a:t>
            </a:r>
            <a:endParaRPr lang="fr-FR" sz="2400" dirty="0" smtClean="0"/>
          </a:p>
          <a:p>
            <a:pPr marL="880110" lvl="1" indent="-514350">
              <a:buFont typeface="+mj-lt"/>
              <a:buAutoNum type="arabicPeriod"/>
            </a:pPr>
            <a:r>
              <a:rPr lang="fr-FR" sz="2700" dirty="0" smtClean="0"/>
              <a:t>Chargement </a:t>
            </a:r>
            <a:r>
              <a:rPr lang="fr-FR" sz="2700" dirty="0"/>
              <a:t>du contexte du programme </a:t>
            </a:r>
            <a:r>
              <a:rPr lang="fr-FR" sz="2700" dirty="0" smtClean="0"/>
              <a:t>d'interruption</a:t>
            </a:r>
          </a:p>
          <a:p>
            <a:pPr marL="880110" lvl="1" indent="-514350">
              <a:buFont typeface="+mj-lt"/>
              <a:buAutoNum type="arabicPeriod"/>
            </a:pPr>
            <a:r>
              <a:rPr lang="fr-FR" sz="2700" dirty="0" smtClean="0"/>
              <a:t>Exécution </a:t>
            </a:r>
            <a:r>
              <a:rPr lang="fr-FR" sz="2700" dirty="0"/>
              <a:t>du programme d'interruption </a:t>
            </a:r>
            <a:endParaRPr lang="fr-FR" sz="2700" dirty="0" smtClean="0"/>
          </a:p>
          <a:p>
            <a:pPr marL="880110" lvl="1" indent="-514350">
              <a:buFont typeface="+mj-lt"/>
              <a:buAutoNum type="arabicPeriod"/>
            </a:pPr>
            <a:r>
              <a:rPr lang="fr-FR" sz="2700" dirty="0" smtClean="0"/>
              <a:t>Retour </a:t>
            </a:r>
            <a:r>
              <a:rPr lang="fr-FR" sz="2700" dirty="0"/>
              <a:t>au programme interrompu en restaurant le </a:t>
            </a:r>
            <a:r>
              <a:rPr lang="fr-FR" sz="2700" dirty="0" smtClean="0"/>
              <a:t>contexte sauvegardé</a:t>
            </a:r>
            <a:endParaRPr lang="fr-FR" sz="2700" dirty="0"/>
          </a:p>
        </p:txBody>
      </p:sp>
      <p:sp>
        <p:nvSpPr>
          <p:cNvPr id="5" name="Slide Number Placeholder 22"/>
          <p:cNvSpPr txBox="1">
            <a:spLocks/>
          </p:cNvSpPr>
          <p:nvPr/>
        </p:nvSpPr>
        <p:spPr>
          <a:xfrm>
            <a:off x="590556"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400" dirty="0" smtClean="0"/>
              <a:t>2. </a:t>
            </a:r>
            <a:r>
              <a:rPr lang="fr-FR" sz="2400" dirty="0"/>
              <a:t>Fonctionnement</a:t>
            </a:r>
            <a:endParaRPr lang="fr-FR" sz="2800" dirty="0"/>
          </a:p>
        </p:txBody>
      </p:sp>
    </p:spTree>
    <p:extLst>
      <p:ext uri="{BB962C8B-B14F-4D97-AF65-F5344CB8AC3E}">
        <p14:creationId xmlns:p14="http://schemas.microsoft.com/office/powerpoint/2010/main" val="4176467410"/>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Deuxième partie / 3. Les interruptions</a:t>
            </a:r>
            <a:endParaRPr lang="fr-FR" dirty="0"/>
          </a:p>
        </p:txBody>
      </p:sp>
      <p:sp>
        <p:nvSpPr>
          <p:cNvPr id="3" name="Espace réservé du pied de page 2"/>
          <p:cNvSpPr>
            <a:spLocks noGrp="1"/>
          </p:cNvSpPr>
          <p:nvPr>
            <p:ph type="ftr" sz="quarter" idx="11"/>
          </p:nvPr>
        </p:nvSpPr>
        <p:spPr/>
        <p:txBody>
          <a:bodyPr/>
          <a:lstStyle/>
          <a:p>
            <a:r>
              <a:rPr lang="fr-FR" dirty="0" smtClean="0">
                <a:solidFill>
                  <a:srgbClr val="775F55"/>
                </a:solidFill>
              </a:rPr>
              <a:t>- Structure et Fonctionnement des ordinateurs -</a:t>
            </a:r>
            <a:endParaRPr lang="fr-FR" dirty="0">
              <a:solidFill>
                <a:srgbClr val="775F55"/>
              </a:solidFill>
            </a:endParaRPr>
          </a:p>
        </p:txBody>
      </p:sp>
      <p:sp>
        <p:nvSpPr>
          <p:cNvPr id="5" name="Slide Number Placeholder 22"/>
          <p:cNvSpPr txBox="1">
            <a:spLocks/>
          </p:cNvSpPr>
          <p:nvPr/>
        </p:nvSpPr>
        <p:spPr>
          <a:xfrm>
            <a:off x="590556"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400" dirty="0" smtClean="0"/>
              <a:t>2. </a:t>
            </a:r>
            <a:r>
              <a:rPr lang="fr-FR" sz="2400" dirty="0"/>
              <a:t>Fonctionnement</a:t>
            </a:r>
            <a:endParaRPr lang="fr-FR" sz="2800" dirty="0"/>
          </a:p>
        </p:txBody>
      </p:sp>
      <p:pic>
        <p:nvPicPr>
          <p:cNvPr id="8" name="Picture 2"/>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bwMode="auto">
          <a:xfrm>
            <a:off x="971550" y="944563"/>
            <a:ext cx="7200900" cy="382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5090633"/>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Deuxième partie / 3. Les interruptions</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a:xfrm>
            <a:off x="0" y="843558"/>
            <a:ext cx="9144000" cy="4032448"/>
          </a:xfrm>
        </p:spPr>
        <p:txBody>
          <a:bodyPr>
            <a:normAutofit/>
          </a:bodyPr>
          <a:lstStyle/>
          <a:p>
            <a:r>
              <a:rPr lang="fr-FR" dirty="0" smtClean="0"/>
              <a:t>On distingue deux types d’interruptions :</a:t>
            </a:r>
            <a:endParaRPr lang="fr-FR" dirty="0"/>
          </a:p>
          <a:p>
            <a:pPr lvl="1"/>
            <a:r>
              <a:rPr lang="fr-FR" dirty="0" smtClean="0"/>
              <a:t>Par un périphérique pour </a:t>
            </a:r>
            <a:r>
              <a:rPr lang="fr-FR" dirty="0"/>
              <a:t>effectuer un traitement (lire une touche du </a:t>
            </a:r>
            <a:r>
              <a:rPr lang="fr-FR" dirty="0" smtClean="0"/>
              <a:t>clavier). 	</a:t>
            </a:r>
            <a:r>
              <a:rPr lang="fr-FR" dirty="0" smtClean="0">
                <a:sym typeface="Wingdings" pitchFamily="2" charset="2"/>
              </a:rPr>
              <a:t>I</a:t>
            </a:r>
            <a:r>
              <a:rPr lang="fr-FR" dirty="0" smtClean="0"/>
              <a:t>nterruption </a:t>
            </a:r>
            <a:r>
              <a:rPr lang="fr-FR" dirty="0"/>
              <a:t>matérielle.</a:t>
            </a:r>
          </a:p>
          <a:p>
            <a:pPr lvl="1"/>
            <a:r>
              <a:rPr lang="fr-FR" dirty="0" smtClean="0"/>
              <a:t>Par un programme en </a:t>
            </a:r>
            <a:r>
              <a:rPr lang="fr-FR" dirty="0"/>
              <a:t>cours d'exécution </a:t>
            </a:r>
            <a:r>
              <a:rPr lang="fr-FR" dirty="0" smtClean="0"/>
              <a:t>(utilisation de l'instruction INT). 		</a:t>
            </a:r>
            <a:r>
              <a:rPr lang="fr-FR" dirty="0" smtClean="0">
                <a:sym typeface="Wingdings" pitchFamily="2" charset="2"/>
              </a:rPr>
              <a:t> I</a:t>
            </a:r>
            <a:r>
              <a:rPr lang="fr-FR" dirty="0" smtClean="0"/>
              <a:t>nterruption </a:t>
            </a:r>
            <a:r>
              <a:rPr lang="fr-FR" dirty="0"/>
              <a:t>logicielle</a:t>
            </a:r>
            <a:r>
              <a:rPr lang="fr-FR" dirty="0" smtClean="0"/>
              <a:t>.</a:t>
            </a:r>
          </a:p>
          <a:p>
            <a:endParaRPr lang="fr-FR" dirty="0"/>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400" dirty="0" smtClean="0"/>
              <a:t>3</a:t>
            </a:r>
            <a:r>
              <a:rPr lang="fr-FR" sz="2400" dirty="0"/>
              <a:t>. </a:t>
            </a:r>
            <a:r>
              <a:rPr lang="fr-FR" sz="2400" dirty="0" smtClean="0"/>
              <a:t>Types </a:t>
            </a:r>
            <a:r>
              <a:rPr lang="fr-FR" sz="2400" dirty="0"/>
              <a:t>d'interruptions</a:t>
            </a:r>
            <a:endParaRPr lang="fr-FR" sz="2800" dirty="0"/>
          </a:p>
        </p:txBody>
      </p:sp>
    </p:spTree>
    <p:extLst>
      <p:ext uri="{BB962C8B-B14F-4D97-AF65-F5344CB8AC3E}">
        <p14:creationId xmlns:p14="http://schemas.microsoft.com/office/powerpoint/2010/main" val="2583674032"/>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Deuxième partie / 3. Les interruptions</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400" dirty="0" smtClean="0"/>
              <a:t>3</a:t>
            </a:r>
            <a:r>
              <a:rPr lang="fr-FR" sz="2400" dirty="0"/>
              <a:t>. </a:t>
            </a:r>
            <a:r>
              <a:rPr lang="fr-FR" sz="2400" dirty="0" smtClean="0"/>
              <a:t>Types </a:t>
            </a:r>
            <a:r>
              <a:rPr lang="fr-FR" sz="2400" dirty="0"/>
              <a:t>d'interruptions</a:t>
            </a:r>
            <a:endParaRPr lang="fr-FR" sz="2800" dirty="0"/>
          </a:p>
        </p:txBody>
      </p:sp>
      <p:pic>
        <p:nvPicPr>
          <p:cNvPr id="1026" name="Picture 2"/>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bwMode="auto">
          <a:xfrm>
            <a:off x="1331640" y="987574"/>
            <a:ext cx="6725341" cy="3401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 y="4443958"/>
            <a:ext cx="9144003" cy="369332"/>
          </a:xfrm>
          <a:prstGeom prst="rect">
            <a:avLst/>
          </a:prstGeom>
        </p:spPr>
        <p:txBody>
          <a:bodyPr wrap="square">
            <a:spAutoFit/>
          </a:bodyPr>
          <a:lstStyle/>
          <a:p>
            <a:r>
              <a:rPr lang="fr-FR" dirty="0">
                <a:latin typeface="Book Antiqua" pitchFamily="18" charset="0"/>
              </a:rPr>
              <a:t>Interruption </a:t>
            </a:r>
            <a:r>
              <a:rPr lang="fr-FR" dirty="0" smtClean="0">
                <a:latin typeface="Book Antiqua" pitchFamily="18" charset="0"/>
              </a:rPr>
              <a:t>interne : </a:t>
            </a:r>
            <a:r>
              <a:rPr lang="fr-FR" dirty="0" err="1" smtClean="0">
                <a:latin typeface="Book Antiqua" pitchFamily="18" charset="0"/>
              </a:rPr>
              <a:t>overflow</a:t>
            </a:r>
            <a:r>
              <a:rPr lang="fr-FR" dirty="0">
                <a:latin typeface="Book Antiqua" pitchFamily="18" charset="0"/>
              </a:rPr>
              <a:t>, erreur d'adressage, code opération inexistant, </a:t>
            </a:r>
            <a:r>
              <a:rPr lang="fr-FR" dirty="0" smtClean="0">
                <a:latin typeface="Book Antiqua" pitchFamily="18" charset="0"/>
              </a:rPr>
              <a:t>…</a:t>
            </a:r>
            <a:endParaRPr lang="fr-FR" dirty="0">
              <a:latin typeface="Book Antiqua" pitchFamily="18" charset="0"/>
            </a:endParaRPr>
          </a:p>
        </p:txBody>
      </p:sp>
    </p:spTree>
    <p:extLst>
      <p:ext uri="{BB962C8B-B14F-4D97-AF65-F5344CB8AC3E}">
        <p14:creationId xmlns:p14="http://schemas.microsoft.com/office/powerpoint/2010/main" val="2708173417"/>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Deuxième partie / 3. Les interruptions</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a:xfrm>
            <a:off x="0" y="843558"/>
            <a:ext cx="9144000" cy="4032448"/>
          </a:xfrm>
        </p:spPr>
        <p:txBody>
          <a:bodyPr>
            <a:normAutofit fontScale="85000" lnSpcReduction="10000"/>
          </a:bodyPr>
          <a:lstStyle/>
          <a:p>
            <a:r>
              <a:rPr lang="fr-FR" sz="3000" dirty="0"/>
              <a:t>On utilise les interruptions principalement dans deux </a:t>
            </a:r>
            <a:r>
              <a:rPr lang="fr-FR" sz="3000" dirty="0" smtClean="0"/>
              <a:t>buts:</a:t>
            </a:r>
            <a:endParaRPr lang="fr-FR" sz="3000" dirty="0"/>
          </a:p>
          <a:p>
            <a:pPr lvl="1"/>
            <a:r>
              <a:rPr lang="fr-FR" sz="2700" dirty="0" smtClean="0"/>
              <a:t>Permettre </a:t>
            </a:r>
            <a:r>
              <a:rPr lang="fr-FR" sz="2700" dirty="0"/>
              <a:t>des communications non bloquantes avec des périphériques externes;</a:t>
            </a:r>
          </a:p>
          <a:p>
            <a:pPr lvl="1"/>
            <a:r>
              <a:rPr lang="fr-FR" sz="2700" dirty="0" smtClean="0"/>
              <a:t>Commuter </a:t>
            </a:r>
            <a:r>
              <a:rPr lang="fr-FR" sz="2700" dirty="0"/>
              <a:t>entre les tâches dans un ordonnanceur</a:t>
            </a:r>
            <a:r>
              <a:rPr lang="fr-FR" sz="2700" dirty="0" smtClean="0"/>
              <a:t>.</a:t>
            </a:r>
          </a:p>
          <a:p>
            <a:r>
              <a:rPr lang="fr-FR" sz="3000" dirty="0" smtClean="0"/>
              <a:t>Exemple : </a:t>
            </a:r>
          </a:p>
          <a:p>
            <a:pPr marL="365760" lvl="1" indent="0">
              <a:buNone/>
            </a:pPr>
            <a:r>
              <a:rPr lang="fr-FR" sz="2700" dirty="0" smtClean="0"/>
              <a:t>Lorsque </a:t>
            </a:r>
            <a:r>
              <a:rPr lang="fr-FR" sz="2700" dirty="0"/>
              <a:t>le microprocesseur interroge un périphérique (disque dur, port de communication...), il y a en général des délais avant que les données ne puissent être obtenues ou transmises. La solution la plus simple est </a:t>
            </a:r>
            <a:r>
              <a:rPr lang="fr-FR" sz="2700" dirty="0" smtClean="0"/>
              <a:t>d'attendre </a:t>
            </a:r>
            <a:r>
              <a:rPr lang="fr-FR" sz="2700" dirty="0"/>
              <a:t>les données ou la fin de la </a:t>
            </a:r>
            <a:r>
              <a:rPr lang="fr-FR" sz="2700" dirty="0" smtClean="0"/>
              <a:t>transmission. </a:t>
            </a:r>
            <a:r>
              <a:rPr lang="fr-FR" sz="2700" dirty="0"/>
              <a:t>Malheureusement, cela bloque tout programme en cours, ce qui est gênant sur un système </a:t>
            </a:r>
            <a:r>
              <a:rPr lang="fr-FR" sz="2700" dirty="0" smtClean="0"/>
              <a:t>multitâche. </a:t>
            </a:r>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400" dirty="0" smtClean="0"/>
              <a:t>4. Usage</a:t>
            </a:r>
            <a:endParaRPr lang="fr-FR" sz="2800" dirty="0"/>
          </a:p>
        </p:txBody>
      </p:sp>
    </p:spTree>
    <p:extLst>
      <p:ext uri="{BB962C8B-B14F-4D97-AF65-F5344CB8AC3E}">
        <p14:creationId xmlns:p14="http://schemas.microsoft.com/office/powerpoint/2010/main" val="3486348800"/>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Deuxième partie / 3. Les interruptions</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a:xfrm>
            <a:off x="0" y="843558"/>
            <a:ext cx="9144000" cy="4032448"/>
          </a:xfrm>
        </p:spPr>
        <p:txBody>
          <a:bodyPr>
            <a:normAutofit fontScale="85000" lnSpcReduction="10000"/>
          </a:bodyPr>
          <a:lstStyle/>
          <a:p>
            <a:r>
              <a:rPr lang="fr-FR" sz="3000" dirty="0"/>
              <a:t>A chaque interruption, est associée une priorité </a:t>
            </a:r>
            <a:r>
              <a:rPr lang="fr-FR" sz="3000" dirty="0" smtClean="0"/>
              <a:t>qui </a:t>
            </a:r>
            <a:r>
              <a:rPr lang="fr-FR" sz="3000" dirty="0"/>
              <a:t>permet </a:t>
            </a:r>
            <a:r>
              <a:rPr lang="fr-FR" sz="3000" dirty="0" smtClean="0"/>
              <a:t>de classer l’ordre de l’exécution des interruptions.</a:t>
            </a:r>
          </a:p>
          <a:p>
            <a:r>
              <a:rPr lang="fr-FR" sz="3000" dirty="0" smtClean="0"/>
              <a:t>La gestion de priorité est faite </a:t>
            </a:r>
            <a:r>
              <a:rPr lang="fr-FR" sz="3000" dirty="0"/>
              <a:t>par </a:t>
            </a:r>
            <a:r>
              <a:rPr lang="fr-FR" sz="3000" dirty="0" smtClean="0"/>
              <a:t>le Contrôleur </a:t>
            </a:r>
            <a:r>
              <a:rPr lang="fr-FR" sz="3000" dirty="0"/>
              <a:t>d'Interruption (PIC : Programmable </a:t>
            </a:r>
            <a:r>
              <a:rPr lang="fr-FR" sz="3000" dirty="0" smtClean="0"/>
              <a:t>Interrupt </a:t>
            </a:r>
            <a:r>
              <a:rPr lang="fr-FR" sz="3000" dirty="0"/>
              <a:t>Controler</a:t>
            </a:r>
            <a:r>
              <a:rPr lang="fr-FR" sz="3000" dirty="0" smtClean="0"/>
              <a:t>).</a:t>
            </a:r>
          </a:p>
          <a:p>
            <a:r>
              <a:rPr lang="fr-FR" sz="3000" dirty="0" smtClean="0"/>
              <a:t>Le fait de prioriser les interruptions, permet de résoudre des </a:t>
            </a:r>
            <a:r>
              <a:rPr lang="fr-FR" sz="3000" dirty="0"/>
              <a:t>problèmes tels que : </a:t>
            </a:r>
            <a:endParaRPr lang="fr-FR" sz="3000" dirty="0" smtClean="0"/>
          </a:p>
          <a:p>
            <a:pPr lvl="1"/>
            <a:r>
              <a:rPr lang="fr-FR" sz="2700" dirty="0" smtClean="0"/>
              <a:t>Arrivée </a:t>
            </a:r>
            <a:r>
              <a:rPr lang="fr-FR" sz="2700" dirty="0"/>
              <a:t>de plusieurs </a:t>
            </a:r>
            <a:r>
              <a:rPr lang="fr-FR" sz="2700" dirty="0" smtClean="0"/>
              <a:t>interruptions </a:t>
            </a:r>
            <a:r>
              <a:rPr lang="fr-FR" sz="2700" dirty="0"/>
              <a:t>pendant l'exécution d'une instruction, </a:t>
            </a:r>
            <a:endParaRPr lang="fr-FR" sz="2700" dirty="0" smtClean="0"/>
          </a:p>
          <a:p>
            <a:pPr lvl="1"/>
            <a:r>
              <a:rPr lang="fr-FR" sz="2700" dirty="0" smtClean="0"/>
              <a:t>Arrivée d‘une interruption </a:t>
            </a:r>
            <a:r>
              <a:rPr lang="fr-FR" sz="2700" dirty="0"/>
              <a:t>pendant </a:t>
            </a:r>
            <a:r>
              <a:rPr lang="fr-FR" sz="2700" dirty="0" smtClean="0"/>
              <a:t>l'exécution d'une </a:t>
            </a:r>
            <a:r>
              <a:rPr lang="fr-FR" sz="2700" dirty="0"/>
              <a:t>interruption précédente.</a:t>
            </a:r>
            <a:endParaRPr lang="fr-FR" sz="2700" dirty="0" smtClean="0"/>
          </a:p>
          <a:p>
            <a:endParaRPr lang="fr-FR" sz="2700" dirty="0" smtClean="0"/>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400" dirty="0" smtClean="0"/>
              <a:t>5. Priorité</a:t>
            </a:r>
            <a:endParaRPr lang="fr-FR" sz="2800" dirty="0"/>
          </a:p>
        </p:txBody>
      </p:sp>
    </p:spTree>
    <p:extLst>
      <p:ext uri="{BB962C8B-B14F-4D97-AF65-F5344CB8AC3E}">
        <p14:creationId xmlns:p14="http://schemas.microsoft.com/office/powerpoint/2010/main" val="37530197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Composants d’un PC</a:t>
            </a:r>
            <a:endParaRPr lang="fr-FR" dirty="0"/>
          </a:p>
        </p:txBody>
      </p:sp>
      <p:sp>
        <p:nvSpPr>
          <p:cNvPr id="5" name="Content Placeholder 4"/>
          <p:cNvSpPr>
            <a:spLocks noGrp="1"/>
          </p:cNvSpPr>
          <p:nvPr>
            <p:ph sz="quarter" idx="1"/>
          </p:nvPr>
        </p:nvSpPr>
        <p:spPr/>
        <p:txBody>
          <a:bodyPr>
            <a:normAutofit fontScale="92500" lnSpcReduction="20000"/>
          </a:bodyPr>
          <a:lstStyle/>
          <a:p>
            <a:r>
              <a:rPr lang="fr-FR" dirty="0" smtClean="0"/>
              <a:t>Elle permet de cadencer le traitement des instructions par le microprocesseur ou la transmission des informations sur les différents bus.</a:t>
            </a:r>
          </a:p>
          <a:p>
            <a:r>
              <a:rPr lang="fr-FR" dirty="0"/>
              <a:t>Elle est constituée </a:t>
            </a:r>
            <a:r>
              <a:rPr lang="fr-FR" dirty="0" smtClean="0"/>
              <a:t>d'un cristal </a:t>
            </a:r>
            <a:r>
              <a:rPr lang="fr-FR" dirty="0"/>
              <a:t>qui, en vibrant, donne des impulsions afin de cadencer le système. </a:t>
            </a:r>
            <a:endParaRPr lang="fr-FR" dirty="0" smtClean="0"/>
          </a:p>
          <a:p>
            <a:r>
              <a:rPr lang="fr-FR" dirty="0" smtClean="0"/>
              <a:t>On appelle fréquence </a:t>
            </a:r>
            <a:r>
              <a:rPr lang="fr-FR" dirty="0"/>
              <a:t>d'horloge le nombre de vibrations du cristal par seconde.</a:t>
            </a:r>
          </a:p>
          <a:p>
            <a:r>
              <a:rPr lang="fr-FR" dirty="0"/>
              <a:t>Plus la fréquence est élevée, plus le système pourra traiter d'informations. Cette fréquence </a:t>
            </a:r>
            <a:r>
              <a:rPr lang="fr-FR" dirty="0" smtClean="0"/>
              <a:t>se mesure </a:t>
            </a:r>
            <a:r>
              <a:rPr lang="fr-FR" dirty="0"/>
              <a:t>en </a:t>
            </a:r>
            <a:r>
              <a:rPr lang="fr-FR" dirty="0" smtClean="0"/>
              <a:t>MHz : </a:t>
            </a:r>
            <a:r>
              <a:rPr lang="fr-FR" dirty="0"/>
              <a:t>1 MHz équivaut à 1 million d'opérations par seconde.</a:t>
            </a:r>
          </a:p>
        </p:txBody>
      </p:sp>
      <p:sp>
        <p:nvSpPr>
          <p:cNvPr id="7"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b="0" dirty="0" smtClean="0"/>
              <a:t>1. L’unité centrale &gt; 1. La carte mère &gt;</a:t>
            </a:r>
            <a:r>
              <a:rPr lang="fr-FR" sz="2400" b="0" dirty="0" smtClean="0"/>
              <a:t> </a:t>
            </a:r>
            <a:r>
              <a:rPr lang="fr-FR" sz="2400" dirty="0" smtClean="0"/>
              <a:t>3. L’horloge</a:t>
            </a:r>
            <a:endParaRPr lang="fr-FR" sz="2400" b="0" dirty="0"/>
          </a:p>
        </p:txBody>
      </p:sp>
      <p:sp>
        <p:nvSpPr>
          <p:cNvPr id="6" name="Espace réservé du pied de page 2"/>
          <p:cNvSpPr>
            <a:spLocks noGrp="1"/>
          </p:cNvSpPr>
          <p:nvPr>
            <p:ph type="ftr" sz="quarter" idx="11"/>
          </p:nvPr>
        </p:nvSpPr>
        <p:spPr>
          <a:xfrm>
            <a:off x="683568" y="4876006"/>
            <a:ext cx="8460432" cy="273844"/>
          </a:xfrm>
        </p:spPr>
        <p:txBody>
          <a:bodyPr/>
          <a:lstStyle/>
          <a:p>
            <a:r>
              <a:rPr lang="fr-FR" noProof="0" dirty="0" smtClean="0"/>
              <a:t>- Structure et Fonctionnement des ordinateurs -</a:t>
            </a:r>
            <a:endParaRPr lang="fr-FR" noProof="0" dirty="0"/>
          </a:p>
        </p:txBody>
      </p:sp>
    </p:spTree>
    <p:extLst>
      <p:ext uri="{BB962C8B-B14F-4D97-AF65-F5344CB8AC3E}">
        <p14:creationId xmlns:p14="http://schemas.microsoft.com/office/powerpoint/2010/main" val="2525747959"/>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Deuxième partie / 3. Les interruptions</a:t>
            </a:r>
            <a:endParaRPr lang="fr-FR" dirty="0"/>
          </a:p>
        </p:txBody>
      </p:sp>
      <p:sp>
        <p:nvSpPr>
          <p:cNvPr id="3" name="Espace réservé du pied de page 2"/>
          <p:cNvSpPr>
            <a:spLocks noGrp="1"/>
          </p:cNvSpPr>
          <p:nvPr>
            <p:ph type="ftr" sz="quarter" idx="11"/>
          </p:nvPr>
        </p:nvSpPr>
        <p:spPr/>
        <p:txBody>
          <a:bodyPr/>
          <a:lstStyle/>
          <a:p>
            <a:r>
              <a:rPr lang="fr-FR" dirty="0" smtClean="0">
                <a:solidFill>
                  <a:srgbClr val="775F55"/>
                </a:solidFill>
              </a:rPr>
              <a:t>- Structure et Fonctionnement des ordinateurs -</a:t>
            </a:r>
            <a:endParaRPr lang="fr-FR" dirty="0">
              <a:solidFill>
                <a:srgbClr val="775F55"/>
              </a:solidFill>
            </a:endParaRPr>
          </a:p>
        </p:txBody>
      </p:sp>
      <p:sp>
        <p:nvSpPr>
          <p:cNvPr id="4" name="Espace réservé du contenu 3"/>
          <p:cNvSpPr>
            <a:spLocks noGrp="1"/>
          </p:cNvSpPr>
          <p:nvPr>
            <p:ph sz="quarter" idx="1"/>
          </p:nvPr>
        </p:nvSpPr>
        <p:spPr>
          <a:xfrm>
            <a:off x="0" y="843558"/>
            <a:ext cx="9144000" cy="4032448"/>
          </a:xfrm>
        </p:spPr>
        <p:txBody>
          <a:bodyPr>
            <a:normAutofit fontScale="92500" lnSpcReduction="10000"/>
          </a:bodyPr>
          <a:lstStyle/>
          <a:p>
            <a:r>
              <a:rPr lang="fr-FR" sz="3000" dirty="0" smtClean="0"/>
              <a:t>On </a:t>
            </a:r>
            <a:r>
              <a:rPr lang="fr-FR" sz="3000" dirty="0"/>
              <a:t>peut généralement bloquer (on dit souvent masquer) les interruptions. Dans la plupart des systèmes, les interruptions bloquées sont accumulées, c'est-à-dire qu'elles sont exécutées dès qu'elles sont </a:t>
            </a:r>
            <a:r>
              <a:rPr lang="fr-FR" sz="3000" dirty="0" smtClean="0"/>
              <a:t>débloquées (on dit alors démasquées).</a:t>
            </a:r>
          </a:p>
          <a:p>
            <a:r>
              <a:rPr lang="fr-FR" sz="3000" dirty="0" smtClean="0"/>
              <a:t>Il </a:t>
            </a:r>
            <a:r>
              <a:rPr lang="fr-FR" sz="3000" dirty="0"/>
              <a:t>existe </a:t>
            </a:r>
            <a:r>
              <a:rPr lang="fr-FR" sz="3000" dirty="0" smtClean="0"/>
              <a:t>des interruptions </a:t>
            </a:r>
            <a:r>
              <a:rPr lang="fr-FR" sz="3000" dirty="0"/>
              <a:t>non </a:t>
            </a:r>
            <a:r>
              <a:rPr lang="fr-FR" sz="3000" dirty="0" smtClean="0"/>
              <a:t>masquables, </a:t>
            </a:r>
            <a:r>
              <a:rPr lang="fr-FR" sz="3000" dirty="0"/>
              <a:t>généralement </a:t>
            </a:r>
            <a:r>
              <a:rPr lang="fr-FR" sz="3000" dirty="0" smtClean="0"/>
              <a:t>dédiées </a:t>
            </a:r>
            <a:r>
              <a:rPr lang="fr-FR" sz="3000" dirty="0"/>
              <a:t>au signalement d'une erreur catastrophique pour le système (par exemple, détection d'une erreur mémoire par code correcteur d'erreurs</a:t>
            </a:r>
            <a:r>
              <a:rPr lang="fr-FR" sz="3000" dirty="0" smtClean="0"/>
              <a:t>).</a:t>
            </a:r>
            <a:endParaRPr lang="fr-FR" sz="3000" dirty="0"/>
          </a:p>
        </p:txBody>
      </p:sp>
      <p:sp>
        <p:nvSpPr>
          <p:cNvPr id="5" name="Slide Number Placeholder 22"/>
          <p:cNvSpPr txBox="1">
            <a:spLocks/>
          </p:cNvSpPr>
          <p:nvPr/>
        </p:nvSpPr>
        <p:spPr>
          <a:xfrm>
            <a:off x="590556"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400" dirty="0" smtClean="0"/>
              <a:t>6. Masquage des interruptions</a:t>
            </a:r>
            <a:endParaRPr lang="fr-FR" sz="2800" dirty="0"/>
          </a:p>
        </p:txBody>
      </p:sp>
    </p:spTree>
    <p:extLst>
      <p:ext uri="{BB962C8B-B14F-4D97-AF65-F5344CB8AC3E}">
        <p14:creationId xmlns:p14="http://schemas.microsoft.com/office/powerpoint/2010/main" val="4024602847"/>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Deuxième partie / 3. Les interruptions</a:t>
            </a:r>
            <a:endParaRPr lang="fr-FR" dirty="0"/>
          </a:p>
        </p:txBody>
      </p:sp>
      <p:sp>
        <p:nvSpPr>
          <p:cNvPr id="3" name="Espace réservé du pied de page 2"/>
          <p:cNvSpPr>
            <a:spLocks noGrp="1"/>
          </p:cNvSpPr>
          <p:nvPr>
            <p:ph type="ftr" sz="quarter" idx="11"/>
          </p:nvPr>
        </p:nvSpPr>
        <p:spPr/>
        <p:txBody>
          <a:bodyPr/>
          <a:lstStyle/>
          <a:p>
            <a:r>
              <a:rPr lang="fr-FR" dirty="0" smtClean="0">
                <a:solidFill>
                  <a:srgbClr val="775F55"/>
                </a:solidFill>
              </a:rPr>
              <a:t>- Structure et Fonctionnement des ordinateurs -</a:t>
            </a:r>
            <a:endParaRPr lang="fr-FR" dirty="0">
              <a:solidFill>
                <a:srgbClr val="775F55"/>
              </a:solidFill>
            </a:endParaRPr>
          </a:p>
        </p:txBody>
      </p:sp>
      <p:sp>
        <p:nvSpPr>
          <p:cNvPr id="4" name="Espace réservé du contenu 3"/>
          <p:cNvSpPr>
            <a:spLocks noGrp="1"/>
          </p:cNvSpPr>
          <p:nvPr>
            <p:ph sz="quarter" idx="1"/>
          </p:nvPr>
        </p:nvSpPr>
        <p:spPr>
          <a:xfrm>
            <a:off x="0" y="843558"/>
            <a:ext cx="9144000" cy="4032448"/>
          </a:xfrm>
        </p:spPr>
        <p:txBody>
          <a:bodyPr>
            <a:normAutofit fontScale="92500" lnSpcReduction="10000"/>
          </a:bodyPr>
          <a:lstStyle/>
          <a:p>
            <a:r>
              <a:rPr lang="fr-FR" sz="2800" dirty="0" smtClean="0"/>
              <a:t>Dans les microprocesseurs 8086</a:t>
            </a:r>
            <a:r>
              <a:rPr lang="fr-FR" sz="2800" dirty="0"/>
              <a:t>. Il </a:t>
            </a:r>
            <a:r>
              <a:rPr lang="fr-FR" sz="2800" dirty="0" smtClean="0"/>
              <a:t>existe une table qui comporte 256 interruptions. </a:t>
            </a:r>
          </a:p>
          <a:p>
            <a:r>
              <a:rPr lang="fr-FR" sz="2800" dirty="0" smtClean="0"/>
              <a:t>Cette table est placée </a:t>
            </a:r>
            <a:r>
              <a:rPr lang="fr-FR" sz="2800" dirty="0"/>
              <a:t>en mémoire à partir de l'adresse physique </a:t>
            </a:r>
            <a:r>
              <a:rPr lang="fr-FR" sz="2800" dirty="0" smtClean="0"/>
              <a:t>0 jusqu’à l’adresse </a:t>
            </a:r>
            <a:r>
              <a:rPr lang="fr-FR" sz="2800" dirty="0" smtClean="0"/>
              <a:t>255.</a:t>
            </a:r>
            <a:endParaRPr lang="fr-FR" sz="2800" dirty="0" smtClean="0"/>
          </a:p>
          <a:p>
            <a:r>
              <a:rPr lang="fr-FR" sz="2800" dirty="0"/>
              <a:t>Chaque élément contient l'adresse de début d'un programme </a:t>
            </a:r>
            <a:r>
              <a:rPr lang="fr-FR" sz="2800" dirty="0" smtClean="0"/>
              <a:t>d'interruption, ce qu’on  appelle vecteur d’interruption.</a:t>
            </a:r>
          </a:p>
          <a:p>
            <a:r>
              <a:rPr lang="fr-FR" sz="2800" dirty="0" smtClean="0"/>
              <a:t>Chaque vecteur est sur 4 </a:t>
            </a:r>
            <a:r>
              <a:rPr lang="fr-FR" sz="2800" dirty="0"/>
              <a:t>octets </a:t>
            </a:r>
            <a:r>
              <a:rPr lang="fr-FR" sz="2800" dirty="0" smtClean="0"/>
              <a:t>(2 mots de mémoire). </a:t>
            </a:r>
          </a:p>
          <a:p>
            <a:r>
              <a:rPr lang="fr-FR" sz="2800" dirty="0" smtClean="0"/>
              <a:t>La </a:t>
            </a:r>
            <a:r>
              <a:rPr lang="fr-FR" sz="2800" dirty="0"/>
              <a:t>taille de la table est donc de 4 x 256 = 1 </a:t>
            </a:r>
            <a:r>
              <a:rPr lang="fr-FR" sz="2800" dirty="0" smtClean="0"/>
              <a:t>Ko. Elle </a:t>
            </a:r>
            <a:r>
              <a:rPr lang="fr-FR" sz="2800" dirty="0"/>
              <a:t>occupe </a:t>
            </a:r>
            <a:r>
              <a:rPr lang="fr-FR" sz="2800" dirty="0" smtClean="0"/>
              <a:t>donc les </a:t>
            </a:r>
            <a:r>
              <a:rPr lang="fr-FR" sz="2800" dirty="0"/>
              <a:t>adresses 0h à 3FFh en mémoire centrale</a:t>
            </a:r>
            <a:r>
              <a:rPr lang="fr-FR" sz="2800" dirty="0" smtClean="0"/>
              <a:t>.</a:t>
            </a:r>
            <a:endParaRPr lang="fr-FR" sz="3000" dirty="0"/>
          </a:p>
        </p:txBody>
      </p:sp>
      <p:sp>
        <p:nvSpPr>
          <p:cNvPr id="5" name="Slide Number Placeholder 22"/>
          <p:cNvSpPr txBox="1">
            <a:spLocks/>
          </p:cNvSpPr>
          <p:nvPr/>
        </p:nvSpPr>
        <p:spPr>
          <a:xfrm>
            <a:off x="590556"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400" dirty="0" smtClean="0"/>
              <a:t>7. Interruptions vectorisées</a:t>
            </a:r>
            <a:endParaRPr lang="fr-FR" sz="2800" dirty="0"/>
          </a:p>
        </p:txBody>
      </p:sp>
    </p:spTree>
    <p:extLst>
      <p:ext uri="{BB962C8B-B14F-4D97-AF65-F5344CB8AC3E}">
        <p14:creationId xmlns:p14="http://schemas.microsoft.com/office/powerpoint/2010/main" val="1941197581"/>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Deuxième partie / 3. Les interruptions</a:t>
            </a:r>
            <a:endParaRPr lang="fr-FR" dirty="0"/>
          </a:p>
        </p:txBody>
      </p:sp>
      <p:sp>
        <p:nvSpPr>
          <p:cNvPr id="3" name="Espace réservé du pied de page 2"/>
          <p:cNvSpPr>
            <a:spLocks noGrp="1"/>
          </p:cNvSpPr>
          <p:nvPr>
            <p:ph type="ftr" sz="quarter" idx="11"/>
          </p:nvPr>
        </p:nvSpPr>
        <p:spPr/>
        <p:txBody>
          <a:bodyPr/>
          <a:lstStyle/>
          <a:p>
            <a:r>
              <a:rPr lang="fr-FR" dirty="0" smtClean="0">
                <a:solidFill>
                  <a:srgbClr val="775F55"/>
                </a:solidFill>
              </a:rPr>
              <a:t>- Structure et Fonctionnement des ordinateurs -</a:t>
            </a:r>
            <a:endParaRPr lang="fr-FR" dirty="0">
              <a:solidFill>
                <a:srgbClr val="775F55"/>
              </a:solidFill>
            </a:endParaRPr>
          </a:p>
        </p:txBody>
      </p:sp>
      <p:sp>
        <p:nvSpPr>
          <p:cNvPr id="4" name="Espace réservé du contenu 3"/>
          <p:cNvSpPr>
            <a:spLocks noGrp="1"/>
          </p:cNvSpPr>
          <p:nvPr>
            <p:ph sz="quarter" idx="1"/>
          </p:nvPr>
        </p:nvSpPr>
        <p:spPr>
          <a:xfrm>
            <a:off x="0" y="843558"/>
            <a:ext cx="9144000" cy="4032448"/>
          </a:xfrm>
        </p:spPr>
        <p:txBody>
          <a:bodyPr>
            <a:normAutofit fontScale="92500" lnSpcReduction="10000"/>
          </a:bodyPr>
          <a:lstStyle/>
          <a:p>
            <a:r>
              <a:rPr lang="fr-FR" sz="3200" dirty="0"/>
              <a:t>Les IT de 0 à 7 sont appelées directement par </a:t>
            </a:r>
            <a:r>
              <a:rPr lang="fr-FR" sz="3200" dirty="0" smtClean="0"/>
              <a:t>le microprocesseur </a:t>
            </a:r>
            <a:r>
              <a:rPr lang="fr-FR" sz="3200" dirty="0"/>
              <a:t>. Il s'agit de : </a:t>
            </a:r>
            <a:endParaRPr lang="fr-FR" sz="3200" dirty="0" smtClean="0"/>
          </a:p>
          <a:p>
            <a:pPr lvl="1"/>
            <a:r>
              <a:rPr lang="fr-FR" b="1" dirty="0" smtClean="0"/>
              <a:t>IT </a:t>
            </a:r>
            <a:r>
              <a:rPr lang="fr-FR" b="1" dirty="0"/>
              <a:t>0 : </a:t>
            </a:r>
            <a:r>
              <a:rPr lang="fr-FR" dirty="0"/>
              <a:t>division par </a:t>
            </a:r>
            <a:r>
              <a:rPr lang="fr-FR" dirty="0" smtClean="0"/>
              <a:t>0</a:t>
            </a:r>
          </a:p>
          <a:p>
            <a:pPr lvl="1"/>
            <a:r>
              <a:rPr lang="fr-FR" b="1" dirty="0" smtClean="0"/>
              <a:t>IT </a:t>
            </a:r>
            <a:r>
              <a:rPr lang="fr-FR" b="1" dirty="0"/>
              <a:t>1 </a:t>
            </a:r>
            <a:r>
              <a:rPr lang="fr-FR" dirty="0"/>
              <a:t>: pas à </a:t>
            </a:r>
            <a:r>
              <a:rPr lang="fr-FR" dirty="0" smtClean="0"/>
              <a:t>pas</a:t>
            </a:r>
          </a:p>
          <a:p>
            <a:pPr lvl="1"/>
            <a:r>
              <a:rPr lang="fr-FR" b="1" dirty="0" smtClean="0"/>
              <a:t>IT </a:t>
            </a:r>
            <a:r>
              <a:rPr lang="fr-FR" b="1" dirty="0"/>
              <a:t>2 : </a:t>
            </a:r>
            <a:r>
              <a:rPr lang="fr-FR" dirty="0"/>
              <a:t>circuit RAM </a:t>
            </a:r>
            <a:r>
              <a:rPr lang="fr-FR" dirty="0" smtClean="0"/>
              <a:t>défectueux</a:t>
            </a:r>
          </a:p>
          <a:p>
            <a:pPr lvl="1"/>
            <a:r>
              <a:rPr lang="fr-FR" b="1" dirty="0" smtClean="0"/>
              <a:t>IT </a:t>
            </a:r>
            <a:r>
              <a:rPr lang="fr-FR" b="1" dirty="0"/>
              <a:t>3 : </a:t>
            </a:r>
            <a:r>
              <a:rPr lang="fr-FR" dirty="0"/>
              <a:t>point d'arrêt (utilisée </a:t>
            </a:r>
            <a:r>
              <a:rPr lang="fr-FR" dirty="0" smtClean="0"/>
              <a:t>pour le </a:t>
            </a:r>
            <a:r>
              <a:rPr lang="fr-FR" dirty="0" smtClean="0"/>
              <a:t>débogage)</a:t>
            </a:r>
            <a:endParaRPr lang="fr-FR" dirty="0" smtClean="0"/>
          </a:p>
          <a:p>
            <a:pPr lvl="1"/>
            <a:r>
              <a:rPr lang="fr-FR" b="1" dirty="0" smtClean="0"/>
              <a:t>IT </a:t>
            </a:r>
            <a:r>
              <a:rPr lang="fr-FR" b="1" dirty="0"/>
              <a:t>4 : </a:t>
            </a:r>
            <a:r>
              <a:rPr lang="fr-FR" dirty="0"/>
              <a:t>débordement </a:t>
            </a:r>
            <a:r>
              <a:rPr lang="fr-FR" dirty="0" smtClean="0"/>
              <a:t>d‘une opération (Addition,…)</a:t>
            </a:r>
          </a:p>
          <a:p>
            <a:pPr lvl="1"/>
            <a:r>
              <a:rPr lang="fr-FR" b="1" dirty="0" smtClean="0"/>
              <a:t>IT </a:t>
            </a:r>
            <a:r>
              <a:rPr lang="fr-FR" b="1" dirty="0"/>
              <a:t>5 : </a:t>
            </a:r>
            <a:r>
              <a:rPr lang="fr-FR" dirty="0"/>
              <a:t>copie </a:t>
            </a:r>
            <a:r>
              <a:rPr lang="fr-FR" dirty="0" smtClean="0"/>
              <a:t>d'écran</a:t>
            </a:r>
          </a:p>
          <a:p>
            <a:pPr lvl="1"/>
            <a:r>
              <a:rPr lang="fr-FR" b="1" dirty="0" smtClean="0"/>
              <a:t>IT </a:t>
            </a:r>
            <a:r>
              <a:rPr lang="fr-FR" b="1" dirty="0"/>
              <a:t>6 et 7 : </a:t>
            </a:r>
            <a:r>
              <a:rPr lang="fr-FR" dirty="0"/>
              <a:t>inutilisées </a:t>
            </a:r>
            <a:r>
              <a:rPr lang="fr-FR" dirty="0" smtClean="0"/>
              <a:t>(utilisés </a:t>
            </a:r>
            <a:r>
              <a:rPr lang="fr-FR" dirty="0"/>
              <a:t>qu'à </a:t>
            </a:r>
            <a:r>
              <a:rPr lang="fr-FR" dirty="0" smtClean="0"/>
              <a:t>partir 80286)</a:t>
            </a:r>
            <a:endParaRPr lang="fr-FR" sz="2700" dirty="0"/>
          </a:p>
        </p:txBody>
      </p:sp>
      <p:sp>
        <p:nvSpPr>
          <p:cNvPr id="5" name="Slide Number Placeholder 22"/>
          <p:cNvSpPr txBox="1">
            <a:spLocks/>
          </p:cNvSpPr>
          <p:nvPr/>
        </p:nvSpPr>
        <p:spPr>
          <a:xfrm>
            <a:off x="590556"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400" dirty="0" smtClean="0"/>
              <a:t>8. Principales interruptions</a:t>
            </a:r>
            <a:endParaRPr lang="fr-FR" sz="2800" dirty="0"/>
          </a:p>
        </p:txBody>
      </p:sp>
    </p:spTree>
    <p:extLst>
      <p:ext uri="{BB962C8B-B14F-4D97-AF65-F5344CB8AC3E}">
        <p14:creationId xmlns:p14="http://schemas.microsoft.com/office/powerpoint/2010/main" val="2247667730"/>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Deuxième partie / 3. Les interruptions</a:t>
            </a:r>
            <a:endParaRPr lang="fr-FR" dirty="0"/>
          </a:p>
        </p:txBody>
      </p:sp>
      <p:sp>
        <p:nvSpPr>
          <p:cNvPr id="3" name="Espace réservé du pied de page 2"/>
          <p:cNvSpPr>
            <a:spLocks noGrp="1"/>
          </p:cNvSpPr>
          <p:nvPr>
            <p:ph type="ftr" sz="quarter" idx="11"/>
          </p:nvPr>
        </p:nvSpPr>
        <p:spPr/>
        <p:txBody>
          <a:bodyPr/>
          <a:lstStyle/>
          <a:p>
            <a:r>
              <a:rPr lang="fr-FR" dirty="0" smtClean="0">
                <a:solidFill>
                  <a:srgbClr val="775F55"/>
                </a:solidFill>
              </a:rPr>
              <a:t>- Structure et Fonctionnement des ordinateurs -</a:t>
            </a:r>
            <a:endParaRPr lang="fr-FR" dirty="0">
              <a:solidFill>
                <a:srgbClr val="775F55"/>
              </a:solidFill>
            </a:endParaRPr>
          </a:p>
        </p:txBody>
      </p:sp>
      <p:sp>
        <p:nvSpPr>
          <p:cNvPr id="4" name="Espace réservé du contenu 3"/>
          <p:cNvSpPr>
            <a:spLocks noGrp="1"/>
          </p:cNvSpPr>
          <p:nvPr>
            <p:ph sz="quarter" idx="1"/>
          </p:nvPr>
        </p:nvSpPr>
        <p:spPr>
          <a:xfrm>
            <a:off x="0" y="843558"/>
            <a:ext cx="9144000" cy="4032448"/>
          </a:xfrm>
        </p:spPr>
        <p:txBody>
          <a:bodyPr>
            <a:normAutofit/>
          </a:bodyPr>
          <a:lstStyle/>
          <a:p>
            <a:r>
              <a:rPr lang="fr-FR" sz="3200" dirty="0" smtClean="0"/>
              <a:t>Pour consulter la liste des interruptions : </a:t>
            </a:r>
            <a:r>
              <a:rPr lang="fr-FR" sz="2800" dirty="0" smtClean="0">
                <a:hlinkClick r:id="rId3"/>
              </a:rPr>
              <a:t>http://www.gladir.com/lexique/intr/index.htm</a:t>
            </a:r>
            <a:endParaRPr lang="fr-FR" sz="2800" dirty="0" smtClean="0"/>
          </a:p>
          <a:p>
            <a:endParaRPr lang="fr-FR" sz="2400" dirty="0"/>
          </a:p>
        </p:txBody>
      </p:sp>
      <p:sp>
        <p:nvSpPr>
          <p:cNvPr id="5" name="Slide Number Placeholder 22"/>
          <p:cNvSpPr txBox="1">
            <a:spLocks/>
          </p:cNvSpPr>
          <p:nvPr/>
        </p:nvSpPr>
        <p:spPr>
          <a:xfrm>
            <a:off x="590556"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400" dirty="0" smtClean="0"/>
              <a:t>8. Principales interruptions</a:t>
            </a:r>
            <a:endParaRPr lang="fr-FR" sz="2800" dirty="0"/>
          </a:p>
        </p:txBody>
      </p:sp>
    </p:spTree>
    <p:extLst>
      <p:ext uri="{BB962C8B-B14F-4D97-AF65-F5344CB8AC3E}">
        <p14:creationId xmlns:p14="http://schemas.microsoft.com/office/powerpoint/2010/main" val="15821382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Plan</a:t>
            </a:r>
          </a:p>
        </p:txBody>
      </p:sp>
      <p:sp>
        <p:nvSpPr>
          <p:cNvPr id="5" name="Content Placeholder 4"/>
          <p:cNvSpPr>
            <a:spLocks noGrp="1"/>
          </p:cNvSpPr>
          <p:nvPr>
            <p:ph sz="quarter" idx="1"/>
          </p:nvPr>
        </p:nvSpPr>
        <p:spPr/>
        <p:txBody>
          <a:bodyPr>
            <a:normAutofit fontScale="92500" lnSpcReduction="20000"/>
          </a:bodyPr>
          <a:lstStyle/>
          <a:p>
            <a:r>
              <a:rPr lang="fr-FR" dirty="0" smtClean="0"/>
              <a:t>Composants d’un PC</a:t>
            </a:r>
          </a:p>
          <a:p>
            <a:r>
              <a:rPr lang="fr-FR" dirty="0" smtClean="0"/>
              <a:t>Première </a:t>
            </a:r>
            <a:r>
              <a:rPr lang="fr-FR" dirty="0"/>
              <a:t>partie </a:t>
            </a:r>
          </a:p>
          <a:p>
            <a:pPr lvl="1"/>
            <a:r>
              <a:rPr lang="fr-FR" dirty="0" smtClean="0"/>
              <a:t>Qu’entend-t-on </a:t>
            </a:r>
            <a:r>
              <a:rPr lang="fr-FR" dirty="0"/>
              <a:t>par architecture ?</a:t>
            </a:r>
          </a:p>
          <a:p>
            <a:pPr lvl="1"/>
            <a:r>
              <a:rPr lang="fr-FR" dirty="0" smtClean="0"/>
              <a:t>Historique</a:t>
            </a:r>
          </a:p>
          <a:p>
            <a:pPr lvl="1"/>
            <a:r>
              <a:rPr lang="fr-FR" dirty="0" smtClean="0"/>
              <a:t>Représentation </a:t>
            </a:r>
            <a:r>
              <a:rPr lang="fr-FR" dirty="0"/>
              <a:t>de l’information</a:t>
            </a:r>
          </a:p>
          <a:p>
            <a:r>
              <a:rPr lang="fr-FR" dirty="0" smtClean="0"/>
              <a:t>Deuxième </a:t>
            </a:r>
            <a:r>
              <a:rPr lang="fr-FR" dirty="0"/>
              <a:t>partie </a:t>
            </a:r>
          </a:p>
          <a:p>
            <a:pPr lvl="1"/>
            <a:r>
              <a:rPr lang="fr-FR" dirty="0"/>
              <a:t>Le microprocesseur</a:t>
            </a:r>
          </a:p>
          <a:p>
            <a:pPr lvl="1"/>
            <a:r>
              <a:rPr lang="fr-FR" dirty="0" smtClean="0"/>
              <a:t>La </a:t>
            </a:r>
            <a:r>
              <a:rPr lang="fr-FR" dirty="0"/>
              <a:t>mémoire</a:t>
            </a:r>
          </a:p>
          <a:p>
            <a:pPr lvl="1"/>
            <a:r>
              <a:rPr lang="fr-FR" dirty="0" smtClean="0"/>
              <a:t>Les interruptions</a:t>
            </a:r>
          </a:p>
          <a:p>
            <a:r>
              <a:rPr lang="fr-FR" dirty="0"/>
              <a:t>TP : Découverte d’un </a:t>
            </a:r>
            <a:r>
              <a:rPr lang="fr-FR" dirty="0" smtClean="0"/>
              <a:t>PC</a:t>
            </a:r>
            <a:endParaRPr lang="fr-FR" dirty="0"/>
          </a:p>
        </p:txBody>
      </p:sp>
      <p:sp>
        <p:nvSpPr>
          <p:cNvPr id="4" name="Espace réservé du pied de page 2"/>
          <p:cNvSpPr>
            <a:spLocks noGrp="1"/>
          </p:cNvSpPr>
          <p:nvPr>
            <p:ph type="ftr" sz="quarter" idx="11"/>
          </p:nvPr>
        </p:nvSpPr>
        <p:spPr>
          <a:xfrm>
            <a:off x="683568" y="4876006"/>
            <a:ext cx="8460432" cy="273844"/>
          </a:xfrm>
        </p:spPr>
        <p:txBody>
          <a:bodyPr/>
          <a:lstStyle/>
          <a:p>
            <a:r>
              <a:rPr lang="fr-FR" noProof="0" dirty="0" smtClean="0"/>
              <a:t>- Structure et Fonctionnement des ordinateurs -</a:t>
            </a:r>
            <a:endParaRPr lang="fr-FR" noProof="0" dirty="0"/>
          </a:p>
        </p:txBody>
      </p:sp>
    </p:spTree>
    <p:extLst>
      <p:ext uri="{BB962C8B-B14F-4D97-AF65-F5344CB8AC3E}">
        <p14:creationId xmlns:p14="http://schemas.microsoft.com/office/powerpoint/2010/main" val="34010712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Composants d’un PC</a:t>
            </a:r>
            <a:endParaRPr lang="fr-FR" dirty="0"/>
          </a:p>
        </p:txBody>
      </p:sp>
      <p:sp>
        <p:nvSpPr>
          <p:cNvPr id="5" name="Content Placeholder 4"/>
          <p:cNvSpPr>
            <a:spLocks noGrp="1"/>
          </p:cNvSpPr>
          <p:nvPr>
            <p:ph sz="quarter" idx="1"/>
          </p:nvPr>
        </p:nvSpPr>
        <p:spPr/>
        <p:txBody>
          <a:bodyPr>
            <a:normAutofit/>
          </a:bodyPr>
          <a:lstStyle/>
          <a:p>
            <a:r>
              <a:rPr lang="fr-FR" b="1" dirty="0" smtClean="0"/>
              <a:t>Les </a:t>
            </a:r>
            <a:r>
              <a:rPr lang="fr-FR" b="1" dirty="0"/>
              <a:t>ports de connexion : </a:t>
            </a:r>
            <a:endParaRPr lang="fr-FR" b="1" dirty="0" smtClean="0"/>
          </a:p>
          <a:p>
            <a:pPr lvl="1"/>
            <a:r>
              <a:rPr lang="fr-FR" dirty="0" smtClean="0"/>
              <a:t>Ils </a:t>
            </a:r>
            <a:r>
              <a:rPr lang="fr-FR" dirty="0"/>
              <a:t>permettent de connecter des périphériques </a:t>
            </a:r>
            <a:r>
              <a:rPr lang="fr-FR" dirty="0" smtClean="0"/>
              <a:t>sur les </a:t>
            </a:r>
            <a:r>
              <a:rPr lang="fr-FR" dirty="0"/>
              <a:t>différents bus de la carte </a:t>
            </a:r>
            <a:r>
              <a:rPr lang="fr-FR" dirty="0" smtClean="0"/>
              <a:t>mère</a:t>
            </a:r>
          </a:p>
          <a:p>
            <a:pPr lvl="1"/>
            <a:r>
              <a:rPr lang="fr-FR" dirty="0" smtClean="0"/>
              <a:t>Il </a:t>
            </a:r>
            <a:r>
              <a:rPr lang="fr-FR" dirty="0"/>
              <a:t>existe des ports </a:t>
            </a:r>
            <a:endParaRPr lang="fr-FR" dirty="0" smtClean="0"/>
          </a:p>
          <a:p>
            <a:pPr lvl="2"/>
            <a:r>
              <a:rPr lang="fr-FR" dirty="0" smtClean="0"/>
              <a:t>« </a:t>
            </a:r>
            <a:r>
              <a:rPr lang="fr-FR" dirty="0"/>
              <a:t>internes » </a:t>
            </a:r>
            <a:r>
              <a:rPr lang="fr-FR" dirty="0" smtClean="0"/>
              <a:t>pour connecter </a:t>
            </a:r>
            <a:r>
              <a:rPr lang="fr-FR" dirty="0"/>
              <a:t>des cartes d’extension (PCI, ISA, AGP) ou des périphériques </a:t>
            </a:r>
            <a:r>
              <a:rPr lang="fr-FR" dirty="0" smtClean="0"/>
              <a:t>de stockage </a:t>
            </a:r>
            <a:r>
              <a:rPr lang="fr-FR" dirty="0"/>
              <a:t>(SCSI, IDE, Serial ATA</a:t>
            </a:r>
            <a:r>
              <a:rPr lang="fr-FR" dirty="0" smtClean="0"/>
              <a:t>)</a:t>
            </a:r>
          </a:p>
          <a:p>
            <a:pPr lvl="2"/>
            <a:r>
              <a:rPr lang="fr-FR" dirty="0" smtClean="0"/>
              <a:t>« </a:t>
            </a:r>
            <a:r>
              <a:rPr lang="fr-FR" dirty="0"/>
              <a:t>externes » pour </a:t>
            </a:r>
            <a:r>
              <a:rPr lang="fr-FR" dirty="0" smtClean="0"/>
              <a:t>connecter d’autres </a:t>
            </a:r>
            <a:r>
              <a:rPr lang="fr-FR" dirty="0"/>
              <a:t>périphériques (série, parallèle, USB, </a:t>
            </a:r>
            <a:r>
              <a:rPr lang="fr-FR" dirty="0" smtClean="0"/>
              <a:t>FireWire, …)</a:t>
            </a:r>
            <a:endParaRPr lang="fr-FR" dirty="0"/>
          </a:p>
        </p:txBody>
      </p:sp>
      <p:sp>
        <p:nvSpPr>
          <p:cNvPr id="7"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b="0" dirty="0" smtClean="0"/>
              <a:t>1. L’unité centrale &gt; 1. La carte mère &gt; </a:t>
            </a:r>
            <a:r>
              <a:rPr lang="fr-FR" sz="2400" dirty="0" smtClean="0"/>
              <a:t>4. Les </a:t>
            </a:r>
            <a:r>
              <a:rPr lang="fr-FR" sz="2400" dirty="0"/>
              <a:t>ports de </a:t>
            </a:r>
            <a:r>
              <a:rPr lang="fr-FR" sz="2400" dirty="0" smtClean="0"/>
              <a:t>connexion</a:t>
            </a:r>
            <a:endParaRPr lang="fr-FR" sz="2400" b="0" dirty="0"/>
          </a:p>
        </p:txBody>
      </p:sp>
      <p:sp>
        <p:nvSpPr>
          <p:cNvPr id="6" name="Espace réservé du pied de page 2"/>
          <p:cNvSpPr>
            <a:spLocks noGrp="1"/>
          </p:cNvSpPr>
          <p:nvPr>
            <p:ph type="ftr" sz="quarter" idx="11"/>
          </p:nvPr>
        </p:nvSpPr>
        <p:spPr>
          <a:xfrm>
            <a:off x="683568" y="4876006"/>
            <a:ext cx="8460432" cy="273844"/>
          </a:xfrm>
        </p:spPr>
        <p:txBody>
          <a:bodyPr/>
          <a:lstStyle/>
          <a:p>
            <a:r>
              <a:rPr lang="fr-FR" noProof="0" dirty="0" smtClean="0"/>
              <a:t>- Structure et Fonctionnement des ordinateurs -</a:t>
            </a:r>
            <a:endParaRPr lang="fr-FR" noProof="0" dirty="0"/>
          </a:p>
        </p:txBody>
      </p:sp>
    </p:spTree>
    <p:extLst>
      <p:ext uri="{BB962C8B-B14F-4D97-AF65-F5344CB8AC3E}">
        <p14:creationId xmlns:p14="http://schemas.microsoft.com/office/powerpoint/2010/main" val="40452062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Composants d’un PC</a:t>
            </a:r>
            <a:endParaRPr lang="fr-FR" dirty="0"/>
          </a:p>
        </p:txBody>
      </p:sp>
      <p:sp>
        <p:nvSpPr>
          <p:cNvPr id="5" name="Content Placeholder 4"/>
          <p:cNvSpPr>
            <a:spLocks noGrp="1"/>
          </p:cNvSpPr>
          <p:nvPr>
            <p:ph sz="quarter" idx="1"/>
          </p:nvPr>
        </p:nvSpPr>
        <p:spPr/>
        <p:txBody>
          <a:bodyPr>
            <a:normAutofit fontScale="92500" lnSpcReduction="20000"/>
          </a:bodyPr>
          <a:lstStyle/>
          <a:p>
            <a:r>
              <a:rPr lang="fr-FR" b="1" dirty="0" smtClean="0"/>
              <a:t>Les ports de connexion </a:t>
            </a:r>
            <a:r>
              <a:rPr lang="fr-FR" dirty="0" smtClean="0"/>
              <a:t>sont présentés par différents </a:t>
            </a:r>
            <a:r>
              <a:rPr lang="fr-FR" dirty="0"/>
              <a:t>bus chargés de transporter les informations entre le microprocesseur et la mémoire ou les périphériques </a:t>
            </a:r>
            <a:r>
              <a:rPr lang="fr-FR" dirty="0" smtClean="0"/>
              <a:t>:</a:t>
            </a:r>
          </a:p>
          <a:p>
            <a:pPr lvl="1"/>
            <a:r>
              <a:rPr lang="fr-FR" b="1" dirty="0"/>
              <a:t>Bus </a:t>
            </a:r>
            <a:r>
              <a:rPr lang="fr-FR" b="1" dirty="0" smtClean="0"/>
              <a:t>processeur</a:t>
            </a:r>
          </a:p>
          <a:p>
            <a:pPr lvl="1"/>
            <a:r>
              <a:rPr lang="fr-FR" b="1" dirty="0"/>
              <a:t>Bus </a:t>
            </a:r>
            <a:r>
              <a:rPr lang="fr-FR" b="1" dirty="0" smtClean="0"/>
              <a:t>IDE</a:t>
            </a:r>
          </a:p>
          <a:p>
            <a:pPr lvl="1"/>
            <a:r>
              <a:rPr lang="fr-FR" b="1" dirty="0"/>
              <a:t>Bus </a:t>
            </a:r>
            <a:r>
              <a:rPr lang="fr-FR" b="1" dirty="0" smtClean="0"/>
              <a:t>PCI</a:t>
            </a:r>
          </a:p>
          <a:p>
            <a:pPr lvl="1"/>
            <a:r>
              <a:rPr lang="fr-FR" b="1" dirty="0"/>
              <a:t>Bus </a:t>
            </a:r>
            <a:r>
              <a:rPr lang="fr-FR" b="1" dirty="0" smtClean="0"/>
              <a:t>AGP</a:t>
            </a:r>
          </a:p>
          <a:p>
            <a:pPr lvl="1"/>
            <a:r>
              <a:rPr lang="fr-FR" b="1" dirty="0"/>
              <a:t>Bus </a:t>
            </a:r>
            <a:r>
              <a:rPr lang="fr-FR" b="1" dirty="0" smtClean="0"/>
              <a:t>ISA</a:t>
            </a:r>
          </a:p>
          <a:p>
            <a:pPr lvl="1"/>
            <a:r>
              <a:rPr lang="fr-FR" b="1" dirty="0"/>
              <a:t>Bus </a:t>
            </a:r>
            <a:r>
              <a:rPr lang="fr-FR" b="1" dirty="0" smtClean="0"/>
              <a:t>SCSI</a:t>
            </a:r>
          </a:p>
          <a:p>
            <a:pPr lvl="1"/>
            <a:r>
              <a:rPr lang="fr-FR" b="1" dirty="0"/>
              <a:t>Bus </a:t>
            </a:r>
            <a:r>
              <a:rPr lang="fr-FR" b="1" dirty="0" smtClean="0"/>
              <a:t>USB</a:t>
            </a:r>
          </a:p>
          <a:p>
            <a:pPr lvl="1"/>
            <a:r>
              <a:rPr lang="fr-FR" b="1" dirty="0"/>
              <a:t>Bus </a:t>
            </a:r>
            <a:r>
              <a:rPr lang="fr-FR" b="1" dirty="0" smtClean="0"/>
              <a:t>FireWire</a:t>
            </a:r>
            <a:endParaRPr lang="fr-FR" dirty="0" smtClean="0"/>
          </a:p>
          <a:p>
            <a:pPr lvl="1"/>
            <a:endParaRPr lang="fr-FR" dirty="0"/>
          </a:p>
        </p:txBody>
      </p:sp>
      <p:sp>
        <p:nvSpPr>
          <p:cNvPr id="6"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b="0" dirty="0" smtClean="0"/>
              <a:t>1. L’unité centrale &gt; 1. La carte mère &gt; </a:t>
            </a:r>
            <a:r>
              <a:rPr lang="fr-FR" sz="2400" dirty="0" smtClean="0"/>
              <a:t>4. Les </a:t>
            </a:r>
            <a:r>
              <a:rPr lang="fr-FR" sz="2400" dirty="0"/>
              <a:t>ports de </a:t>
            </a:r>
            <a:r>
              <a:rPr lang="fr-FR" sz="2400" dirty="0" smtClean="0"/>
              <a:t>connexion</a:t>
            </a:r>
            <a:endParaRPr lang="fr-FR" sz="2400" b="0" dirty="0"/>
          </a:p>
        </p:txBody>
      </p:sp>
      <p:sp>
        <p:nvSpPr>
          <p:cNvPr id="7" name="Espace réservé du pied de page 2"/>
          <p:cNvSpPr>
            <a:spLocks noGrp="1"/>
          </p:cNvSpPr>
          <p:nvPr>
            <p:ph type="ftr" sz="quarter" idx="11"/>
          </p:nvPr>
        </p:nvSpPr>
        <p:spPr>
          <a:xfrm>
            <a:off x="683568" y="4876006"/>
            <a:ext cx="8460432" cy="273844"/>
          </a:xfrm>
        </p:spPr>
        <p:txBody>
          <a:bodyPr/>
          <a:lstStyle/>
          <a:p>
            <a:r>
              <a:rPr lang="fr-FR" noProof="0" dirty="0" smtClean="0"/>
              <a:t>- Structure et Fonctionnement des ordinateurs -</a:t>
            </a:r>
            <a:endParaRPr lang="fr-FR" noProof="0" dirty="0"/>
          </a:p>
        </p:txBody>
      </p:sp>
    </p:spTree>
    <p:extLst>
      <p:ext uri="{BB962C8B-B14F-4D97-AF65-F5344CB8AC3E}">
        <p14:creationId xmlns:p14="http://schemas.microsoft.com/office/powerpoint/2010/main" val="33104877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Composants d’un PC</a:t>
            </a:r>
            <a:endParaRPr lang="fr-FR" dirty="0"/>
          </a:p>
        </p:txBody>
      </p:sp>
      <p:sp>
        <p:nvSpPr>
          <p:cNvPr id="5" name="Content Placeholder 4"/>
          <p:cNvSpPr>
            <a:spLocks noGrp="1"/>
          </p:cNvSpPr>
          <p:nvPr>
            <p:ph sz="quarter" idx="1"/>
          </p:nvPr>
        </p:nvSpPr>
        <p:spPr>
          <a:xfrm>
            <a:off x="0" y="843558"/>
            <a:ext cx="4572000" cy="4032448"/>
          </a:xfrm>
        </p:spPr>
        <p:txBody>
          <a:bodyPr>
            <a:normAutofit/>
          </a:bodyPr>
          <a:lstStyle/>
          <a:p>
            <a:r>
              <a:rPr lang="fr-FR" b="1" dirty="0" smtClean="0"/>
              <a:t>Bus </a:t>
            </a:r>
            <a:r>
              <a:rPr lang="fr-FR" b="1" dirty="0"/>
              <a:t>processeur : </a:t>
            </a:r>
          </a:p>
          <a:p>
            <a:pPr lvl="1"/>
            <a:r>
              <a:rPr lang="fr-FR" sz="2400" dirty="0" smtClean="0"/>
              <a:t>Appelé </a:t>
            </a:r>
            <a:r>
              <a:rPr lang="fr-FR" sz="2400" dirty="0"/>
              <a:t>aussi bus système ou FSB (Front Side Bus</a:t>
            </a:r>
            <a:r>
              <a:rPr lang="fr-FR" sz="2400" dirty="0" smtClean="0"/>
              <a:t>)</a:t>
            </a:r>
            <a:endParaRPr lang="fr-FR" sz="2400" dirty="0"/>
          </a:p>
          <a:p>
            <a:pPr lvl="1"/>
            <a:r>
              <a:rPr lang="fr-FR" sz="2400" dirty="0" smtClean="0"/>
              <a:t>Il </a:t>
            </a:r>
            <a:r>
              <a:rPr lang="fr-FR" sz="2400" dirty="0"/>
              <a:t>relie </a:t>
            </a:r>
            <a:r>
              <a:rPr lang="fr-FR" sz="2400" dirty="0" smtClean="0"/>
              <a:t>le microprocesseur </a:t>
            </a:r>
            <a:r>
              <a:rPr lang="fr-FR" sz="2400" dirty="0"/>
              <a:t>au pont nord puis à </a:t>
            </a:r>
            <a:r>
              <a:rPr lang="fr-FR" sz="2400" dirty="0" smtClean="0"/>
              <a:t>la mémoire</a:t>
            </a: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843557"/>
            <a:ext cx="4608512" cy="4032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Connecteur en angle 8"/>
          <p:cNvCxnSpPr/>
          <p:nvPr/>
        </p:nvCxnSpPr>
        <p:spPr>
          <a:xfrm>
            <a:off x="3059832" y="1131590"/>
            <a:ext cx="3528392" cy="504056"/>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b="0" dirty="0" smtClean="0"/>
              <a:t>1. L’unité centrale &gt; 1. La carte mère &gt; </a:t>
            </a:r>
            <a:r>
              <a:rPr lang="fr-FR" sz="2400" dirty="0" smtClean="0"/>
              <a:t>4. Les </a:t>
            </a:r>
            <a:r>
              <a:rPr lang="fr-FR" sz="2400" dirty="0"/>
              <a:t>ports de </a:t>
            </a:r>
            <a:r>
              <a:rPr lang="fr-FR" sz="2400" dirty="0" smtClean="0"/>
              <a:t>connexion</a:t>
            </a:r>
            <a:endParaRPr lang="fr-FR" sz="2400" b="0" dirty="0"/>
          </a:p>
        </p:txBody>
      </p:sp>
      <p:sp>
        <p:nvSpPr>
          <p:cNvPr id="7" name="Espace réservé du pied de page 2"/>
          <p:cNvSpPr>
            <a:spLocks noGrp="1"/>
          </p:cNvSpPr>
          <p:nvPr>
            <p:ph type="ftr" sz="quarter" idx="11"/>
          </p:nvPr>
        </p:nvSpPr>
        <p:spPr>
          <a:xfrm>
            <a:off x="683568" y="4876006"/>
            <a:ext cx="8460432" cy="273844"/>
          </a:xfrm>
        </p:spPr>
        <p:txBody>
          <a:bodyPr/>
          <a:lstStyle/>
          <a:p>
            <a:r>
              <a:rPr lang="fr-FR" noProof="0" dirty="0" smtClean="0"/>
              <a:t>- Structure et Fonctionnement des ordinateurs -</a:t>
            </a:r>
            <a:endParaRPr lang="fr-FR" noProof="0" dirty="0"/>
          </a:p>
        </p:txBody>
      </p:sp>
    </p:spTree>
    <p:extLst>
      <p:ext uri="{BB962C8B-B14F-4D97-AF65-F5344CB8AC3E}">
        <p14:creationId xmlns:p14="http://schemas.microsoft.com/office/powerpoint/2010/main" val="2959159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Composants d’un PC</a:t>
            </a:r>
            <a:endParaRPr lang="fr-FR" dirty="0"/>
          </a:p>
        </p:txBody>
      </p:sp>
      <p:sp>
        <p:nvSpPr>
          <p:cNvPr id="5" name="Content Placeholder 4"/>
          <p:cNvSpPr>
            <a:spLocks noGrp="1"/>
          </p:cNvSpPr>
          <p:nvPr>
            <p:ph sz="quarter" idx="1"/>
          </p:nvPr>
        </p:nvSpPr>
        <p:spPr>
          <a:xfrm>
            <a:off x="0" y="843558"/>
            <a:ext cx="4572000" cy="4032448"/>
          </a:xfrm>
        </p:spPr>
        <p:txBody>
          <a:bodyPr>
            <a:normAutofit fontScale="92500"/>
          </a:bodyPr>
          <a:lstStyle/>
          <a:p>
            <a:r>
              <a:rPr lang="fr-FR" b="1" dirty="0"/>
              <a:t>Bus IDE (Integrated Drive </a:t>
            </a:r>
            <a:r>
              <a:rPr lang="fr-FR" b="1" dirty="0" smtClean="0"/>
              <a:t>Electronics) : </a:t>
            </a:r>
            <a:endParaRPr lang="fr-FR" b="1" dirty="0"/>
          </a:p>
          <a:p>
            <a:pPr lvl="1"/>
            <a:r>
              <a:rPr lang="fr-FR" sz="2200" dirty="0" smtClean="0"/>
              <a:t>Il </a:t>
            </a:r>
            <a:r>
              <a:rPr lang="fr-FR" sz="2200" dirty="0"/>
              <a:t>permet de relier au maximum 2 périphériques de stockage interne par canal (disque dur ou lecteur DVDROM/CDROM</a:t>
            </a:r>
            <a:r>
              <a:rPr lang="fr-FR" sz="2200" dirty="0" smtClean="0"/>
              <a:t>)</a:t>
            </a:r>
          </a:p>
          <a:p>
            <a:pPr lvl="1"/>
            <a:r>
              <a:rPr lang="fr-FR" sz="2200" dirty="0" smtClean="0"/>
              <a:t>Lorsque </a:t>
            </a:r>
            <a:r>
              <a:rPr lang="fr-FR" sz="2200" dirty="0"/>
              <a:t>2 périphériques sont reliés sur le même canal, un doit être le maître (prioritaire sur la prise du bus) et l’autre l’esclave.</a:t>
            </a: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843557"/>
            <a:ext cx="4608512" cy="4032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 name="Connecteur en angle 16"/>
          <p:cNvCxnSpPr/>
          <p:nvPr/>
        </p:nvCxnSpPr>
        <p:spPr>
          <a:xfrm>
            <a:off x="4283968" y="1275606"/>
            <a:ext cx="583308" cy="216023"/>
          </a:xfrm>
          <a:prstGeom prst="bentConnector3">
            <a:avLst>
              <a:gd name="adj1" fmla="val 101081"/>
            </a:avLst>
          </a:prstGeom>
        </p:spPr>
        <p:style>
          <a:lnRef idx="1">
            <a:schemeClr val="accent1"/>
          </a:lnRef>
          <a:fillRef idx="0">
            <a:schemeClr val="accent1"/>
          </a:fillRef>
          <a:effectRef idx="0">
            <a:schemeClr val="accent1"/>
          </a:effectRef>
          <a:fontRef idx="minor">
            <a:schemeClr val="tx1"/>
          </a:fontRef>
        </p:style>
      </p:cxnSp>
      <p:cxnSp>
        <p:nvCxnSpPr>
          <p:cNvPr id="20" name="Connecteur en angle 19"/>
          <p:cNvCxnSpPr/>
          <p:nvPr/>
        </p:nvCxnSpPr>
        <p:spPr>
          <a:xfrm rot="16200000" flipH="1">
            <a:off x="4791645" y="1567261"/>
            <a:ext cx="1152130" cy="1000868"/>
          </a:xfrm>
          <a:prstGeom prst="bentConnector3">
            <a:avLst>
              <a:gd name="adj1" fmla="val 76752"/>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b="0" dirty="0" smtClean="0"/>
              <a:t>1</a:t>
            </a:r>
            <a:r>
              <a:rPr lang="fr-FR" sz="2000" b="0" dirty="0"/>
              <a:t>. L’unité centrale &gt; 1. La carte mère &gt; </a:t>
            </a:r>
            <a:r>
              <a:rPr lang="fr-FR" sz="2400" dirty="0"/>
              <a:t>4. Les ports de connexion</a:t>
            </a:r>
            <a:endParaRPr lang="fr-FR" sz="2400" b="0" dirty="0"/>
          </a:p>
        </p:txBody>
      </p:sp>
      <p:sp>
        <p:nvSpPr>
          <p:cNvPr id="8" name="Espace réservé du pied de page 2"/>
          <p:cNvSpPr>
            <a:spLocks noGrp="1"/>
          </p:cNvSpPr>
          <p:nvPr>
            <p:ph type="ftr" sz="quarter" idx="11"/>
          </p:nvPr>
        </p:nvSpPr>
        <p:spPr>
          <a:xfrm>
            <a:off x="683568" y="4876006"/>
            <a:ext cx="8460432" cy="273844"/>
          </a:xfrm>
        </p:spPr>
        <p:txBody>
          <a:bodyPr/>
          <a:lstStyle/>
          <a:p>
            <a:r>
              <a:rPr lang="fr-FR" noProof="0" dirty="0" smtClean="0"/>
              <a:t>- Structure et Fonctionnement des ordinateurs -</a:t>
            </a:r>
            <a:endParaRPr lang="fr-FR" noProof="0" dirty="0"/>
          </a:p>
        </p:txBody>
      </p:sp>
    </p:spTree>
    <p:extLst>
      <p:ext uri="{BB962C8B-B14F-4D97-AF65-F5344CB8AC3E}">
        <p14:creationId xmlns:p14="http://schemas.microsoft.com/office/powerpoint/2010/main" val="368125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 calcmode="lin" valueType="num">
                                      <p:cBhvr additive="base">
                                        <p:cTn id="2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 calcmode="lin" valueType="num">
                                      <p:cBhvr additive="base">
                                        <p:cTn id="2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bldLvl="2"/>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Composants d’un PC</a:t>
            </a:r>
            <a:endParaRPr lang="fr-FR" dirty="0"/>
          </a:p>
        </p:txBody>
      </p:sp>
      <p:sp>
        <p:nvSpPr>
          <p:cNvPr id="15" name="Espace réservé du contenu 3"/>
          <p:cNvSpPr txBox="1">
            <a:spLocks/>
          </p:cNvSpPr>
          <p:nvPr/>
        </p:nvSpPr>
        <p:spPr>
          <a:xfrm>
            <a:off x="575840" y="1646478"/>
            <a:ext cx="2556000" cy="277200"/>
          </a:xfrm>
          <a:prstGeom prst="rect">
            <a:avLst/>
          </a:prstGeom>
        </p:spPr>
        <p:txBody>
          <a:bodyPr vert="horz">
            <a:normAutofit fontScale="62500" lnSpcReduction="20000"/>
          </a:bodyPr>
          <a:lstStyle>
            <a:lvl1pPr marL="320040" indent="-320040" algn="just"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just"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just"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just"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just"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marL="0" indent="0">
              <a:buFont typeface="Wingdings"/>
              <a:buNone/>
            </a:pPr>
            <a:r>
              <a:rPr lang="fr-FR" sz="2400" dirty="0" smtClean="0"/>
              <a:t>: Connecteur IDE</a:t>
            </a:r>
            <a:endParaRPr lang="fr-FR" sz="2400"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48" y="1646478"/>
            <a:ext cx="504825"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b="0" dirty="0" smtClean="0"/>
              <a:t>1. L’unité centrale &gt; 1. La carte mère &gt; </a:t>
            </a:r>
            <a:r>
              <a:rPr lang="fr-FR" sz="2400" dirty="0" smtClean="0"/>
              <a:t>4. Les </a:t>
            </a:r>
            <a:r>
              <a:rPr lang="fr-FR" sz="2400" dirty="0"/>
              <a:t>ports de </a:t>
            </a:r>
            <a:r>
              <a:rPr lang="fr-FR" sz="2400" dirty="0" smtClean="0"/>
              <a:t>connexion</a:t>
            </a:r>
            <a:endParaRPr lang="fr-FR" sz="2400" b="0" dirty="0"/>
          </a:p>
        </p:txBody>
      </p:sp>
      <p:grpSp>
        <p:nvGrpSpPr>
          <p:cNvPr id="12" name="Groupe 11"/>
          <p:cNvGrpSpPr/>
          <p:nvPr/>
        </p:nvGrpSpPr>
        <p:grpSpPr>
          <a:xfrm>
            <a:off x="3851920" y="893264"/>
            <a:ext cx="5256583" cy="3939892"/>
            <a:chOff x="3108041" y="858986"/>
            <a:chExt cx="6000463" cy="3996472"/>
          </a:xfrm>
        </p:grpSpPr>
        <p:grpSp>
          <p:nvGrpSpPr>
            <p:cNvPr id="13" name="Groupe 12"/>
            <p:cNvGrpSpPr/>
            <p:nvPr/>
          </p:nvGrpSpPr>
          <p:grpSpPr>
            <a:xfrm>
              <a:off x="3108041" y="858986"/>
              <a:ext cx="6000463" cy="3996472"/>
              <a:chOff x="3131840" y="858986"/>
              <a:chExt cx="6000463" cy="3996472"/>
            </a:xfrm>
          </p:grpSpPr>
          <p:pic>
            <p:nvPicPr>
              <p:cNvPr id="1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31840" y="858986"/>
                <a:ext cx="6000463" cy="3996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ZoneTexte 16"/>
              <p:cNvSpPr txBox="1"/>
              <p:nvPr/>
            </p:nvSpPr>
            <p:spPr>
              <a:xfrm>
                <a:off x="4031368" y="3057370"/>
                <a:ext cx="540060" cy="369332"/>
              </a:xfrm>
              <a:prstGeom prst="rect">
                <a:avLst/>
              </a:prstGeom>
              <a:noFill/>
              <a:ln w="28575">
                <a:solidFill>
                  <a:srgbClr val="7030A0"/>
                </a:solidFill>
                <a:prstDash val="sysDash"/>
              </a:ln>
            </p:spPr>
            <p:style>
              <a:lnRef idx="2">
                <a:schemeClr val="accent2"/>
              </a:lnRef>
              <a:fillRef idx="1">
                <a:schemeClr val="lt1"/>
              </a:fillRef>
              <a:effectRef idx="0">
                <a:schemeClr val="accent2"/>
              </a:effectRef>
              <a:fontRef idx="minor">
                <a:schemeClr val="dk1"/>
              </a:fontRef>
            </p:style>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endParaRPr lang="fr-FR"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grpSp>
        <p:sp>
          <p:nvSpPr>
            <p:cNvPr id="14" name="ZoneTexte 13"/>
            <p:cNvSpPr txBox="1"/>
            <p:nvPr/>
          </p:nvSpPr>
          <p:spPr>
            <a:xfrm>
              <a:off x="3468081" y="3081258"/>
              <a:ext cx="540060" cy="369332"/>
            </a:xfrm>
            <a:prstGeom prst="rect">
              <a:avLst/>
            </a:prstGeom>
            <a:noFill/>
            <a:ln w="28575">
              <a:prstDash val="sysDash"/>
            </a:ln>
          </p:spPr>
          <p:style>
            <a:lnRef idx="2">
              <a:schemeClr val="accent2"/>
            </a:lnRef>
            <a:fillRef idx="1">
              <a:schemeClr val="lt1"/>
            </a:fillRef>
            <a:effectRef idx="0">
              <a:schemeClr val="accent2"/>
            </a:effectRef>
            <a:fontRef idx="minor">
              <a:schemeClr val="dk1"/>
            </a:fontRef>
          </p:style>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endParaRPr lang="fr-FR"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grpSp>
      <p:sp>
        <p:nvSpPr>
          <p:cNvPr id="11" name="Espace réservé du pied de page 2"/>
          <p:cNvSpPr>
            <a:spLocks noGrp="1"/>
          </p:cNvSpPr>
          <p:nvPr>
            <p:ph type="ftr" sz="quarter" idx="11"/>
          </p:nvPr>
        </p:nvSpPr>
        <p:spPr>
          <a:xfrm>
            <a:off x="683568" y="4876006"/>
            <a:ext cx="8460432" cy="273844"/>
          </a:xfrm>
        </p:spPr>
        <p:txBody>
          <a:bodyPr/>
          <a:lstStyle/>
          <a:p>
            <a:r>
              <a:rPr lang="fr-FR" noProof="0" dirty="0" smtClean="0"/>
              <a:t>- Structure et Fonctionnement des ordinateurs -</a:t>
            </a:r>
            <a:endParaRPr lang="fr-FR" noProof="0" dirty="0"/>
          </a:p>
        </p:txBody>
      </p:sp>
    </p:spTree>
    <p:extLst>
      <p:ext uri="{BB962C8B-B14F-4D97-AF65-F5344CB8AC3E}">
        <p14:creationId xmlns:p14="http://schemas.microsoft.com/office/powerpoint/2010/main" val="701985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anim calcmode="lin" valueType="num">
                                      <p:cBhvr additive="base">
                                        <p:cTn id="12" dur="500" fill="hold"/>
                                        <p:tgtEl>
                                          <p:spTgt spid="5122"/>
                                        </p:tgtEl>
                                        <p:attrNameLst>
                                          <p:attrName>ppt_x</p:attrName>
                                        </p:attrNameLst>
                                      </p:cBhvr>
                                      <p:tavLst>
                                        <p:tav tm="0">
                                          <p:val>
                                            <p:strVal val="#ppt_x"/>
                                          </p:val>
                                        </p:tav>
                                        <p:tav tm="100000">
                                          <p:val>
                                            <p:strVal val="#ppt_x"/>
                                          </p:val>
                                        </p:tav>
                                      </p:tavLst>
                                    </p:anim>
                                    <p:anim calcmode="lin" valueType="num">
                                      <p:cBhvr additive="base">
                                        <p:cTn id="13"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Composants d’un PC</a:t>
            </a:r>
            <a:endParaRPr lang="fr-FR" dirty="0"/>
          </a:p>
        </p:txBody>
      </p:sp>
      <p:sp>
        <p:nvSpPr>
          <p:cNvPr id="5" name="Content Placeholder 4"/>
          <p:cNvSpPr>
            <a:spLocks noGrp="1"/>
          </p:cNvSpPr>
          <p:nvPr>
            <p:ph sz="quarter" idx="1"/>
          </p:nvPr>
        </p:nvSpPr>
        <p:spPr>
          <a:xfrm>
            <a:off x="0" y="843558"/>
            <a:ext cx="4572000" cy="4032448"/>
          </a:xfrm>
        </p:spPr>
        <p:txBody>
          <a:bodyPr>
            <a:normAutofit fontScale="62500" lnSpcReduction="20000"/>
          </a:bodyPr>
          <a:lstStyle/>
          <a:p>
            <a:r>
              <a:rPr lang="fr-FR" b="1" dirty="0"/>
              <a:t>Bus PCI </a:t>
            </a:r>
            <a:r>
              <a:rPr lang="fr-FR" dirty="0"/>
              <a:t>(Peripheral Component Interconnect) </a:t>
            </a:r>
            <a:r>
              <a:rPr lang="fr-FR" b="1" dirty="0"/>
              <a:t>: </a:t>
            </a:r>
            <a:endParaRPr lang="fr-FR" b="1" dirty="0" smtClean="0"/>
          </a:p>
          <a:p>
            <a:pPr lvl="1"/>
            <a:r>
              <a:rPr lang="fr-FR" dirty="0" smtClean="0"/>
              <a:t>Il </a:t>
            </a:r>
            <a:r>
              <a:rPr lang="fr-FR" dirty="0"/>
              <a:t>a été créé en 1991 par Intel. Il permet de connecter des périphériques internes. </a:t>
            </a:r>
            <a:endParaRPr lang="fr-FR" dirty="0" smtClean="0"/>
          </a:p>
          <a:p>
            <a:pPr lvl="1"/>
            <a:r>
              <a:rPr lang="fr-FR" dirty="0" smtClean="0"/>
              <a:t>C’est </a:t>
            </a:r>
            <a:r>
              <a:rPr lang="fr-FR" dirty="0"/>
              <a:t>le premier bus à avoir unifier l’interconnexion des systèmes d’entrée/sortie sur un PC et à introduire le système </a:t>
            </a:r>
            <a:r>
              <a:rPr lang="fr-FR" dirty="0" smtClean="0"/>
              <a:t>plug-and-play.</a:t>
            </a:r>
          </a:p>
          <a:p>
            <a:pPr lvl="1"/>
            <a:r>
              <a:rPr lang="fr-FR" dirty="0" smtClean="0"/>
              <a:t>Il </a:t>
            </a:r>
            <a:r>
              <a:rPr lang="fr-FR" dirty="0"/>
              <a:t>autorise aussi le </a:t>
            </a:r>
            <a:r>
              <a:rPr lang="fr-FR" dirty="0" smtClean="0"/>
              <a:t>DMA (Direct Memory Access : avant le microprocesseur était le seul qui peut </a:t>
            </a:r>
            <a:r>
              <a:rPr lang="fr-FR" dirty="0"/>
              <a:t>modifier l’état de la </a:t>
            </a:r>
            <a:r>
              <a:rPr lang="fr-FR" dirty="0" smtClean="0"/>
              <a:t>mémoire).</a:t>
            </a:r>
          </a:p>
          <a:p>
            <a:pPr lvl="1"/>
            <a:r>
              <a:rPr lang="fr-FR" dirty="0" smtClean="0"/>
              <a:t>C’est </a:t>
            </a:r>
            <a:r>
              <a:rPr lang="fr-FR" dirty="0"/>
              <a:t>un bus de 32 bits. </a:t>
            </a:r>
            <a:r>
              <a:rPr lang="fr-FR" dirty="0" smtClean="0"/>
              <a:t>Et on </a:t>
            </a:r>
            <a:r>
              <a:rPr lang="fr-FR" dirty="0"/>
              <a:t>retrouve une révision du bus PCI sur les cartes mères de serveur ayant une largeur de bus de 64 bits et une fréquence de 133 MHz.</a:t>
            </a: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843557"/>
            <a:ext cx="4608512" cy="4032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 name="Connecteur en angle 16"/>
          <p:cNvCxnSpPr/>
          <p:nvPr/>
        </p:nvCxnSpPr>
        <p:spPr>
          <a:xfrm>
            <a:off x="2051720" y="1311609"/>
            <a:ext cx="5256584" cy="46805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p:nvPr/>
        </p:nvCxnSpPr>
        <p:spPr>
          <a:xfrm>
            <a:off x="7308304" y="1779662"/>
            <a:ext cx="0" cy="13681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b="0" dirty="0" smtClean="0"/>
              <a:t>1. L’unité centrale &gt; 1. La carte mère &gt; </a:t>
            </a:r>
            <a:r>
              <a:rPr lang="fr-FR" sz="2400" dirty="0" smtClean="0"/>
              <a:t>4. Les </a:t>
            </a:r>
            <a:r>
              <a:rPr lang="fr-FR" sz="2400" dirty="0"/>
              <a:t>ports de </a:t>
            </a:r>
            <a:r>
              <a:rPr lang="fr-FR" sz="2400" dirty="0" smtClean="0"/>
              <a:t>connexion</a:t>
            </a:r>
            <a:endParaRPr lang="fr-FR" sz="2400" b="0" dirty="0"/>
          </a:p>
        </p:txBody>
      </p:sp>
      <p:sp>
        <p:nvSpPr>
          <p:cNvPr id="8" name="Espace réservé du pied de page 2"/>
          <p:cNvSpPr>
            <a:spLocks noGrp="1"/>
          </p:cNvSpPr>
          <p:nvPr>
            <p:ph type="ftr" sz="quarter" idx="11"/>
          </p:nvPr>
        </p:nvSpPr>
        <p:spPr>
          <a:xfrm>
            <a:off x="683568" y="4876006"/>
            <a:ext cx="8460432" cy="273844"/>
          </a:xfrm>
        </p:spPr>
        <p:txBody>
          <a:bodyPr/>
          <a:lstStyle/>
          <a:p>
            <a:r>
              <a:rPr lang="fr-FR" noProof="0" dirty="0" smtClean="0"/>
              <a:t>- Structure et Fonctionnement des ordinateurs -</a:t>
            </a:r>
            <a:endParaRPr lang="fr-FR" noProof="0" dirty="0"/>
          </a:p>
        </p:txBody>
      </p:sp>
    </p:spTree>
    <p:extLst>
      <p:ext uri="{BB962C8B-B14F-4D97-AF65-F5344CB8AC3E}">
        <p14:creationId xmlns:p14="http://schemas.microsoft.com/office/powerpoint/2010/main" val="3823331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Composants d’un PC</a:t>
            </a:r>
            <a:endParaRPr lang="fr-FR" dirty="0"/>
          </a:p>
        </p:txBody>
      </p:sp>
      <p:pic>
        <p:nvPicPr>
          <p:cNvPr id="410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772" y="1646478"/>
            <a:ext cx="524700" cy="27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Espace réservé du contenu 3"/>
          <p:cNvSpPr txBox="1">
            <a:spLocks/>
          </p:cNvSpPr>
          <p:nvPr/>
        </p:nvSpPr>
        <p:spPr>
          <a:xfrm>
            <a:off x="575840" y="1646478"/>
            <a:ext cx="2556000" cy="277200"/>
          </a:xfrm>
          <a:prstGeom prst="rect">
            <a:avLst/>
          </a:prstGeom>
        </p:spPr>
        <p:txBody>
          <a:bodyPr vert="horz">
            <a:normAutofit fontScale="62500" lnSpcReduction="20000"/>
          </a:bodyPr>
          <a:lstStyle>
            <a:lvl1pPr marL="320040" indent="-320040" algn="just"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just"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just"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just"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just"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marL="0" indent="0">
              <a:buFont typeface="Wingdings"/>
              <a:buNone/>
            </a:pPr>
            <a:r>
              <a:rPr lang="fr-FR" sz="2400" dirty="0" smtClean="0"/>
              <a:t>: Connecteur PCI</a:t>
            </a:r>
            <a:endParaRPr lang="fr-FR" sz="2400" dirty="0"/>
          </a:p>
        </p:txBody>
      </p:sp>
      <p:sp>
        <p:nvSpPr>
          <p:cNvPr id="11"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b="0" dirty="0" smtClean="0"/>
              <a:t>1. L’unité centrale &gt; 1. La carte mère &gt; </a:t>
            </a:r>
            <a:r>
              <a:rPr lang="fr-FR" sz="2400" dirty="0" smtClean="0"/>
              <a:t>4. Les </a:t>
            </a:r>
            <a:r>
              <a:rPr lang="fr-FR" sz="2400" dirty="0"/>
              <a:t>ports de </a:t>
            </a:r>
            <a:r>
              <a:rPr lang="fr-FR" sz="2400" dirty="0" smtClean="0"/>
              <a:t>connexion</a:t>
            </a:r>
            <a:endParaRPr lang="fr-FR" sz="2400" b="0" dirty="0"/>
          </a:p>
        </p:txBody>
      </p:sp>
      <p:grpSp>
        <p:nvGrpSpPr>
          <p:cNvPr id="12" name="Groupe 11"/>
          <p:cNvGrpSpPr/>
          <p:nvPr/>
        </p:nvGrpSpPr>
        <p:grpSpPr>
          <a:xfrm>
            <a:off x="3851920" y="893264"/>
            <a:ext cx="5256583" cy="3939892"/>
            <a:chOff x="3108041" y="858986"/>
            <a:chExt cx="6000463" cy="3996472"/>
          </a:xfrm>
        </p:grpSpPr>
        <p:grpSp>
          <p:nvGrpSpPr>
            <p:cNvPr id="13" name="Groupe 12"/>
            <p:cNvGrpSpPr/>
            <p:nvPr/>
          </p:nvGrpSpPr>
          <p:grpSpPr>
            <a:xfrm>
              <a:off x="3108041" y="858986"/>
              <a:ext cx="6000463" cy="3996472"/>
              <a:chOff x="3131840" y="858986"/>
              <a:chExt cx="6000463" cy="3996472"/>
            </a:xfrm>
          </p:grpSpPr>
          <p:pic>
            <p:nvPicPr>
              <p:cNvPr id="1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31840" y="858986"/>
                <a:ext cx="6000463" cy="3996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ZoneTexte 16"/>
              <p:cNvSpPr txBox="1"/>
              <p:nvPr/>
            </p:nvSpPr>
            <p:spPr>
              <a:xfrm>
                <a:off x="4031368" y="3057370"/>
                <a:ext cx="540060" cy="369332"/>
              </a:xfrm>
              <a:prstGeom prst="rect">
                <a:avLst/>
              </a:prstGeom>
              <a:noFill/>
              <a:ln w="28575">
                <a:solidFill>
                  <a:srgbClr val="7030A0"/>
                </a:solidFill>
                <a:prstDash val="sysDash"/>
              </a:ln>
            </p:spPr>
            <p:style>
              <a:lnRef idx="2">
                <a:schemeClr val="accent2"/>
              </a:lnRef>
              <a:fillRef idx="1">
                <a:schemeClr val="lt1"/>
              </a:fillRef>
              <a:effectRef idx="0">
                <a:schemeClr val="accent2"/>
              </a:effectRef>
              <a:fontRef idx="minor">
                <a:schemeClr val="dk1"/>
              </a:fontRef>
            </p:style>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endParaRPr lang="fr-FR"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grpSp>
        <p:sp>
          <p:nvSpPr>
            <p:cNvPr id="14" name="ZoneTexte 13"/>
            <p:cNvSpPr txBox="1"/>
            <p:nvPr/>
          </p:nvSpPr>
          <p:spPr>
            <a:xfrm>
              <a:off x="3468081" y="3081258"/>
              <a:ext cx="540060" cy="369332"/>
            </a:xfrm>
            <a:prstGeom prst="rect">
              <a:avLst/>
            </a:prstGeom>
            <a:noFill/>
            <a:ln w="28575">
              <a:prstDash val="sysDash"/>
            </a:ln>
          </p:spPr>
          <p:style>
            <a:lnRef idx="2">
              <a:schemeClr val="accent2"/>
            </a:lnRef>
            <a:fillRef idx="1">
              <a:schemeClr val="lt1"/>
            </a:fillRef>
            <a:effectRef idx="0">
              <a:schemeClr val="accent2"/>
            </a:effectRef>
            <a:fontRef idx="minor">
              <a:schemeClr val="dk1"/>
            </a:fontRef>
          </p:style>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endParaRPr lang="fr-FR"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grpSp>
      <p:sp>
        <p:nvSpPr>
          <p:cNvPr id="18" name="Espace réservé du pied de page 2"/>
          <p:cNvSpPr>
            <a:spLocks noGrp="1"/>
          </p:cNvSpPr>
          <p:nvPr>
            <p:ph type="ftr" sz="quarter" idx="11"/>
          </p:nvPr>
        </p:nvSpPr>
        <p:spPr>
          <a:xfrm>
            <a:off x="683568" y="4876006"/>
            <a:ext cx="8460432" cy="273844"/>
          </a:xfrm>
        </p:spPr>
        <p:txBody>
          <a:bodyPr/>
          <a:lstStyle/>
          <a:p>
            <a:r>
              <a:rPr lang="fr-FR" noProof="0" dirty="0" smtClean="0"/>
              <a:t>- Structure et Fonctionnement des ordinateurs -</a:t>
            </a:r>
            <a:endParaRPr lang="fr-FR" noProof="0" dirty="0"/>
          </a:p>
        </p:txBody>
      </p:sp>
    </p:spTree>
    <p:extLst>
      <p:ext uri="{BB962C8B-B14F-4D97-AF65-F5344CB8AC3E}">
        <p14:creationId xmlns:p14="http://schemas.microsoft.com/office/powerpoint/2010/main" val="4205406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100"/>
                                        </p:tgtEl>
                                        <p:attrNameLst>
                                          <p:attrName>style.visibility</p:attrName>
                                        </p:attrNameLst>
                                      </p:cBhvr>
                                      <p:to>
                                        <p:strVal val="visible"/>
                                      </p:to>
                                    </p:set>
                                    <p:animEffect transition="in" filter="wipe(down)">
                                      <p:cBhvr>
                                        <p:cTn id="12"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Composants d’un PC</a:t>
            </a:r>
            <a:endParaRPr lang="fr-FR" dirty="0"/>
          </a:p>
        </p:txBody>
      </p:sp>
      <p:sp>
        <p:nvSpPr>
          <p:cNvPr id="5" name="Content Placeholder 4"/>
          <p:cNvSpPr>
            <a:spLocks noGrp="1"/>
          </p:cNvSpPr>
          <p:nvPr>
            <p:ph sz="quarter" idx="1"/>
          </p:nvPr>
        </p:nvSpPr>
        <p:spPr>
          <a:xfrm>
            <a:off x="0" y="843558"/>
            <a:ext cx="4572000" cy="4032448"/>
          </a:xfrm>
        </p:spPr>
        <p:txBody>
          <a:bodyPr>
            <a:normAutofit/>
          </a:bodyPr>
          <a:lstStyle/>
          <a:p>
            <a:r>
              <a:rPr lang="fr-FR" b="1" dirty="0"/>
              <a:t>Bus ISA </a:t>
            </a:r>
            <a:r>
              <a:rPr lang="fr-FR" dirty="0"/>
              <a:t>(Industry Standard Architecture) </a:t>
            </a:r>
            <a:r>
              <a:rPr lang="fr-FR" b="1" dirty="0" smtClean="0"/>
              <a:t>:</a:t>
            </a:r>
          </a:p>
          <a:p>
            <a:pPr lvl="1"/>
            <a:r>
              <a:rPr lang="fr-FR" dirty="0" smtClean="0"/>
              <a:t>C’est </a:t>
            </a:r>
            <a:r>
              <a:rPr lang="fr-FR" dirty="0"/>
              <a:t>l’ancêtre du bus </a:t>
            </a:r>
            <a:r>
              <a:rPr lang="fr-FR" dirty="0" smtClean="0"/>
              <a:t>PCI (On </a:t>
            </a:r>
            <a:r>
              <a:rPr lang="fr-FR" dirty="0"/>
              <a:t>ne </a:t>
            </a:r>
            <a:r>
              <a:rPr lang="fr-FR" dirty="0" smtClean="0"/>
              <a:t>le retrouve </a:t>
            </a:r>
            <a:r>
              <a:rPr lang="fr-FR" dirty="0"/>
              <a:t>plus sur les nouvelles générations de cartes </a:t>
            </a:r>
            <a:r>
              <a:rPr lang="fr-FR" dirty="0" smtClean="0"/>
              <a:t>mères).</a:t>
            </a:r>
            <a:endParaRPr lang="fr-FR" dirty="0"/>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843557"/>
            <a:ext cx="4608512" cy="4032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Connecteur en angle 8"/>
          <p:cNvCxnSpPr/>
          <p:nvPr/>
        </p:nvCxnSpPr>
        <p:spPr>
          <a:xfrm>
            <a:off x="4427984" y="1545635"/>
            <a:ext cx="4032448" cy="234027"/>
          </a:xfrm>
          <a:prstGeom prst="bentConnector3">
            <a:avLst>
              <a:gd name="adj1" fmla="val 99683"/>
            </a:avLst>
          </a:prstGeom>
        </p:spPr>
        <p:style>
          <a:lnRef idx="1">
            <a:schemeClr val="accent1"/>
          </a:lnRef>
          <a:fillRef idx="0">
            <a:schemeClr val="accent1"/>
          </a:fillRef>
          <a:effectRef idx="0">
            <a:schemeClr val="accent1"/>
          </a:effectRef>
          <a:fontRef idx="minor">
            <a:schemeClr val="tx1"/>
          </a:fontRef>
        </p:style>
      </p:cxnSp>
      <p:cxnSp>
        <p:nvCxnSpPr>
          <p:cNvPr id="10" name="Connecteur droit avec flèche 9"/>
          <p:cNvCxnSpPr/>
          <p:nvPr/>
        </p:nvCxnSpPr>
        <p:spPr>
          <a:xfrm>
            <a:off x="8460432" y="1779662"/>
            <a:ext cx="0" cy="17281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b="0" dirty="0" smtClean="0"/>
              <a:t>1. L’unité centrale &gt; 1. La carte mère &gt; </a:t>
            </a:r>
            <a:r>
              <a:rPr lang="fr-FR" sz="2400" dirty="0" smtClean="0"/>
              <a:t>4. Les </a:t>
            </a:r>
            <a:r>
              <a:rPr lang="fr-FR" sz="2400" dirty="0"/>
              <a:t>ports de </a:t>
            </a:r>
            <a:r>
              <a:rPr lang="fr-FR" sz="2400" dirty="0" smtClean="0"/>
              <a:t>connexion</a:t>
            </a:r>
            <a:endParaRPr lang="fr-FR" sz="2400" b="0" dirty="0"/>
          </a:p>
        </p:txBody>
      </p:sp>
      <p:sp>
        <p:nvSpPr>
          <p:cNvPr id="8" name="Espace réservé du pied de page 2"/>
          <p:cNvSpPr>
            <a:spLocks noGrp="1"/>
          </p:cNvSpPr>
          <p:nvPr>
            <p:ph type="ftr" sz="quarter" idx="11"/>
          </p:nvPr>
        </p:nvSpPr>
        <p:spPr>
          <a:xfrm>
            <a:off x="683568" y="4876006"/>
            <a:ext cx="8460432" cy="273844"/>
          </a:xfrm>
        </p:spPr>
        <p:txBody>
          <a:bodyPr/>
          <a:lstStyle/>
          <a:p>
            <a:r>
              <a:rPr lang="fr-FR" noProof="0" dirty="0" smtClean="0"/>
              <a:t>- Structure et Fonctionnement des ordinateurs -</a:t>
            </a:r>
            <a:endParaRPr lang="fr-FR" noProof="0" dirty="0"/>
          </a:p>
        </p:txBody>
      </p:sp>
    </p:spTree>
    <p:extLst>
      <p:ext uri="{BB962C8B-B14F-4D97-AF65-F5344CB8AC3E}">
        <p14:creationId xmlns:p14="http://schemas.microsoft.com/office/powerpoint/2010/main" val="378608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 calcmode="lin" valueType="num">
                                      <p:cBhvr additive="base">
                                        <p:cTn id="2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bldLvl="2"/>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Composants d’un PC</a:t>
            </a:r>
            <a:endParaRPr lang="fr-FR" dirty="0"/>
          </a:p>
        </p:txBody>
      </p:sp>
      <p:sp>
        <p:nvSpPr>
          <p:cNvPr id="5" name="Content Placeholder 4"/>
          <p:cNvSpPr>
            <a:spLocks noGrp="1"/>
          </p:cNvSpPr>
          <p:nvPr>
            <p:ph sz="quarter" idx="1"/>
          </p:nvPr>
        </p:nvSpPr>
        <p:spPr>
          <a:xfrm>
            <a:off x="0" y="843558"/>
            <a:ext cx="4572000" cy="4032448"/>
          </a:xfrm>
        </p:spPr>
        <p:txBody>
          <a:bodyPr>
            <a:normAutofit fontScale="70000" lnSpcReduction="20000"/>
          </a:bodyPr>
          <a:lstStyle/>
          <a:p>
            <a:r>
              <a:rPr lang="fr-FR" b="1" dirty="0"/>
              <a:t>Bus AGP </a:t>
            </a:r>
            <a:r>
              <a:rPr lang="fr-FR" dirty="0"/>
              <a:t>(Accelered Graphic Port) </a:t>
            </a:r>
            <a:r>
              <a:rPr lang="fr-FR" b="1" dirty="0"/>
              <a:t>:</a:t>
            </a:r>
            <a:r>
              <a:rPr lang="fr-FR" dirty="0"/>
              <a:t> </a:t>
            </a:r>
            <a:endParaRPr lang="fr-FR" dirty="0" smtClean="0"/>
          </a:p>
          <a:p>
            <a:pPr lvl="1"/>
            <a:r>
              <a:rPr lang="fr-FR" dirty="0" smtClean="0"/>
              <a:t>Il </a:t>
            </a:r>
            <a:r>
              <a:rPr lang="fr-FR" dirty="0"/>
              <a:t>a été créé en 1997 lors de l’explosion de l’utilisation des cartes 3D qui nécessitent toujours plus de bandes passantes pour obtenir des rendus très réalistes. </a:t>
            </a:r>
            <a:endParaRPr lang="fr-FR" dirty="0" smtClean="0"/>
          </a:p>
          <a:p>
            <a:pPr lvl="1"/>
            <a:r>
              <a:rPr lang="fr-FR" dirty="0" smtClean="0"/>
              <a:t>C’est </a:t>
            </a:r>
            <a:r>
              <a:rPr lang="fr-FR" dirty="0"/>
              <a:t>une amélioration du bus PCI. Il autorise en plus le DIME (DIrect Memory Execution) qui permet au </a:t>
            </a:r>
            <a:r>
              <a:rPr lang="fr-FR" dirty="0" smtClean="0"/>
              <a:t>microprocesseur </a:t>
            </a:r>
            <a:r>
              <a:rPr lang="fr-FR" dirty="0"/>
              <a:t>graphique de travailler directement avec les données contenues dans la RAM sans passer par le microprocesseur à l’instar d’un DMA</a:t>
            </a:r>
            <a:r>
              <a:rPr lang="fr-FR" dirty="0" smtClean="0"/>
              <a:t>.</a:t>
            </a: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843557"/>
            <a:ext cx="4608512" cy="4032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 name="Connecteur en angle 16"/>
          <p:cNvCxnSpPr/>
          <p:nvPr/>
        </p:nvCxnSpPr>
        <p:spPr>
          <a:xfrm>
            <a:off x="4572000" y="1000274"/>
            <a:ext cx="1512168" cy="1270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p:nvPr/>
        </p:nvCxnSpPr>
        <p:spPr>
          <a:xfrm>
            <a:off x="6084168" y="1000274"/>
            <a:ext cx="0" cy="9234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b="0" dirty="0" smtClean="0"/>
              <a:t>1. L’unité centrale &gt; 1. La carte mère &gt; </a:t>
            </a:r>
            <a:r>
              <a:rPr lang="fr-FR" sz="2400" dirty="0" smtClean="0"/>
              <a:t>4. Les </a:t>
            </a:r>
            <a:r>
              <a:rPr lang="fr-FR" sz="2400" dirty="0"/>
              <a:t>ports de </a:t>
            </a:r>
            <a:r>
              <a:rPr lang="fr-FR" sz="2400" dirty="0" smtClean="0"/>
              <a:t>connexion</a:t>
            </a:r>
            <a:endParaRPr lang="fr-FR" sz="2400" b="0" dirty="0"/>
          </a:p>
        </p:txBody>
      </p:sp>
      <p:sp>
        <p:nvSpPr>
          <p:cNvPr id="8" name="Espace réservé du pied de page 2"/>
          <p:cNvSpPr>
            <a:spLocks noGrp="1"/>
          </p:cNvSpPr>
          <p:nvPr>
            <p:ph type="ftr" sz="quarter" idx="11"/>
          </p:nvPr>
        </p:nvSpPr>
        <p:spPr>
          <a:xfrm>
            <a:off x="683568" y="4876006"/>
            <a:ext cx="8460432" cy="273844"/>
          </a:xfrm>
        </p:spPr>
        <p:txBody>
          <a:bodyPr/>
          <a:lstStyle/>
          <a:p>
            <a:r>
              <a:rPr lang="fr-FR" noProof="0" dirty="0" smtClean="0"/>
              <a:t>- Structure et Fonctionnement des ordinateurs -</a:t>
            </a:r>
            <a:endParaRPr lang="fr-FR" noProof="0" dirty="0"/>
          </a:p>
        </p:txBody>
      </p:sp>
    </p:spTree>
    <p:extLst>
      <p:ext uri="{BB962C8B-B14F-4D97-AF65-F5344CB8AC3E}">
        <p14:creationId xmlns:p14="http://schemas.microsoft.com/office/powerpoint/2010/main" val="370142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 calcmode="lin" valueType="num">
                                      <p:cBhvr additive="base">
                                        <p:cTn id="2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 calcmode="lin" valueType="num">
                                      <p:cBhvr additive="base">
                                        <p:cTn id="2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bldLvl="2"/>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Composants d’un PC</a:t>
            </a:r>
            <a:endParaRPr lang="fr-FR"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02" y="1637928"/>
            <a:ext cx="514350"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Espace réservé du contenu 3"/>
          <p:cNvSpPr txBox="1">
            <a:spLocks/>
          </p:cNvSpPr>
          <p:nvPr/>
        </p:nvSpPr>
        <p:spPr>
          <a:xfrm>
            <a:off x="575840" y="1646478"/>
            <a:ext cx="2556000" cy="277200"/>
          </a:xfrm>
          <a:prstGeom prst="rect">
            <a:avLst/>
          </a:prstGeom>
        </p:spPr>
        <p:txBody>
          <a:bodyPr vert="horz">
            <a:normAutofit fontScale="62500" lnSpcReduction="20000"/>
          </a:bodyPr>
          <a:lstStyle>
            <a:lvl1pPr marL="320040" indent="-320040" algn="just"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just"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just"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just"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just"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marL="0" indent="0">
              <a:buFont typeface="Wingdings"/>
              <a:buNone/>
            </a:pPr>
            <a:r>
              <a:rPr lang="fr-FR" sz="2400" dirty="0" smtClean="0"/>
              <a:t>: Connecteur AGP</a:t>
            </a:r>
            <a:endParaRPr lang="fr-FR" sz="2400" dirty="0"/>
          </a:p>
        </p:txBody>
      </p:sp>
      <p:sp>
        <p:nvSpPr>
          <p:cNvPr id="10"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b="0" dirty="0" smtClean="0"/>
              <a:t>1. L’unité centrale &gt; 1. La carte mère &gt; </a:t>
            </a:r>
            <a:r>
              <a:rPr lang="fr-FR" sz="2400" dirty="0" smtClean="0"/>
              <a:t>4. Les </a:t>
            </a:r>
            <a:r>
              <a:rPr lang="fr-FR" sz="2400" dirty="0"/>
              <a:t>ports de </a:t>
            </a:r>
            <a:r>
              <a:rPr lang="fr-FR" sz="2400" dirty="0" smtClean="0"/>
              <a:t>connexion</a:t>
            </a:r>
            <a:endParaRPr lang="fr-FR" sz="2400" b="0" dirty="0"/>
          </a:p>
        </p:txBody>
      </p:sp>
      <p:grpSp>
        <p:nvGrpSpPr>
          <p:cNvPr id="13" name="Groupe 12"/>
          <p:cNvGrpSpPr/>
          <p:nvPr/>
        </p:nvGrpSpPr>
        <p:grpSpPr>
          <a:xfrm>
            <a:off x="3851920" y="893264"/>
            <a:ext cx="5256583" cy="3939892"/>
            <a:chOff x="3108041" y="858986"/>
            <a:chExt cx="6000463" cy="3996472"/>
          </a:xfrm>
        </p:grpSpPr>
        <p:grpSp>
          <p:nvGrpSpPr>
            <p:cNvPr id="14" name="Groupe 13"/>
            <p:cNvGrpSpPr/>
            <p:nvPr/>
          </p:nvGrpSpPr>
          <p:grpSpPr>
            <a:xfrm>
              <a:off x="3108041" y="858986"/>
              <a:ext cx="6000463" cy="3996472"/>
              <a:chOff x="3131840" y="858986"/>
              <a:chExt cx="6000463" cy="3996472"/>
            </a:xfrm>
          </p:grpSpPr>
          <p:pic>
            <p:nvPicPr>
              <p:cNvPr id="1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31840" y="858986"/>
                <a:ext cx="6000463" cy="3996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ZoneTexte 16"/>
              <p:cNvSpPr txBox="1"/>
              <p:nvPr/>
            </p:nvSpPr>
            <p:spPr>
              <a:xfrm>
                <a:off x="4031368" y="3057370"/>
                <a:ext cx="540060" cy="369332"/>
              </a:xfrm>
              <a:prstGeom prst="rect">
                <a:avLst/>
              </a:prstGeom>
              <a:noFill/>
              <a:ln w="28575">
                <a:solidFill>
                  <a:srgbClr val="7030A0"/>
                </a:solidFill>
                <a:prstDash val="sysDash"/>
              </a:ln>
            </p:spPr>
            <p:style>
              <a:lnRef idx="2">
                <a:schemeClr val="accent2"/>
              </a:lnRef>
              <a:fillRef idx="1">
                <a:schemeClr val="lt1"/>
              </a:fillRef>
              <a:effectRef idx="0">
                <a:schemeClr val="accent2"/>
              </a:effectRef>
              <a:fontRef idx="minor">
                <a:schemeClr val="dk1"/>
              </a:fontRef>
            </p:style>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endParaRPr lang="fr-FR"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grpSp>
        <p:sp>
          <p:nvSpPr>
            <p:cNvPr id="15" name="ZoneTexte 14"/>
            <p:cNvSpPr txBox="1"/>
            <p:nvPr/>
          </p:nvSpPr>
          <p:spPr>
            <a:xfrm>
              <a:off x="3468081" y="3081258"/>
              <a:ext cx="540060" cy="369332"/>
            </a:xfrm>
            <a:prstGeom prst="rect">
              <a:avLst/>
            </a:prstGeom>
            <a:noFill/>
            <a:ln w="28575">
              <a:prstDash val="sysDash"/>
            </a:ln>
          </p:spPr>
          <p:style>
            <a:lnRef idx="2">
              <a:schemeClr val="accent2"/>
            </a:lnRef>
            <a:fillRef idx="1">
              <a:schemeClr val="lt1"/>
            </a:fillRef>
            <a:effectRef idx="0">
              <a:schemeClr val="accent2"/>
            </a:effectRef>
            <a:fontRef idx="minor">
              <a:schemeClr val="dk1"/>
            </a:fontRef>
          </p:style>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endParaRPr lang="fr-FR"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grpSp>
      <p:sp>
        <p:nvSpPr>
          <p:cNvPr id="11" name="Espace réservé du pied de page 2"/>
          <p:cNvSpPr>
            <a:spLocks noGrp="1"/>
          </p:cNvSpPr>
          <p:nvPr>
            <p:ph type="ftr" sz="quarter" idx="11"/>
          </p:nvPr>
        </p:nvSpPr>
        <p:spPr>
          <a:xfrm>
            <a:off x="683568" y="4876006"/>
            <a:ext cx="8460432" cy="273844"/>
          </a:xfrm>
        </p:spPr>
        <p:txBody>
          <a:bodyPr/>
          <a:lstStyle/>
          <a:p>
            <a:r>
              <a:rPr lang="fr-FR" noProof="0" dirty="0" smtClean="0"/>
              <a:t>- Structure et Fonctionnement des ordinateurs -</a:t>
            </a:r>
            <a:endParaRPr lang="fr-FR" noProof="0" dirty="0"/>
          </a:p>
        </p:txBody>
      </p:sp>
    </p:spTree>
    <p:extLst>
      <p:ext uri="{BB962C8B-B14F-4D97-AF65-F5344CB8AC3E}">
        <p14:creationId xmlns:p14="http://schemas.microsoft.com/office/powerpoint/2010/main" val="3083591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barn(inVertical)">
                                      <p:cBhvr>
                                        <p:cTn id="12"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Que connaissez-vous ?</a:t>
            </a:r>
            <a:endParaRPr lang="fr-FR" dirty="0"/>
          </a:p>
        </p:txBody>
      </p:sp>
      <p:sp>
        <p:nvSpPr>
          <p:cNvPr id="5" name="ZoneTexte 4"/>
          <p:cNvSpPr txBox="1"/>
          <p:nvPr/>
        </p:nvSpPr>
        <p:spPr>
          <a:xfrm>
            <a:off x="539552" y="1347614"/>
            <a:ext cx="1440160" cy="369332"/>
          </a:xfrm>
          <a:prstGeom prst="rect">
            <a:avLst/>
          </a:prstGeom>
          <a:noFill/>
          <a:ln>
            <a:noFill/>
          </a:ln>
        </p:spPr>
        <p:txBody>
          <a:bodyPr wrap="square" rtlCol="0">
            <a:spAutoFit/>
          </a:bodyPr>
          <a:lstStyle/>
          <a:p>
            <a:pPr algn="ctr"/>
            <a:r>
              <a:rPr lang="fr-FR" dirty="0" smtClean="0"/>
              <a:t>PC</a:t>
            </a:r>
            <a:endParaRPr lang="fr-FR" dirty="0"/>
          </a:p>
        </p:txBody>
      </p:sp>
      <p:sp>
        <p:nvSpPr>
          <p:cNvPr id="8" name="Rectangle 7"/>
          <p:cNvSpPr/>
          <p:nvPr/>
        </p:nvSpPr>
        <p:spPr>
          <a:xfrm>
            <a:off x="3588122" y="1833086"/>
            <a:ext cx="1133872" cy="369332"/>
          </a:xfrm>
          <a:prstGeom prst="rect">
            <a:avLst/>
          </a:prstGeom>
        </p:spPr>
        <p:txBody>
          <a:bodyPr wrap="square">
            <a:spAutoFit/>
          </a:bodyPr>
          <a:lstStyle/>
          <a:p>
            <a:r>
              <a:rPr lang="fr-FR" dirty="0" smtClean="0"/>
              <a:t>Le </a:t>
            </a:r>
            <a:r>
              <a:rPr lang="fr-FR" dirty="0"/>
              <a:t>socket</a:t>
            </a:r>
          </a:p>
        </p:txBody>
      </p:sp>
      <p:sp>
        <p:nvSpPr>
          <p:cNvPr id="9" name="Rectangle 8"/>
          <p:cNvSpPr/>
          <p:nvPr/>
        </p:nvSpPr>
        <p:spPr>
          <a:xfrm>
            <a:off x="4030217" y="2387084"/>
            <a:ext cx="1083566" cy="369332"/>
          </a:xfrm>
          <a:prstGeom prst="rect">
            <a:avLst/>
          </a:prstGeom>
        </p:spPr>
        <p:txBody>
          <a:bodyPr wrap="none">
            <a:spAutoFit/>
          </a:bodyPr>
          <a:lstStyle/>
          <a:p>
            <a:r>
              <a:rPr lang="fr-FR" dirty="0"/>
              <a:t>Le chipset</a:t>
            </a:r>
          </a:p>
        </p:txBody>
      </p:sp>
      <p:sp>
        <p:nvSpPr>
          <p:cNvPr id="10" name="Rectangle 9"/>
          <p:cNvSpPr/>
          <p:nvPr/>
        </p:nvSpPr>
        <p:spPr>
          <a:xfrm>
            <a:off x="1743021" y="2931790"/>
            <a:ext cx="912429" cy="369332"/>
          </a:xfrm>
          <a:prstGeom prst="rect">
            <a:avLst/>
          </a:prstGeom>
        </p:spPr>
        <p:txBody>
          <a:bodyPr wrap="none">
            <a:spAutoFit/>
          </a:bodyPr>
          <a:lstStyle/>
          <a:p>
            <a:r>
              <a:rPr lang="fr-FR" dirty="0"/>
              <a:t>Le BIOS</a:t>
            </a:r>
          </a:p>
        </p:txBody>
      </p:sp>
      <p:sp>
        <p:nvSpPr>
          <p:cNvPr id="11" name="Rectangle 10"/>
          <p:cNvSpPr/>
          <p:nvPr/>
        </p:nvSpPr>
        <p:spPr>
          <a:xfrm>
            <a:off x="5113783" y="1347614"/>
            <a:ext cx="1014765" cy="369332"/>
          </a:xfrm>
          <a:prstGeom prst="rect">
            <a:avLst/>
          </a:prstGeom>
        </p:spPr>
        <p:txBody>
          <a:bodyPr wrap="none">
            <a:spAutoFit/>
          </a:bodyPr>
          <a:lstStyle/>
          <a:p>
            <a:r>
              <a:rPr lang="fr-FR" dirty="0"/>
              <a:t>L’horloge</a:t>
            </a:r>
          </a:p>
        </p:txBody>
      </p:sp>
      <p:sp>
        <p:nvSpPr>
          <p:cNvPr id="12" name="Rectangle 11"/>
          <p:cNvSpPr/>
          <p:nvPr/>
        </p:nvSpPr>
        <p:spPr>
          <a:xfrm>
            <a:off x="395536" y="3971260"/>
            <a:ext cx="2259914" cy="369332"/>
          </a:xfrm>
          <a:prstGeom prst="rect">
            <a:avLst/>
          </a:prstGeom>
        </p:spPr>
        <p:txBody>
          <a:bodyPr wrap="none">
            <a:spAutoFit/>
          </a:bodyPr>
          <a:lstStyle/>
          <a:p>
            <a:r>
              <a:rPr lang="fr-FR" dirty="0"/>
              <a:t>Les ports de connexion</a:t>
            </a:r>
          </a:p>
        </p:txBody>
      </p:sp>
      <p:sp>
        <p:nvSpPr>
          <p:cNvPr id="14" name="Rectangle 13"/>
          <p:cNvSpPr/>
          <p:nvPr/>
        </p:nvSpPr>
        <p:spPr>
          <a:xfrm>
            <a:off x="2286000" y="1417588"/>
            <a:ext cx="989856" cy="369332"/>
          </a:xfrm>
          <a:prstGeom prst="rect">
            <a:avLst/>
          </a:prstGeom>
        </p:spPr>
        <p:txBody>
          <a:bodyPr wrap="square">
            <a:spAutoFit/>
          </a:bodyPr>
          <a:lstStyle/>
          <a:p>
            <a:r>
              <a:rPr lang="en-US" dirty="0" smtClean="0"/>
              <a:t>Bus ISA</a:t>
            </a:r>
            <a:endParaRPr lang="en-US" dirty="0"/>
          </a:p>
        </p:txBody>
      </p:sp>
      <p:sp>
        <p:nvSpPr>
          <p:cNvPr id="15" name="Rectangle 14"/>
          <p:cNvSpPr/>
          <p:nvPr/>
        </p:nvSpPr>
        <p:spPr>
          <a:xfrm>
            <a:off x="6088570" y="2965967"/>
            <a:ext cx="1507336" cy="369332"/>
          </a:xfrm>
          <a:prstGeom prst="rect">
            <a:avLst/>
          </a:prstGeom>
        </p:spPr>
        <p:txBody>
          <a:bodyPr wrap="none">
            <a:spAutoFit/>
          </a:bodyPr>
          <a:lstStyle/>
          <a:p>
            <a:r>
              <a:rPr lang="fr-FR" dirty="0" smtClean="0"/>
              <a:t>Bus processeur</a:t>
            </a:r>
            <a:endParaRPr lang="fr-FR" dirty="0"/>
          </a:p>
        </p:txBody>
      </p:sp>
      <p:sp>
        <p:nvSpPr>
          <p:cNvPr id="16" name="Rectangle 15"/>
          <p:cNvSpPr/>
          <p:nvPr/>
        </p:nvSpPr>
        <p:spPr>
          <a:xfrm>
            <a:off x="2915062" y="1001101"/>
            <a:ext cx="833883" cy="369332"/>
          </a:xfrm>
          <a:prstGeom prst="rect">
            <a:avLst/>
          </a:prstGeom>
        </p:spPr>
        <p:txBody>
          <a:bodyPr wrap="none">
            <a:spAutoFit/>
          </a:bodyPr>
          <a:lstStyle/>
          <a:p>
            <a:r>
              <a:rPr lang="en-US" dirty="0"/>
              <a:t>Bus IDE</a:t>
            </a:r>
          </a:p>
        </p:txBody>
      </p:sp>
      <p:sp>
        <p:nvSpPr>
          <p:cNvPr id="17" name="Rectangle 16"/>
          <p:cNvSpPr/>
          <p:nvPr/>
        </p:nvSpPr>
        <p:spPr>
          <a:xfrm>
            <a:off x="6171963" y="2387084"/>
            <a:ext cx="848309" cy="369332"/>
          </a:xfrm>
          <a:prstGeom prst="rect">
            <a:avLst/>
          </a:prstGeom>
        </p:spPr>
        <p:txBody>
          <a:bodyPr wrap="none">
            <a:spAutoFit/>
          </a:bodyPr>
          <a:lstStyle/>
          <a:p>
            <a:r>
              <a:rPr lang="en-US" dirty="0"/>
              <a:t>Bus PCI</a:t>
            </a:r>
          </a:p>
        </p:txBody>
      </p:sp>
      <p:sp>
        <p:nvSpPr>
          <p:cNvPr id="18" name="Rectangle 17"/>
          <p:cNvSpPr/>
          <p:nvPr/>
        </p:nvSpPr>
        <p:spPr>
          <a:xfrm>
            <a:off x="683568" y="2387084"/>
            <a:ext cx="968086" cy="369332"/>
          </a:xfrm>
          <a:prstGeom prst="rect">
            <a:avLst/>
          </a:prstGeom>
        </p:spPr>
        <p:txBody>
          <a:bodyPr wrap="none">
            <a:spAutoFit/>
          </a:bodyPr>
          <a:lstStyle/>
          <a:p>
            <a:r>
              <a:rPr lang="en-US" dirty="0"/>
              <a:t>Bus AGP</a:t>
            </a:r>
          </a:p>
        </p:txBody>
      </p:sp>
      <p:sp>
        <p:nvSpPr>
          <p:cNvPr id="19" name="Rectangle 18"/>
          <p:cNvSpPr/>
          <p:nvPr/>
        </p:nvSpPr>
        <p:spPr>
          <a:xfrm>
            <a:off x="3891365" y="3210530"/>
            <a:ext cx="1361270" cy="369332"/>
          </a:xfrm>
          <a:prstGeom prst="rect">
            <a:avLst/>
          </a:prstGeom>
        </p:spPr>
        <p:txBody>
          <a:bodyPr wrap="none">
            <a:spAutoFit/>
          </a:bodyPr>
          <a:lstStyle/>
          <a:p>
            <a:r>
              <a:rPr lang="en-US" dirty="0"/>
              <a:t>Bus FireWire</a:t>
            </a:r>
          </a:p>
        </p:txBody>
      </p:sp>
      <p:sp>
        <p:nvSpPr>
          <p:cNvPr id="20" name="Rectangle 19"/>
          <p:cNvSpPr/>
          <p:nvPr/>
        </p:nvSpPr>
        <p:spPr>
          <a:xfrm>
            <a:off x="4090137" y="987574"/>
            <a:ext cx="963725" cy="369332"/>
          </a:xfrm>
          <a:prstGeom prst="rect">
            <a:avLst/>
          </a:prstGeom>
        </p:spPr>
        <p:txBody>
          <a:bodyPr wrap="none">
            <a:spAutoFit/>
          </a:bodyPr>
          <a:lstStyle/>
          <a:p>
            <a:r>
              <a:rPr lang="en-US" dirty="0"/>
              <a:t>Bus SCSI</a:t>
            </a:r>
          </a:p>
        </p:txBody>
      </p:sp>
      <p:sp>
        <p:nvSpPr>
          <p:cNvPr id="21" name="Rectangle 20"/>
          <p:cNvSpPr/>
          <p:nvPr/>
        </p:nvSpPr>
        <p:spPr>
          <a:xfrm>
            <a:off x="6887303" y="1379931"/>
            <a:ext cx="912429" cy="369332"/>
          </a:xfrm>
          <a:prstGeom prst="rect">
            <a:avLst/>
          </a:prstGeom>
        </p:spPr>
        <p:txBody>
          <a:bodyPr wrap="none">
            <a:spAutoFit/>
          </a:bodyPr>
          <a:lstStyle/>
          <a:p>
            <a:r>
              <a:rPr lang="en-US" dirty="0"/>
              <a:t>Bus USB</a:t>
            </a:r>
          </a:p>
        </p:txBody>
      </p:sp>
      <p:sp>
        <p:nvSpPr>
          <p:cNvPr id="22" name="Rectangle 21"/>
          <p:cNvSpPr/>
          <p:nvPr/>
        </p:nvSpPr>
        <p:spPr>
          <a:xfrm>
            <a:off x="2483768" y="2387084"/>
            <a:ext cx="1229824" cy="369332"/>
          </a:xfrm>
          <a:prstGeom prst="rect">
            <a:avLst/>
          </a:prstGeom>
        </p:spPr>
        <p:txBody>
          <a:bodyPr wrap="none">
            <a:spAutoFit/>
          </a:bodyPr>
          <a:lstStyle/>
          <a:p>
            <a:r>
              <a:rPr lang="fr-FR" dirty="0"/>
              <a:t>Câble SCSI</a:t>
            </a:r>
          </a:p>
        </p:txBody>
      </p:sp>
      <p:sp>
        <p:nvSpPr>
          <p:cNvPr id="24" name="Rectangle 23"/>
          <p:cNvSpPr/>
          <p:nvPr/>
        </p:nvSpPr>
        <p:spPr>
          <a:xfrm>
            <a:off x="6788420" y="3642578"/>
            <a:ext cx="663900" cy="369332"/>
          </a:xfrm>
          <a:prstGeom prst="rect">
            <a:avLst/>
          </a:prstGeom>
        </p:spPr>
        <p:txBody>
          <a:bodyPr wrap="none">
            <a:spAutoFit/>
          </a:bodyPr>
          <a:lstStyle/>
          <a:p>
            <a:r>
              <a:rPr lang="fr-FR" dirty="0"/>
              <a:t>SATA</a:t>
            </a:r>
          </a:p>
        </p:txBody>
      </p:sp>
      <p:sp>
        <p:nvSpPr>
          <p:cNvPr id="25" name="Rectangle 24"/>
          <p:cNvSpPr/>
          <p:nvPr/>
        </p:nvSpPr>
        <p:spPr>
          <a:xfrm>
            <a:off x="7424699" y="2418442"/>
            <a:ext cx="963725" cy="369332"/>
          </a:xfrm>
          <a:prstGeom prst="rect">
            <a:avLst/>
          </a:prstGeom>
        </p:spPr>
        <p:txBody>
          <a:bodyPr wrap="none">
            <a:spAutoFit/>
          </a:bodyPr>
          <a:lstStyle/>
          <a:p>
            <a:r>
              <a:rPr lang="fr-FR" dirty="0" smtClean="0"/>
              <a:t>Bus PCIe</a:t>
            </a:r>
            <a:endParaRPr lang="fr-FR" dirty="0"/>
          </a:p>
        </p:txBody>
      </p:sp>
      <p:sp>
        <p:nvSpPr>
          <p:cNvPr id="27" name="Rectangle 26"/>
          <p:cNvSpPr/>
          <p:nvPr/>
        </p:nvSpPr>
        <p:spPr>
          <a:xfrm>
            <a:off x="5113783" y="4169689"/>
            <a:ext cx="720069" cy="369332"/>
          </a:xfrm>
          <a:prstGeom prst="rect">
            <a:avLst/>
          </a:prstGeom>
        </p:spPr>
        <p:txBody>
          <a:bodyPr wrap="none">
            <a:spAutoFit/>
          </a:bodyPr>
          <a:lstStyle/>
          <a:p>
            <a:r>
              <a:rPr lang="fr-FR" dirty="0"/>
              <a:t>ROM </a:t>
            </a:r>
          </a:p>
        </p:txBody>
      </p:sp>
      <p:sp>
        <p:nvSpPr>
          <p:cNvPr id="28" name="Rectangle 27"/>
          <p:cNvSpPr/>
          <p:nvPr/>
        </p:nvSpPr>
        <p:spPr>
          <a:xfrm>
            <a:off x="6300203" y="4146634"/>
            <a:ext cx="617477" cy="369332"/>
          </a:xfrm>
          <a:prstGeom prst="rect">
            <a:avLst/>
          </a:prstGeom>
        </p:spPr>
        <p:txBody>
          <a:bodyPr wrap="none">
            <a:spAutoFit/>
          </a:bodyPr>
          <a:lstStyle/>
          <a:p>
            <a:r>
              <a:rPr lang="fr-FR" dirty="0" smtClean="0"/>
              <a:t>RAM</a:t>
            </a:r>
            <a:endParaRPr lang="fr-FR" dirty="0"/>
          </a:p>
        </p:txBody>
      </p:sp>
      <p:sp>
        <p:nvSpPr>
          <p:cNvPr id="23" name="Espace réservé du pied de page 2"/>
          <p:cNvSpPr>
            <a:spLocks noGrp="1"/>
          </p:cNvSpPr>
          <p:nvPr>
            <p:ph type="ftr" sz="quarter" idx="11"/>
          </p:nvPr>
        </p:nvSpPr>
        <p:spPr>
          <a:xfrm>
            <a:off x="683568" y="4876006"/>
            <a:ext cx="8460432" cy="273844"/>
          </a:xfrm>
        </p:spPr>
        <p:txBody>
          <a:bodyPr/>
          <a:lstStyle/>
          <a:p>
            <a:r>
              <a:rPr lang="fr-FR" noProof="0" dirty="0" smtClean="0"/>
              <a:t>- Structure et Fonctionnement des ordinateurs -</a:t>
            </a:r>
            <a:endParaRPr lang="fr-FR" noProof="0" dirty="0"/>
          </a:p>
        </p:txBody>
      </p:sp>
    </p:spTree>
    <p:extLst>
      <p:ext uri="{BB962C8B-B14F-4D97-AF65-F5344CB8AC3E}">
        <p14:creationId xmlns:p14="http://schemas.microsoft.com/office/powerpoint/2010/main" val="15568655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Composants d’un PC</a:t>
            </a:r>
            <a:endParaRPr lang="fr-FR" dirty="0"/>
          </a:p>
        </p:txBody>
      </p:sp>
      <p:sp>
        <p:nvSpPr>
          <p:cNvPr id="5" name="Content Placeholder 4"/>
          <p:cNvSpPr>
            <a:spLocks noGrp="1"/>
          </p:cNvSpPr>
          <p:nvPr>
            <p:ph sz="quarter" idx="1"/>
          </p:nvPr>
        </p:nvSpPr>
        <p:spPr>
          <a:xfrm>
            <a:off x="0" y="843558"/>
            <a:ext cx="4572000" cy="4032448"/>
          </a:xfrm>
        </p:spPr>
        <p:txBody>
          <a:bodyPr>
            <a:normAutofit fontScale="92500"/>
          </a:bodyPr>
          <a:lstStyle/>
          <a:p>
            <a:r>
              <a:rPr lang="fr-FR" b="1" dirty="0"/>
              <a:t>Bus SCSI </a:t>
            </a:r>
            <a:r>
              <a:rPr lang="fr-FR" dirty="0"/>
              <a:t>(</a:t>
            </a:r>
            <a:r>
              <a:rPr lang="fr-FR" sz="2600" dirty="0"/>
              <a:t>Small Computer System Interface</a:t>
            </a:r>
            <a:r>
              <a:rPr lang="fr-FR" dirty="0" smtClean="0"/>
              <a:t>) :</a:t>
            </a:r>
          </a:p>
          <a:p>
            <a:pPr lvl="1"/>
            <a:r>
              <a:rPr lang="fr-FR" sz="2200" dirty="0" smtClean="0"/>
              <a:t>C’est </a:t>
            </a:r>
            <a:r>
              <a:rPr lang="fr-FR" sz="2200" dirty="0"/>
              <a:t>une interface concurrente à l’IDE qui </a:t>
            </a:r>
            <a:r>
              <a:rPr lang="fr-FR" sz="2200" dirty="0" smtClean="0"/>
              <a:t>présente l’avantage </a:t>
            </a:r>
            <a:r>
              <a:rPr lang="fr-FR" sz="2200" dirty="0"/>
              <a:t>de pouvoir connecter plus de périphériques pour des débits </a:t>
            </a:r>
            <a:r>
              <a:rPr lang="fr-FR" sz="2200" dirty="0" smtClean="0"/>
              <a:t>supérieurs</a:t>
            </a:r>
          </a:p>
          <a:p>
            <a:pPr lvl="1"/>
            <a:r>
              <a:rPr lang="fr-FR" sz="2200" dirty="0" smtClean="0"/>
              <a:t>Son </a:t>
            </a:r>
            <a:r>
              <a:rPr lang="fr-FR" sz="2200" dirty="0"/>
              <a:t>coût reste très </a:t>
            </a:r>
            <a:r>
              <a:rPr lang="fr-FR" sz="2200" dirty="0" smtClean="0"/>
              <a:t>élevé, et elle </a:t>
            </a:r>
            <a:r>
              <a:rPr lang="fr-FR" sz="2200" dirty="0"/>
              <a:t>est utilisée pour les serveurs.</a:t>
            </a: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843557"/>
            <a:ext cx="4608512" cy="4032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 name="Connecteur en angle 16"/>
          <p:cNvCxnSpPr/>
          <p:nvPr/>
        </p:nvCxnSpPr>
        <p:spPr>
          <a:xfrm>
            <a:off x="4572000" y="1012974"/>
            <a:ext cx="3816424" cy="1270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p:nvPr/>
        </p:nvCxnSpPr>
        <p:spPr>
          <a:xfrm>
            <a:off x="8388424" y="1006624"/>
            <a:ext cx="0" cy="17811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b="0" dirty="0" smtClean="0"/>
              <a:t>1. L’unité centrale &gt; 1. La carte mère &gt; </a:t>
            </a:r>
            <a:r>
              <a:rPr lang="fr-FR" sz="2400" dirty="0" smtClean="0"/>
              <a:t>4. Les </a:t>
            </a:r>
            <a:r>
              <a:rPr lang="fr-FR" sz="2400" dirty="0"/>
              <a:t>ports de </a:t>
            </a:r>
            <a:r>
              <a:rPr lang="fr-FR" sz="2400" dirty="0" smtClean="0"/>
              <a:t>connexion</a:t>
            </a:r>
            <a:endParaRPr lang="fr-FR" sz="2400" b="0" dirty="0"/>
          </a:p>
        </p:txBody>
      </p:sp>
      <p:sp>
        <p:nvSpPr>
          <p:cNvPr id="8" name="Espace réservé du pied de page 2"/>
          <p:cNvSpPr>
            <a:spLocks noGrp="1"/>
          </p:cNvSpPr>
          <p:nvPr>
            <p:ph type="ftr" sz="quarter" idx="11"/>
          </p:nvPr>
        </p:nvSpPr>
        <p:spPr>
          <a:xfrm>
            <a:off x="683568" y="4876006"/>
            <a:ext cx="8460432" cy="273844"/>
          </a:xfrm>
        </p:spPr>
        <p:txBody>
          <a:bodyPr/>
          <a:lstStyle/>
          <a:p>
            <a:r>
              <a:rPr lang="fr-FR" noProof="0" dirty="0" smtClean="0"/>
              <a:t>- Structure et Fonctionnement des ordinateurs -</a:t>
            </a:r>
            <a:endParaRPr lang="fr-FR" noProof="0" dirty="0"/>
          </a:p>
        </p:txBody>
      </p:sp>
    </p:spTree>
    <p:extLst>
      <p:ext uri="{BB962C8B-B14F-4D97-AF65-F5344CB8AC3E}">
        <p14:creationId xmlns:p14="http://schemas.microsoft.com/office/powerpoint/2010/main" val="357196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 calcmode="lin" valueType="num">
                                      <p:cBhvr additive="base">
                                        <p:cTn id="2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 calcmode="lin" valueType="num">
                                      <p:cBhvr additive="base">
                                        <p:cTn id="2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bldLvl="2"/>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Composants d’un PC</a:t>
            </a:r>
            <a:endParaRPr lang="fr-FR" dirty="0"/>
          </a:p>
        </p:txBody>
      </p:sp>
      <p:sp>
        <p:nvSpPr>
          <p:cNvPr id="9" name="Espace réservé du contenu 3"/>
          <p:cNvSpPr txBox="1">
            <a:spLocks/>
          </p:cNvSpPr>
          <p:nvPr/>
        </p:nvSpPr>
        <p:spPr>
          <a:xfrm>
            <a:off x="575840" y="1646478"/>
            <a:ext cx="2556000" cy="781256"/>
          </a:xfrm>
          <a:prstGeom prst="rect">
            <a:avLst/>
          </a:prstGeom>
        </p:spPr>
        <p:txBody>
          <a:bodyPr vert="horz">
            <a:normAutofit/>
          </a:bodyPr>
          <a:lstStyle>
            <a:lvl1pPr marL="320040" indent="-320040" algn="just"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just"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just"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just"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just"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marL="0" indent="0">
              <a:buNone/>
            </a:pPr>
            <a:r>
              <a:rPr lang="fr-FR" sz="2400" dirty="0" smtClean="0"/>
              <a:t>Câble SCSI</a:t>
            </a:r>
            <a:endParaRPr lang="fr-FR" sz="2300" dirty="0"/>
          </a:p>
        </p:txBody>
      </p:sp>
      <p:sp>
        <p:nvSpPr>
          <p:cNvPr id="10"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b="0" dirty="0" smtClean="0"/>
              <a:t>1. L’unité centrale &gt; 1. La carte mère &gt; </a:t>
            </a:r>
            <a:r>
              <a:rPr lang="fr-FR" sz="2400" dirty="0" smtClean="0"/>
              <a:t>4. Les </a:t>
            </a:r>
            <a:r>
              <a:rPr lang="fr-FR" sz="2400" dirty="0"/>
              <a:t>ports de </a:t>
            </a:r>
            <a:r>
              <a:rPr lang="fr-FR" sz="2400" dirty="0" smtClean="0"/>
              <a:t>connexion</a:t>
            </a:r>
            <a:endParaRPr lang="fr-FR" sz="2400" b="0" dirty="0"/>
          </a:p>
        </p:txBody>
      </p:sp>
      <p:pic>
        <p:nvPicPr>
          <p:cNvPr id="11" name="Picture 4" descr="http://i.ehow.com/images/a05/4k/oo/scsi-vs-sata-vs-ide-2.1-800x80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65645" y="1059582"/>
            <a:ext cx="4878355" cy="3658766"/>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u pied de page 2"/>
          <p:cNvSpPr>
            <a:spLocks noGrp="1"/>
          </p:cNvSpPr>
          <p:nvPr>
            <p:ph type="ftr" sz="quarter" idx="11"/>
          </p:nvPr>
        </p:nvSpPr>
        <p:spPr>
          <a:xfrm>
            <a:off x="683568" y="4876006"/>
            <a:ext cx="8460432" cy="273844"/>
          </a:xfrm>
        </p:spPr>
        <p:txBody>
          <a:bodyPr/>
          <a:lstStyle/>
          <a:p>
            <a:r>
              <a:rPr lang="fr-FR" noProof="0" dirty="0" smtClean="0"/>
              <a:t>- Structure et Fonctionnement des ordinateurs -</a:t>
            </a:r>
            <a:endParaRPr lang="fr-FR" noProof="0" dirty="0"/>
          </a:p>
        </p:txBody>
      </p:sp>
    </p:spTree>
    <p:extLst>
      <p:ext uri="{BB962C8B-B14F-4D97-AF65-F5344CB8AC3E}">
        <p14:creationId xmlns:p14="http://schemas.microsoft.com/office/powerpoint/2010/main" val="3905146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Composants d’un PC</a:t>
            </a:r>
            <a:endParaRPr lang="fr-FR" dirty="0"/>
          </a:p>
        </p:txBody>
      </p:sp>
      <p:sp>
        <p:nvSpPr>
          <p:cNvPr id="5" name="Content Placeholder 4"/>
          <p:cNvSpPr>
            <a:spLocks noGrp="1"/>
          </p:cNvSpPr>
          <p:nvPr>
            <p:ph sz="quarter" idx="1"/>
          </p:nvPr>
        </p:nvSpPr>
        <p:spPr>
          <a:xfrm>
            <a:off x="0" y="843558"/>
            <a:ext cx="4572000" cy="4032448"/>
          </a:xfrm>
        </p:spPr>
        <p:txBody>
          <a:bodyPr>
            <a:normAutofit fontScale="77500" lnSpcReduction="20000"/>
          </a:bodyPr>
          <a:lstStyle/>
          <a:p>
            <a:r>
              <a:rPr lang="fr-FR" b="1" dirty="0"/>
              <a:t>Bus USB </a:t>
            </a:r>
            <a:r>
              <a:rPr lang="fr-FR" dirty="0"/>
              <a:t>(Universal Serial </a:t>
            </a:r>
            <a:r>
              <a:rPr lang="fr-FR" dirty="0" smtClean="0"/>
              <a:t>Bus) </a:t>
            </a:r>
            <a:r>
              <a:rPr lang="fr-FR" b="1" dirty="0" smtClean="0"/>
              <a:t>:</a:t>
            </a:r>
          </a:p>
          <a:p>
            <a:pPr lvl="1"/>
            <a:r>
              <a:rPr lang="fr-FR" dirty="0" smtClean="0"/>
              <a:t>c’est </a:t>
            </a:r>
            <a:r>
              <a:rPr lang="fr-FR" dirty="0"/>
              <a:t>un bus d’entrée/sortie plug-and-play </a:t>
            </a:r>
            <a:r>
              <a:rPr lang="fr-FR" dirty="0" smtClean="0"/>
              <a:t>série</a:t>
            </a:r>
          </a:p>
          <a:p>
            <a:pPr lvl="1"/>
            <a:r>
              <a:rPr lang="fr-FR" dirty="0" smtClean="0"/>
              <a:t>Dans </a:t>
            </a:r>
            <a:r>
              <a:rPr lang="fr-FR" dirty="0"/>
              <a:t>sa deuxième révision (USB 2.0), il atteint un débit de 60 </a:t>
            </a:r>
            <a:r>
              <a:rPr lang="fr-FR" dirty="0" smtClean="0"/>
              <a:t>Mo/s</a:t>
            </a:r>
          </a:p>
          <a:p>
            <a:pPr lvl="1"/>
            <a:r>
              <a:rPr lang="fr-FR" dirty="0" smtClean="0"/>
              <a:t>Un </a:t>
            </a:r>
            <a:r>
              <a:rPr lang="fr-FR" dirty="0"/>
              <a:t>de </a:t>
            </a:r>
            <a:r>
              <a:rPr lang="fr-FR" dirty="0" smtClean="0"/>
              <a:t>ces avantages </a:t>
            </a:r>
            <a:r>
              <a:rPr lang="fr-FR" dirty="0"/>
              <a:t>est de pouvoir connecter théoriquement 127 </a:t>
            </a:r>
            <a:r>
              <a:rPr lang="fr-FR" dirty="0" smtClean="0"/>
              <a:t>périphériques</a:t>
            </a:r>
          </a:p>
          <a:p>
            <a:pPr lvl="1"/>
            <a:r>
              <a:rPr lang="fr-FR" dirty="0" smtClean="0"/>
              <a:t>Il </a:t>
            </a:r>
            <a:r>
              <a:rPr lang="fr-FR" dirty="0"/>
              <a:t>supporte </a:t>
            </a:r>
            <a:r>
              <a:rPr lang="fr-FR" dirty="0" smtClean="0"/>
              <a:t>de plus </a:t>
            </a:r>
            <a:r>
              <a:rPr lang="fr-FR" dirty="0"/>
              <a:t>le hot </a:t>
            </a:r>
            <a:r>
              <a:rPr lang="fr-FR" dirty="0" smtClean="0"/>
              <a:t>plug-and-play</a:t>
            </a:r>
            <a:r>
              <a:rPr lang="fr-FR" dirty="0"/>
              <a:t> </a:t>
            </a:r>
            <a:endParaRPr lang="fr-FR" dirty="0" smtClean="0"/>
          </a:p>
          <a:p>
            <a:pPr marL="685800" lvl="2" indent="0">
              <a:buNone/>
            </a:pPr>
            <a:r>
              <a:rPr lang="fr-FR" dirty="0" smtClean="0"/>
              <a:t>(Plug-and-play : connexion </a:t>
            </a:r>
            <a:r>
              <a:rPr lang="fr-FR" dirty="0"/>
              <a:t>ou déconnexion de périphériques alors que </a:t>
            </a:r>
            <a:r>
              <a:rPr lang="fr-FR" dirty="0" smtClean="0"/>
              <a:t>le PC </a:t>
            </a:r>
            <a:r>
              <a:rPr lang="fr-FR" dirty="0"/>
              <a:t>fonctionne).</a:t>
            </a: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843557"/>
            <a:ext cx="4608512" cy="4032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 name="Connecteur en angle 16"/>
          <p:cNvCxnSpPr/>
          <p:nvPr/>
        </p:nvCxnSpPr>
        <p:spPr>
          <a:xfrm>
            <a:off x="4572000" y="1006624"/>
            <a:ext cx="1368152" cy="635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p:nvPr/>
        </p:nvCxnSpPr>
        <p:spPr>
          <a:xfrm>
            <a:off x="5940152" y="1006624"/>
            <a:ext cx="0" cy="221319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b="0" dirty="0" smtClean="0"/>
              <a:t>1. L’unité centrale &gt; 1. La carte mère &gt; </a:t>
            </a:r>
            <a:r>
              <a:rPr lang="fr-FR" sz="2400" dirty="0" smtClean="0"/>
              <a:t>4. Les </a:t>
            </a:r>
            <a:r>
              <a:rPr lang="fr-FR" sz="2400" dirty="0"/>
              <a:t>ports de </a:t>
            </a:r>
            <a:r>
              <a:rPr lang="fr-FR" sz="2400" dirty="0" smtClean="0"/>
              <a:t>connexion</a:t>
            </a:r>
            <a:endParaRPr lang="fr-FR" sz="2400" b="0" dirty="0"/>
          </a:p>
        </p:txBody>
      </p:sp>
      <p:sp>
        <p:nvSpPr>
          <p:cNvPr id="8" name="Espace réservé du pied de page 2"/>
          <p:cNvSpPr>
            <a:spLocks noGrp="1"/>
          </p:cNvSpPr>
          <p:nvPr>
            <p:ph type="ftr" sz="quarter" idx="11"/>
          </p:nvPr>
        </p:nvSpPr>
        <p:spPr>
          <a:xfrm>
            <a:off x="683568" y="4876006"/>
            <a:ext cx="8460432" cy="273844"/>
          </a:xfrm>
        </p:spPr>
        <p:txBody>
          <a:bodyPr/>
          <a:lstStyle/>
          <a:p>
            <a:r>
              <a:rPr lang="fr-FR" noProof="0" dirty="0" smtClean="0"/>
              <a:t>- Structure et Fonctionnement des ordinateurs -</a:t>
            </a:r>
            <a:endParaRPr lang="fr-FR" noProof="0" dirty="0"/>
          </a:p>
        </p:txBody>
      </p:sp>
    </p:spTree>
    <p:extLst>
      <p:ext uri="{BB962C8B-B14F-4D97-AF65-F5344CB8AC3E}">
        <p14:creationId xmlns:p14="http://schemas.microsoft.com/office/powerpoint/2010/main" val="2598797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 calcmode="lin" valueType="num">
                                      <p:cBhvr additive="base">
                                        <p:cTn id="2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 calcmode="lin" valueType="num">
                                      <p:cBhvr additive="base">
                                        <p:cTn id="2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5">
                                            <p:txEl>
                                              <p:pRg st="3" end="3"/>
                                            </p:txEl>
                                          </p:spTgt>
                                        </p:tgtEl>
                                        <p:attrNameLst>
                                          <p:attrName>style.visibility</p:attrName>
                                        </p:attrNameLst>
                                      </p:cBhvr>
                                      <p:to>
                                        <p:strVal val="visible"/>
                                      </p:to>
                                    </p:set>
                                    <p:anim calcmode="lin" valueType="num">
                                      <p:cBhvr additive="base">
                                        <p:cTn id="3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anim calcmode="lin" valueType="num">
                                      <p:cBhvr additive="base">
                                        <p:cTn id="3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
                                            <p:txEl>
                                              <p:pRg st="4" end="4"/>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anim calcmode="lin" valueType="num">
                                      <p:cBhvr additive="base">
                                        <p:cTn id="43"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bldLvl="2"/>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Composants d’un PC</a:t>
            </a:r>
            <a:endParaRPr lang="fr-FR" dirty="0"/>
          </a:p>
        </p:txBody>
      </p:sp>
      <p:sp>
        <p:nvSpPr>
          <p:cNvPr id="9" name="Espace réservé du contenu 3"/>
          <p:cNvSpPr txBox="1">
            <a:spLocks/>
          </p:cNvSpPr>
          <p:nvPr/>
        </p:nvSpPr>
        <p:spPr>
          <a:xfrm>
            <a:off x="575840" y="1646478"/>
            <a:ext cx="2556000" cy="781256"/>
          </a:xfrm>
          <a:prstGeom prst="rect">
            <a:avLst/>
          </a:prstGeom>
        </p:spPr>
        <p:txBody>
          <a:bodyPr vert="horz">
            <a:noAutofit/>
          </a:bodyPr>
          <a:lstStyle>
            <a:lvl1pPr marL="320040" indent="-320040" algn="just"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just"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just"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just"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just"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marL="0" indent="0" algn="l">
              <a:buNone/>
            </a:pPr>
            <a:r>
              <a:rPr lang="fr-FR" sz="2000" dirty="0"/>
              <a:t>: Connecteurs Externes (USB, …)</a:t>
            </a:r>
          </a:p>
        </p:txBody>
      </p:sp>
      <p:sp>
        <p:nvSpPr>
          <p:cNvPr id="10"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b="0" dirty="0" smtClean="0"/>
              <a:t>1. L’unité centrale &gt; 1. La carte mère &gt; </a:t>
            </a:r>
            <a:r>
              <a:rPr lang="fr-FR" sz="2400" dirty="0" smtClean="0"/>
              <a:t>4. Les </a:t>
            </a:r>
            <a:r>
              <a:rPr lang="fr-FR" sz="2400" dirty="0"/>
              <a:t>ports de </a:t>
            </a:r>
            <a:r>
              <a:rPr lang="fr-FR" sz="2400" dirty="0" smtClean="0"/>
              <a:t>connexion</a:t>
            </a:r>
            <a:endParaRPr lang="fr-FR" sz="2400" b="0" dirty="0"/>
          </a:p>
        </p:txBody>
      </p:sp>
      <p:pic>
        <p:nvPicPr>
          <p:cNvPr id="2048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1707654"/>
            <a:ext cx="342900" cy="18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3" name="Groupe 12"/>
          <p:cNvGrpSpPr/>
          <p:nvPr/>
        </p:nvGrpSpPr>
        <p:grpSpPr>
          <a:xfrm>
            <a:off x="3851920" y="893264"/>
            <a:ext cx="5256583" cy="3939892"/>
            <a:chOff x="3108041" y="858986"/>
            <a:chExt cx="6000463" cy="3996472"/>
          </a:xfrm>
        </p:grpSpPr>
        <p:grpSp>
          <p:nvGrpSpPr>
            <p:cNvPr id="14" name="Groupe 13"/>
            <p:cNvGrpSpPr/>
            <p:nvPr/>
          </p:nvGrpSpPr>
          <p:grpSpPr>
            <a:xfrm>
              <a:off x="3108041" y="858986"/>
              <a:ext cx="6000463" cy="3996472"/>
              <a:chOff x="3131840" y="858986"/>
              <a:chExt cx="6000463" cy="3996472"/>
            </a:xfrm>
          </p:grpSpPr>
          <p:pic>
            <p:nvPicPr>
              <p:cNvPr id="1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31840" y="858986"/>
                <a:ext cx="6000463" cy="3996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ZoneTexte 16"/>
              <p:cNvSpPr txBox="1"/>
              <p:nvPr/>
            </p:nvSpPr>
            <p:spPr>
              <a:xfrm>
                <a:off x="4031368" y="3057370"/>
                <a:ext cx="540060" cy="369332"/>
              </a:xfrm>
              <a:prstGeom prst="rect">
                <a:avLst/>
              </a:prstGeom>
              <a:noFill/>
              <a:ln w="28575">
                <a:solidFill>
                  <a:srgbClr val="7030A0"/>
                </a:solidFill>
                <a:prstDash val="sysDash"/>
              </a:ln>
            </p:spPr>
            <p:style>
              <a:lnRef idx="2">
                <a:schemeClr val="accent2"/>
              </a:lnRef>
              <a:fillRef idx="1">
                <a:schemeClr val="lt1"/>
              </a:fillRef>
              <a:effectRef idx="0">
                <a:schemeClr val="accent2"/>
              </a:effectRef>
              <a:fontRef idx="minor">
                <a:schemeClr val="dk1"/>
              </a:fontRef>
            </p:style>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endParaRPr lang="fr-FR"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grpSp>
        <p:sp>
          <p:nvSpPr>
            <p:cNvPr id="15" name="ZoneTexte 14"/>
            <p:cNvSpPr txBox="1"/>
            <p:nvPr/>
          </p:nvSpPr>
          <p:spPr>
            <a:xfrm>
              <a:off x="3468081" y="3081258"/>
              <a:ext cx="540060" cy="369332"/>
            </a:xfrm>
            <a:prstGeom prst="rect">
              <a:avLst/>
            </a:prstGeom>
            <a:noFill/>
            <a:ln w="28575">
              <a:prstDash val="sysDash"/>
            </a:ln>
          </p:spPr>
          <p:style>
            <a:lnRef idx="2">
              <a:schemeClr val="accent2"/>
            </a:lnRef>
            <a:fillRef idx="1">
              <a:schemeClr val="lt1"/>
            </a:fillRef>
            <a:effectRef idx="0">
              <a:schemeClr val="accent2"/>
            </a:effectRef>
            <a:fontRef idx="minor">
              <a:schemeClr val="dk1"/>
            </a:fontRef>
          </p:style>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endParaRPr lang="fr-FR"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grpSp>
      <p:sp>
        <p:nvSpPr>
          <p:cNvPr id="11" name="Espace réservé du pied de page 2"/>
          <p:cNvSpPr>
            <a:spLocks noGrp="1"/>
          </p:cNvSpPr>
          <p:nvPr>
            <p:ph type="ftr" sz="quarter" idx="11"/>
          </p:nvPr>
        </p:nvSpPr>
        <p:spPr>
          <a:xfrm>
            <a:off x="683568" y="4876006"/>
            <a:ext cx="8460432" cy="273844"/>
          </a:xfrm>
        </p:spPr>
        <p:txBody>
          <a:bodyPr/>
          <a:lstStyle/>
          <a:p>
            <a:r>
              <a:rPr lang="fr-FR" noProof="0" dirty="0" smtClean="0"/>
              <a:t>- Structure et Fonctionnement des ordinateurs -</a:t>
            </a:r>
            <a:endParaRPr lang="fr-FR" noProof="0" dirty="0"/>
          </a:p>
        </p:txBody>
      </p:sp>
    </p:spTree>
    <p:extLst>
      <p:ext uri="{BB962C8B-B14F-4D97-AF65-F5344CB8AC3E}">
        <p14:creationId xmlns:p14="http://schemas.microsoft.com/office/powerpoint/2010/main" val="743650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0482"/>
                                        </p:tgtEl>
                                        <p:attrNameLst>
                                          <p:attrName>style.visibility</p:attrName>
                                        </p:attrNameLst>
                                      </p:cBhvr>
                                      <p:to>
                                        <p:strVal val="visible"/>
                                      </p:to>
                                    </p:set>
                                    <p:animEffect transition="in" filter="barn(inVertical)">
                                      <p:cBhvr>
                                        <p:cTn id="12" dur="500"/>
                                        <p:tgtEl>
                                          <p:spTgt spid="20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Composants d’un PC</a:t>
            </a:r>
            <a:endParaRPr lang="fr-FR" dirty="0"/>
          </a:p>
        </p:txBody>
      </p:sp>
      <p:sp>
        <p:nvSpPr>
          <p:cNvPr id="5" name="Content Placeholder 4"/>
          <p:cNvSpPr>
            <a:spLocks noGrp="1"/>
          </p:cNvSpPr>
          <p:nvPr>
            <p:ph sz="quarter" idx="1"/>
          </p:nvPr>
        </p:nvSpPr>
        <p:spPr>
          <a:xfrm>
            <a:off x="0" y="843558"/>
            <a:ext cx="4572000" cy="4032448"/>
          </a:xfrm>
        </p:spPr>
        <p:txBody>
          <a:bodyPr>
            <a:normAutofit lnSpcReduction="10000"/>
          </a:bodyPr>
          <a:lstStyle/>
          <a:p>
            <a:r>
              <a:rPr lang="fr-FR" b="1" dirty="0"/>
              <a:t>Bus </a:t>
            </a:r>
            <a:r>
              <a:rPr lang="fr-FR" b="1" dirty="0" smtClean="0"/>
              <a:t>FireWire </a:t>
            </a:r>
            <a:r>
              <a:rPr lang="fr-FR" b="1" dirty="0"/>
              <a:t>: </a:t>
            </a:r>
            <a:endParaRPr lang="fr-FR" b="1" dirty="0" smtClean="0"/>
          </a:p>
          <a:p>
            <a:pPr lvl="1"/>
            <a:r>
              <a:rPr lang="fr-FR" dirty="0" smtClean="0"/>
              <a:t>c’est </a:t>
            </a:r>
            <a:r>
              <a:rPr lang="fr-FR" dirty="0"/>
              <a:t>un bus SCSI série. </a:t>
            </a:r>
            <a:endParaRPr lang="fr-FR" dirty="0" smtClean="0"/>
          </a:p>
          <a:p>
            <a:pPr lvl="1"/>
            <a:r>
              <a:rPr lang="fr-FR" dirty="0" smtClean="0"/>
              <a:t>Il </a:t>
            </a:r>
            <a:r>
              <a:rPr lang="fr-FR" dirty="0"/>
              <a:t>permet de connecter jusqu’à </a:t>
            </a:r>
            <a:r>
              <a:rPr lang="fr-FR" dirty="0" smtClean="0"/>
              <a:t>63 périphériques </a:t>
            </a:r>
            <a:r>
              <a:rPr lang="fr-FR" dirty="0"/>
              <a:t>à des débits très élevés (100 à 400 Mo/s</a:t>
            </a:r>
            <a:r>
              <a:rPr lang="fr-FR" dirty="0" smtClean="0"/>
              <a:t>)</a:t>
            </a:r>
          </a:p>
          <a:p>
            <a:pPr lvl="1"/>
            <a:r>
              <a:rPr lang="fr-FR" dirty="0" smtClean="0"/>
              <a:t>Ces </a:t>
            </a:r>
            <a:r>
              <a:rPr lang="fr-FR" dirty="0"/>
              <a:t>applications </a:t>
            </a:r>
            <a:r>
              <a:rPr lang="fr-FR" dirty="0" smtClean="0"/>
              <a:t>sont tournées </a:t>
            </a:r>
            <a:r>
              <a:rPr lang="fr-FR" dirty="0"/>
              <a:t>vers la transmission de vidéos </a:t>
            </a:r>
            <a:r>
              <a:rPr lang="fr-FR" dirty="0" smtClean="0"/>
              <a:t>numériques.</a:t>
            </a:r>
            <a:endParaRPr lang="fr-FR" dirty="0"/>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843557"/>
            <a:ext cx="4608512" cy="4032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 name="Connecteur en angle 16"/>
          <p:cNvCxnSpPr/>
          <p:nvPr/>
        </p:nvCxnSpPr>
        <p:spPr>
          <a:xfrm>
            <a:off x="4283968" y="1006624"/>
            <a:ext cx="1656184" cy="635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p:nvPr/>
        </p:nvCxnSpPr>
        <p:spPr>
          <a:xfrm>
            <a:off x="5940152" y="1006624"/>
            <a:ext cx="0" cy="264524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b="0" dirty="0" smtClean="0"/>
              <a:t>1. L’unité centrale &gt; 1. La carte mère &gt; </a:t>
            </a:r>
            <a:r>
              <a:rPr lang="fr-FR" sz="2400" dirty="0" smtClean="0"/>
              <a:t>4. Les </a:t>
            </a:r>
            <a:r>
              <a:rPr lang="fr-FR" sz="2400" dirty="0"/>
              <a:t>ports de </a:t>
            </a:r>
            <a:r>
              <a:rPr lang="fr-FR" sz="2400" dirty="0" smtClean="0"/>
              <a:t>connexion</a:t>
            </a:r>
            <a:endParaRPr lang="fr-FR" sz="2400" b="0" dirty="0"/>
          </a:p>
        </p:txBody>
      </p:sp>
      <p:sp>
        <p:nvSpPr>
          <p:cNvPr id="8" name="Espace réservé du pied de page 2"/>
          <p:cNvSpPr>
            <a:spLocks noGrp="1"/>
          </p:cNvSpPr>
          <p:nvPr>
            <p:ph type="ftr" sz="quarter" idx="11"/>
          </p:nvPr>
        </p:nvSpPr>
        <p:spPr>
          <a:xfrm>
            <a:off x="683568" y="4876006"/>
            <a:ext cx="8460432" cy="273844"/>
          </a:xfrm>
        </p:spPr>
        <p:txBody>
          <a:bodyPr/>
          <a:lstStyle/>
          <a:p>
            <a:r>
              <a:rPr lang="fr-FR" noProof="0" dirty="0" smtClean="0"/>
              <a:t>- Structure et Fonctionnement des ordinateurs -</a:t>
            </a:r>
            <a:endParaRPr lang="fr-FR" noProof="0" dirty="0"/>
          </a:p>
        </p:txBody>
      </p:sp>
    </p:spTree>
    <p:extLst>
      <p:ext uri="{BB962C8B-B14F-4D97-AF65-F5344CB8AC3E}">
        <p14:creationId xmlns:p14="http://schemas.microsoft.com/office/powerpoint/2010/main" val="3848403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Composants d’un PC</a:t>
            </a:r>
            <a:endParaRPr lang="fr-FR" dirty="0"/>
          </a:p>
        </p:txBody>
      </p:sp>
      <p:sp>
        <p:nvSpPr>
          <p:cNvPr id="9" name="Espace réservé du contenu 3"/>
          <p:cNvSpPr txBox="1">
            <a:spLocks/>
          </p:cNvSpPr>
          <p:nvPr/>
        </p:nvSpPr>
        <p:spPr>
          <a:xfrm>
            <a:off x="575840" y="1646478"/>
            <a:ext cx="2556000" cy="781256"/>
          </a:xfrm>
          <a:prstGeom prst="rect">
            <a:avLst/>
          </a:prstGeom>
        </p:spPr>
        <p:txBody>
          <a:bodyPr vert="horz">
            <a:noAutofit/>
          </a:bodyPr>
          <a:lstStyle>
            <a:lvl1pPr marL="320040" indent="-320040" algn="just"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just"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just"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just"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just"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marL="0" indent="0" algn="l">
              <a:buNone/>
            </a:pPr>
            <a:r>
              <a:rPr lang="fr-FR" sz="2000" dirty="0"/>
              <a:t>: Connecteurs Externes </a:t>
            </a:r>
            <a:r>
              <a:rPr lang="fr-FR" sz="2000" dirty="0" smtClean="0"/>
              <a:t>(FireWire, </a:t>
            </a:r>
            <a:r>
              <a:rPr lang="fr-FR" sz="2000" dirty="0"/>
              <a:t>…)</a:t>
            </a:r>
          </a:p>
        </p:txBody>
      </p:sp>
      <p:sp>
        <p:nvSpPr>
          <p:cNvPr id="10"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b="0" dirty="0" smtClean="0"/>
              <a:t>1. L’unité centrale &gt; 1. La carte mère &gt; </a:t>
            </a:r>
            <a:r>
              <a:rPr lang="fr-FR" sz="2400" dirty="0" smtClean="0"/>
              <a:t>4. Les </a:t>
            </a:r>
            <a:r>
              <a:rPr lang="fr-FR" sz="2400" dirty="0"/>
              <a:t>ports de </a:t>
            </a:r>
            <a:r>
              <a:rPr lang="fr-FR" sz="2400" dirty="0" smtClean="0"/>
              <a:t>connexion</a:t>
            </a:r>
            <a:endParaRPr lang="fr-FR" sz="2400" b="0" dirty="0"/>
          </a:p>
        </p:txBody>
      </p:sp>
      <p:pic>
        <p:nvPicPr>
          <p:cNvPr id="2048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1707654"/>
            <a:ext cx="342900" cy="18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 name="Groupe 10"/>
          <p:cNvGrpSpPr/>
          <p:nvPr/>
        </p:nvGrpSpPr>
        <p:grpSpPr>
          <a:xfrm>
            <a:off x="3851920" y="893264"/>
            <a:ext cx="5256583" cy="3939892"/>
            <a:chOff x="3108041" y="858986"/>
            <a:chExt cx="6000463" cy="3996472"/>
          </a:xfrm>
        </p:grpSpPr>
        <p:grpSp>
          <p:nvGrpSpPr>
            <p:cNvPr id="12" name="Groupe 11"/>
            <p:cNvGrpSpPr/>
            <p:nvPr/>
          </p:nvGrpSpPr>
          <p:grpSpPr>
            <a:xfrm>
              <a:off x="3108041" y="858986"/>
              <a:ext cx="6000463" cy="3996472"/>
              <a:chOff x="3131840" y="858986"/>
              <a:chExt cx="6000463" cy="3996472"/>
            </a:xfrm>
          </p:grpSpPr>
          <p:pic>
            <p:nvPicPr>
              <p:cNvPr id="1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31840" y="858986"/>
                <a:ext cx="6000463" cy="3996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ZoneTexte 17"/>
              <p:cNvSpPr txBox="1"/>
              <p:nvPr/>
            </p:nvSpPr>
            <p:spPr>
              <a:xfrm>
                <a:off x="4031368" y="3057370"/>
                <a:ext cx="540060" cy="369332"/>
              </a:xfrm>
              <a:prstGeom prst="rect">
                <a:avLst/>
              </a:prstGeom>
              <a:noFill/>
              <a:ln w="28575">
                <a:solidFill>
                  <a:srgbClr val="7030A0"/>
                </a:solidFill>
                <a:prstDash val="sysDash"/>
              </a:ln>
            </p:spPr>
            <p:style>
              <a:lnRef idx="2">
                <a:schemeClr val="accent2"/>
              </a:lnRef>
              <a:fillRef idx="1">
                <a:schemeClr val="lt1"/>
              </a:fillRef>
              <a:effectRef idx="0">
                <a:schemeClr val="accent2"/>
              </a:effectRef>
              <a:fontRef idx="minor">
                <a:schemeClr val="dk1"/>
              </a:fontRef>
            </p:style>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endParaRPr lang="fr-FR"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grpSp>
        <p:sp>
          <p:nvSpPr>
            <p:cNvPr id="16" name="ZoneTexte 15"/>
            <p:cNvSpPr txBox="1"/>
            <p:nvPr/>
          </p:nvSpPr>
          <p:spPr>
            <a:xfrm>
              <a:off x="3468081" y="3081258"/>
              <a:ext cx="540060" cy="369332"/>
            </a:xfrm>
            <a:prstGeom prst="rect">
              <a:avLst/>
            </a:prstGeom>
            <a:noFill/>
            <a:ln w="28575">
              <a:prstDash val="sysDash"/>
            </a:ln>
          </p:spPr>
          <p:style>
            <a:lnRef idx="2">
              <a:schemeClr val="accent2"/>
            </a:lnRef>
            <a:fillRef idx="1">
              <a:schemeClr val="lt1"/>
            </a:fillRef>
            <a:effectRef idx="0">
              <a:schemeClr val="accent2"/>
            </a:effectRef>
            <a:fontRef idx="minor">
              <a:schemeClr val="dk1"/>
            </a:fontRef>
          </p:style>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endParaRPr lang="fr-FR"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grpSp>
      <p:sp>
        <p:nvSpPr>
          <p:cNvPr id="13" name="Espace réservé du pied de page 2"/>
          <p:cNvSpPr>
            <a:spLocks noGrp="1"/>
          </p:cNvSpPr>
          <p:nvPr>
            <p:ph type="ftr" sz="quarter" idx="11"/>
          </p:nvPr>
        </p:nvSpPr>
        <p:spPr>
          <a:xfrm>
            <a:off x="683568" y="4876006"/>
            <a:ext cx="8460432" cy="273844"/>
          </a:xfrm>
        </p:spPr>
        <p:txBody>
          <a:bodyPr/>
          <a:lstStyle/>
          <a:p>
            <a:r>
              <a:rPr lang="fr-FR" noProof="0" dirty="0" smtClean="0"/>
              <a:t>- Structure et Fonctionnement des ordinateurs -</a:t>
            </a:r>
            <a:endParaRPr lang="fr-FR" noProof="0" dirty="0"/>
          </a:p>
        </p:txBody>
      </p:sp>
    </p:spTree>
    <p:extLst>
      <p:ext uri="{BB962C8B-B14F-4D97-AF65-F5344CB8AC3E}">
        <p14:creationId xmlns:p14="http://schemas.microsoft.com/office/powerpoint/2010/main" val="4267081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0482"/>
                                        </p:tgtEl>
                                        <p:attrNameLst>
                                          <p:attrName>style.visibility</p:attrName>
                                        </p:attrNameLst>
                                      </p:cBhvr>
                                      <p:to>
                                        <p:strVal val="visible"/>
                                      </p:to>
                                    </p:set>
                                    <p:animEffect transition="in" filter="barn(inVertical)">
                                      <p:cBhvr>
                                        <p:cTn id="12" dur="500"/>
                                        <p:tgtEl>
                                          <p:spTgt spid="20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Composants d’un PC</a:t>
            </a:r>
            <a:endParaRPr lang="fr-FR" dirty="0"/>
          </a:p>
        </p:txBody>
      </p:sp>
      <p:sp>
        <p:nvSpPr>
          <p:cNvPr id="5" name="Content Placeholder 4"/>
          <p:cNvSpPr>
            <a:spLocks noGrp="1"/>
          </p:cNvSpPr>
          <p:nvPr>
            <p:ph sz="quarter" idx="1"/>
          </p:nvPr>
        </p:nvSpPr>
        <p:spPr>
          <a:xfrm>
            <a:off x="0" y="843558"/>
            <a:ext cx="4716016" cy="4032448"/>
          </a:xfrm>
        </p:spPr>
        <p:txBody>
          <a:bodyPr>
            <a:normAutofit fontScale="77500" lnSpcReduction="20000"/>
          </a:bodyPr>
          <a:lstStyle/>
          <a:p>
            <a:r>
              <a:rPr lang="fr-FR" b="1" dirty="0"/>
              <a:t>Liaison pont nord/pont sud : </a:t>
            </a:r>
            <a:endParaRPr lang="fr-FR" b="1" dirty="0" smtClean="0"/>
          </a:p>
          <a:p>
            <a:pPr lvl="1"/>
            <a:r>
              <a:rPr lang="fr-FR" dirty="0" smtClean="0"/>
              <a:t>ses </a:t>
            </a:r>
            <a:r>
              <a:rPr lang="fr-FR" dirty="0"/>
              <a:t>caractéristiques dépendent du chipset </a:t>
            </a:r>
            <a:r>
              <a:rPr lang="fr-FR" dirty="0" smtClean="0"/>
              <a:t>utilisé</a:t>
            </a:r>
            <a:endParaRPr lang="fr-FR" dirty="0"/>
          </a:p>
          <a:p>
            <a:pPr lvl="1"/>
            <a:r>
              <a:rPr lang="fr-FR" dirty="0"/>
              <a:t>Chaque fabricant a en effet développé une solution propriétaire pour connecter </a:t>
            </a:r>
            <a:r>
              <a:rPr lang="fr-FR" dirty="0" smtClean="0"/>
              <a:t>les deux </a:t>
            </a:r>
            <a:r>
              <a:rPr lang="fr-FR" dirty="0"/>
              <a:t>composants de leur </a:t>
            </a:r>
            <a:r>
              <a:rPr lang="fr-FR" dirty="0" smtClean="0"/>
              <a:t>chipset :</a:t>
            </a:r>
          </a:p>
          <a:p>
            <a:pPr lvl="2"/>
            <a:r>
              <a:rPr lang="fr-FR" dirty="0" smtClean="0"/>
              <a:t>Pour </a:t>
            </a:r>
            <a:r>
              <a:rPr lang="fr-FR" dirty="0"/>
              <a:t>Intel, c’est Intel Hub Architecture (IHA) </a:t>
            </a:r>
            <a:r>
              <a:rPr lang="fr-FR" dirty="0" smtClean="0"/>
              <a:t>dont les </a:t>
            </a:r>
            <a:r>
              <a:rPr lang="fr-FR" dirty="0"/>
              <a:t>débits atteignent 533 </a:t>
            </a:r>
            <a:r>
              <a:rPr lang="fr-FR" dirty="0" smtClean="0"/>
              <a:t>Mo/s</a:t>
            </a:r>
          </a:p>
          <a:p>
            <a:pPr lvl="2"/>
            <a:r>
              <a:rPr lang="fr-FR" dirty="0" smtClean="0"/>
              <a:t>Pour </a:t>
            </a:r>
            <a:r>
              <a:rPr lang="fr-FR" dirty="0"/>
              <a:t>Nvidia (en collaboration avec AMD), </a:t>
            </a:r>
            <a:r>
              <a:rPr lang="fr-FR" dirty="0" smtClean="0"/>
              <a:t>c’est l’HyperTransport </a:t>
            </a:r>
            <a:r>
              <a:rPr lang="fr-FR" dirty="0"/>
              <a:t>qui atteint des débits de 800 Mo/s.</a:t>
            </a: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6016" y="843557"/>
            <a:ext cx="4464496" cy="4032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 name="Connecteur en angle 16"/>
          <p:cNvCxnSpPr/>
          <p:nvPr/>
        </p:nvCxnSpPr>
        <p:spPr>
          <a:xfrm>
            <a:off x="4283968" y="1006624"/>
            <a:ext cx="1656184" cy="635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p:nvPr/>
        </p:nvCxnSpPr>
        <p:spPr>
          <a:xfrm>
            <a:off x="5940152" y="1006624"/>
            <a:ext cx="648072" cy="15651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b="0" dirty="0" smtClean="0"/>
              <a:t>1. L’unité centrale &gt; 1. La carte mère &gt; </a:t>
            </a:r>
            <a:r>
              <a:rPr lang="fr-FR" sz="2400" dirty="0" smtClean="0"/>
              <a:t>4. Les </a:t>
            </a:r>
            <a:r>
              <a:rPr lang="fr-FR" sz="2400" dirty="0"/>
              <a:t>ports de </a:t>
            </a:r>
            <a:r>
              <a:rPr lang="fr-FR" sz="2400" dirty="0" smtClean="0"/>
              <a:t>connexion</a:t>
            </a:r>
            <a:endParaRPr lang="fr-FR" sz="2400" b="0" dirty="0"/>
          </a:p>
        </p:txBody>
      </p:sp>
      <p:sp>
        <p:nvSpPr>
          <p:cNvPr id="8" name="Espace réservé du pied de page 2"/>
          <p:cNvSpPr>
            <a:spLocks noGrp="1"/>
          </p:cNvSpPr>
          <p:nvPr>
            <p:ph type="ftr" sz="quarter" idx="11"/>
          </p:nvPr>
        </p:nvSpPr>
        <p:spPr>
          <a:xfrm>
            <a:off x="683568" y="4876006"/>
            <a:ext cx="8460432" cy="273844"/>
          </a:xfrm>
        </p:spPr>
        <p:txBody>
          <a:bodyPr/>
          <a:lstStyle/>
          <a:p>
            <a:r>
              <a:rPr lang="fr-FR" noProof="0" dirty="0" smtClean="0"/>
              <a:t>- Structure et Fonctionnement des ordinateurs -</a:t>
            </a:r>
            <a:endParaRPr lang="fr-FR" noProof="0" dirty="0"/>
          </a:p>
        </p:txBody>
      </p:sp>
    </p:spTree>
    <p:extLst>
      <p:ext uri="{BB962C8B-B14F-4D97-AF65-F5344CB8AC3E}">
        <p14:creationId xmlns:p14="http://schemas.microsoft.com/office/powerpoint/2010/main" val="1471205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Composants d’un PC</a:t>
            </a:r>
          </a:p>
        </p:txBody>
      </p:sp>
      <p:sp>
        <p:nvSpPr>
          <p:cNvPr id="4" name="Espace réservé du contenu 3"/>
          <p:cNvSpPr>
            <a:spLocks noGrp="1"/>
          </p:cNvSpPr>
          <p:nvPr>
            <p:ph sz="quarter" idx="1"/>
          </p:nvPr>
        </p:nvSpPr>
        <p:spPr>
          <a:xfrm>
            <a:off x="935596" y="843558"/>
            <a:ext cx="8208404" cy="4032448"/>
          </a:xfrm>
        </p:spPr>
        <p:txBody>
          <a:bodyPr>
            <a:normAutofit fontScale="77500" lnSpcReduction="20000"/>
          </a:bodyPr>
          <a:lstStyle/>
          <a:p>
            <a:pPr marL="1438275" indent="-319088"/>
            <a:r>
              <a:rPr lang="fr-FR" b="1" dirty="0"/>
              <a:t>Remarques </a:t>
            </a:r>
            <a:r>
              <a:rPr lang="fr-FR" b="1" dirty="0" smtClean="0"/>
              <a:t>:</a:t>
            </a:r>
          </a:p>
          <a:p>
            <a:pPr marL="1976438" lvl="1" indent="-273050"/>
            <a:r>
              <a:rPr lang="fr-FR" dirty="0" smtClean="0"/>
              <a:t>Tous </a:t>
            </a:r>
            <a:r>
              <a:rPr lang="fr-FR" dirty="0"/>
              <a:t>les bus « internes » (PCI, IDE, AGP) vont être amenés à disparaître très </a:t>
            </a:r>
            <a:r>
              <a:rPr lang="fr-FR" dirty="0" smtClean="0"/>
              <a:t>rapidement et </a:t>
            </a:r>
            <a:r>
              <a:rPr lang="fr-FR" dirty="0"/>
              <a:t>seront remplacés par des bus </a:t>
            </a:r>
            <a:r>
              <a:rPr lang="fr-FR" dirty="0" smtClean="0"/>
              <a:t>série </a:t>
            </a:r>
            <a:r>
              <a:rPr lang="fr-FR" dirty="0"/>
              <a:t>:</a:t>
            </a:r>
          </a:p>
          <a:p>
            <a:pPr marL="2506663" lvl="2"/>
            <a:r>
              <a:rPr lang="fr-FR" dirty="0" smtClean="0"/>
              <a:t>Le </a:t>
            </a:r>
            <a:r>
              <a:rPr lang="fr-FR" b="1" dirty="0"/>
              <a:t>Serial </a:t>
            </a:r>
            <a:r>
              <a:rPr lang="fr-FR" b="1" dirty="0" smtClean="0"/>
              <a:t>Ata (SATA)</a:t>
            </a:r>
            <a:r>
              <a:rPr lang="fr-FR" dirty="0" smtClean="0"/>
              <a:t>, </a:t>
            </a:r>
            <a:r>
              <a:rPr lang="fr-FR" dirty="0"/>
              <a:t>remplaçant du bus IDE, présente des débits de 150 Mo/s qui </a:t>
            </a:r>
            <a:r>
              <a:rPr lang="fr-FR" dirty="0" smtClean="0"/>
              <a:t>passeront bientôt </a:t>
            </a:r>
            <a:r>
              <a:rPr lang="fr-FR" dirty="0"/>
              <a:t>à </a:t>
            </a:r>
            <a:r>
              <a:rPr lang="fr-FR" dirty="0" smtClean="0"/>
              <a:t>un débit plus que 600 Mo/s. </a:t>
            </a:r>
          </a:p>
          <a:p>
            <a:pPr marL="2506663" lvl="2" indent="0">
              <a:buNone/>
            </a:pPr>
            <a:r>
              <a:rPr lang="fr-FR" dirty="0" smtClean="0"/>
              <a:t>Il permet de connecter des disques durs ou des lecteurs optiques.</a:t>
            </a:r>
          </a:p>
          <a:p>
            <a:pPr marL="2506663" lvl="2"/>
            <a:r>
              <a:rPr lang="fr-FR" b="1" dirty="0" smtClean="0"/>
              <a:t>PCI Express (PCIe)</a:t>
            </a:r>
            <a:r>
              <a:rPr lang="fr-FR" dirty="0" smtClean="0"/>
              <a:t>, </a:t>
            </a:r>
            <a:r>
              <a:rPr lang="fr-FR" dirty="0"/>
              <a:t>remplaçant des bus PCI et AGP, permet d’atteindre des débits </a:t>
            </a:r>
            <a:r>
              <a:rPr lang="fr-FR" dirty="0" smtClean="0"/>
              <a:t>de 250 </a:t>
            </a:r>
            <a:r>
              <a:rPr lang="fr-FR" dirty="0"/>
              <a:t>Mo/s dans sa version de base qui peuvent monter jusqu’à </a:t>
            </a:r>
            <a:r>
              <a:rPr lang="fr-FR" dirty="0" smtClean="0"/>
              <a:t>8 Go/s </a:t>
            </a:r>
            <a:r>
              <a:rPr lang="fr-FR" dirty="0"/>
              <a:t>dans sa </a:t>
            </a:r>
            <a:r>
              <a:rPr lang="fr-FR" dirty="0" smtClean="0"/>
              <a:t>version x16 </a:t>
            </a:r>
            <a:r>
              <a:rPr lang="fr-FR" dirty="0"/>
              <a:t>destinée à des périphériques nécessitant des bandes passantes très </a:t>
            </a:r>
            <a:r>
              <a:rPr lang="fr-FR" dirty="0" smtClean="0"/>
              <a:t>élevées (application </a:t>
            </a:r>
            <a:r>
              <a:rPr lang="fr-FR" dirty="0"/>
              <a:t>graphique</a:t>
            </a:r>
            <a:r>
              <a:rPr lang="fr-FR" dirty="0" smtClean="0"/>
              <a:t>).</a:t>
            </a:r>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b="0" dirty="0" smtClean="0"/>
              <a:t>1. L’unité centrale &gt; 1. La carte mère &gt; </a:t>
            </a:r>
            <a:r>
              <a:rPr lang="fr-FR" sz="2400" dirty="0" smtClean="0"/>
              <a:t>4. Les </a:t>
            </a:r>
            <a:r>
              <a:rPr lang="fr-FR" sz="2400" dirty="0"/>
              <a:t>ports de </a:t>
            </a:r>
            <a:r>
              <a:rPr lang="fr-FR" sz="2400" dirty="0" smtClean="0"/>
              <a:t>connexion</a:t>
            </a:r>
            <a:endParaRPr lang="fr-FR" sz="2400" b="0" dirty="0"/>
          </a:p>
        </p:txBody>
      </p:sp>
      <p:pic>
        <p:nvPicPr>
          <p:cNvPr id="7170" name="Picture 2" descr="http://static.commentcamarche.net/www.commentcamarche.net/faq/images/UfWlP3AI-sata-ide-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1344913"/>
            <a:ext cx="1512168" cy="86949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2211710"/>
            <a:ext cx="1172320" cy="1073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3648" y="2211710"/>
            <a:ext cx="1074043" cy="1073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3579862"/>
            <a:ext cx="3419872" cy="1047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Espace réservé du pied de page 2"/>
          <p:cNvSpPr>
            <a:spLocks noGrp="1"/>
          </p:cNvSpPr>
          <p:nvPr>
            <p:ph type="ftr" sz="quarter" idx="11"/>
          </p:nvPr>
        </p:nvSpPr>
        <p:spPr>
          <a:xfrm>
            <a:off x="683568" y="4876006"/>
            <a:ext cx="8460432" cy="273844"/>
          </a:xfrm>
        </p:spPr>
        <p:txBody>
          <a:bodyPr/>
          <a:lstStyle/>
          <a:p>
            <a:r>
              <a:rPr lang="fr-FR" noProof="0" dirty="0" smtClean="0"/>
              <a:t>- Structure et Fonctionnement des ordinateurs -</a:t>
            </a:r>
            <a:endParaRPr lang="fr-FR" noProof="0" dirty="0"/>
          </a:p>
        </p:txBody>
      </p:sp>
    </p:spTree>
    <p:extLst>
      <p:ext uri="{BB962C8B-B14F-4D97-AF65-F5344CB8AC3E}">
        <p14:creationId xmlns:p14="http://schemas.microsoft.com/office/powerpoint/2010/main" val="12784253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Composants d’un PC</a:t>
            </a:r>
          </a:p>
        </p:txBody>
      </p:sp>
      <p:sp>
        <p:nvSpPr>
          <p:cNvPr id="4" name="Espace réservé du contenu 3"/>
          <p:cNvSpPr>
            <a:spLocks noGrp="1"/>
          </p:cNvSpPr>
          <p:nvPr>
            <p:ph sz="quarter" idx="1"/>
          </p:nvPr>
        </p:nvSpPr>
        <p:spPr>
          <a:xfrm>
            <a:off x="0" y="843558"/>
            <a:ext cx="9144000" cy="4032448"/>
          </a:xfrm>
        </p:spPr>
        <p:txBody>
          <a:bodyPr>
            <a:normAutofit lnSpcReduction="10000"/>
          </a:bodyPr>
          <a:lstStyle/>
          <a:p>
            <a:r>
              <a:rPr lang="fr-FR" b="1" dirty="0"/>
              <a:t>Remarques </a:t>
            </a:r>
            <a:r>
              <a:rPr lang="fr-FR" b="1" dirty="0" smtClean="0"/>
              <a:t>:</a:t>
            </a:r>
          </a:p>
          <a:p>
            <a:pPr lvl="1"/>
            <a:r>
              <a:rPr lang="fr-FR" dirty="0" smtClean="0"/>
              <a:t>Les </a:t>
            </a:r>
            <a:r>
              <a:rPr lang="fr-FR" dirty="0"/>
              <a:t>bus de connexions filaires tendent à être remplacés par des systèmes </a:t>
            </a:r>
            <a:r>
              <a:rPr lang="fr-FR" dirty="0" smtClean="0"/>
              <a:t>de communications </a:t>
            </a:r>
            <a:r>
              <a:rPr lang="fr-FR" dirty="0"/>
              <a:t>sans fils. A l’heure actuelle, il existe :</a:t>
            </a:r>
          </a:p>
          <a:p>
            <a:pPr lvl="2"/>
            <a:r>
              <a:rPr lang="fr-FR" dirty="0" smtClean="0"/>
              <a:t>le </a:t>
            </a:r>
            <a:r>
              <a:rPr lang="fr-FR" b="1" dirty="0"/>
              <a:t>Bluetooth </a:t>
            </a:r>
            <a:r>
              <a:rPr lang="fr-FR" dirty="0"/>
              <a:t>qui offre actuellement un débit de 1 Mb/s pour une portée d’une </a:t>
            </a:r>
            <a:r>
              <a:rPr lang="fr-FR" dirty="0" smtClean="0"/>
              <a:t>dizaine de </a:t>
            </a:r>
            <a:r>
              <a:rPr lang="fr-FR" dirty="0"/>
              <a:t>mètre et qui va servir à connecter des périphériques nécessitant des </a:t>
            </a:r>
            <a:r>
              <a:rPr lang="fr-FR" dirty="0" smtClean="0"/>
              <a:t>bandes passantes </a:t>
            </a:r>
            <a:r>
              <a:rPr lang="fr-FR" dirty="0"/>
              <a:t>faibles (clavier, souris, etc…).</a:t>
            </a:r>
          </a:p>
          <a:p>
            <a:pPr lvl="2"/>
            <a:r>
              <a:rPr lang="fr-FR" dirty="0" smtClean="0"/>
              <a:t>le </a:t>
            </a:r>
            <a:r>
              <a:rPr lang="fr-FR" b="1" dirty="0"/>
              <a:t>WIFI </a:t>
            </a:r>
            <a:r>
              <a:rPr lang="fr-FR" dirty="0"/>
              <a:t>(WIreless FIdelity Network) qui permet de connecter des ordinateurs </a:t>
            </a:r>
            <a:r>
              <a:rPr lang="fr-FR" dirty="0" smtClean="0"/>
              <a:t>en réseau</a:t>
            </a:r>
            <a:r>
              <a:rPr lang="fr-FR" dirty="0"/>
              <a:t>. La dernière révision permet des débits </a:t>
            </a:r>
            <a:r>
              <a:rPr lang="fr-FR" dirty="0" smtClean="0"/>
              <a:t>supérieure à 54 </a:t>
            </a:r>
            <a:r>
              <a:rPr lang="fr-FR" dirty="0"/>
              <a:t>Mb/s.</a:t>
            </a:r>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b="0" dirty="0" smtClean="0"/>
              <a:t>1. L’unité centrale &gt; 1. La carte mère &gt; </a:t>
            </a:r>
            <a:r>
              <a:rPr lang="fr-FR" sz="2400" dirty="0" smtClean="0"/>
              <a:t>4. Les </a:t>
            </a:r>
            <a:r>
              <a:rPr lang="fr-FR" sz="2400" dirty="0"/>
              <a:t>ports de </a:t>
            </a:r>
            <a:r>
              <a:rPr lang="fr-FR" sz="2400" dirty="0" smtClean="0"/>
              <a:t>connexion</a:t>
            </a:r>
            <a:endParaRPr lang="fr-FR" sz="2400" b="0" dirty="0"/>
          </a:p>
        </p:txBody>
      </p:sp>
      <p:sp>
        <p:nvSpPr>
          <p:cNvPr id="6" name="Espace réservé du pied de page 2"/>
          <p:cNvSpPr>
            <a:spLocks noGrp="1"/>
          </p:cNvSpPr>
          <p:nvPr>
            <p:ph type="ftr" sz="quarter" idx="11"/>
          </p:nvPr>
        </p:nvSpPr>
        <p:spPr>
          <a:xfrm>
            <a:off x="683568" y="4876006"/>
            <a:ext cx="8460432" cy="273844"/>
          </a:xfrm>
        </p:spPr>
        <p:txBody>
          <a:bodyPr/>
          <a:lstStyle/>
          <a:p>
            <a:r>
              <a:rPr lang="fr-FR" noProof="0" dirty="0" smtClean="0"/>
              <a:t>- Structure et Fonctionnement des ordinateurs -</a:t>
            </a:r>
            <a:endParaRPr lang="fr-FR" noProof="0" dirty="0"/>
          </a:p>
        </p:txBody>
      </p:sp>
    </p:spTree>
    <p:extLst>
      <p:ext uri="{BB962C8B-B14F-4D97-AF65-F5344CB8AC3E}">
        <p14:creationId xmlns:p14="http://schemas.microsoft.com/office/powerpoint/2010/main" val="178276964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Composants d’un PC</a:t>
            </a:r>
            <a:endParaRPr lang="fr-FR" dirty="0"/>
          </a:p>
        </p:txBody>
      </p:sp>
      <p:sp>
        <p:nvSpPr>
          <p:cNvPr id="5" name="Content Placeholder 4"/>
          <p:cNvSpPr>
            <a:spLocks noGrp="1"/>
          </p:cNvSpPr>
          <p:nvPr>
            <p:ph sz="quarter" idx="1"/>
          </p:nvPr>
        </p:nvSpPr>
        <p:spPr>
          <a:xfrm>
            <a:off x="0" y="843558"/>
            <a:ext cx="4867277" cy="4032448"/>
          </a:xfrm>
        </p:spPr>
        <p:txBody>
          <a:bodyPr>
            <a:normAutofit/>
          </a:bodyPr>
          <a:lstStyle/>
          <a:p>
            <a:r>
              <a:rPr lang="fr-FR" b="1" dirty="0"/>
              <a:t>Le socket : </a:t>
            </a:r>
            <a:r>
              <a:rPr lang="fr-FR" dirty="0" smtClean="0"/>
              <a:t>c’est </a:t>
            </a:r>
            <a:r>
              <a:rPr lang="fr-FR" dirty="0"/>
              <a:t>le nom du connecteur </a:t>
            </a:r>
            <a:r>
              <a:rPr lang="fr-FR" dirty="0" smtClean="0"/>
              <a:t>destiné </a:t>
            </a:r>
            <a:r>
              <a:rPr lang="fr-FR" dirty="0"/>
              <a:t>au </a:t>
            </a:r>
            <a:r>
              <a:rPr lang="fr-FR" dirty="0" smtClean="0"/>
              <a:t>microprocesseur</a:t>
            </a:r>
          </a:p>
          <a:p>
            <a:endParaRPr lang="fr-FR" dirty="0" smtClean="0"/>
          </a:p>
          <a:p>
            <a:r>
              <a:rPr lang="fr-FR" dirty="0" smtClean="0"/>
              <a:t>Il détermine </a:t>
            </a:r>
            <a:r>
              <a:rPr lang="fr-FR" dirty="0"/>
              <a:t>le type de microprocesseur que l’on peut connecter.</a:t>
            </a:r>
          </a:p>
        </p:txBody>
      </p:sp>
      <p:sp>
        <p:nvSpPr>
          <p:cNvPr id="7"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b="0" dirty="0" smtClean="0"/>
              <a:t>1. L’unité centrale &gt; 1. La carte mère &gt; </a:t>
            </a:r>
            <a:r>
              <a:rPr lang="fr-FR" sz="2400" dirty="0" smtClean="0"/>
              <a:t>5. Le socket</a:t>
            </a:r>
            <a:endParaRPr lang="fr-FR" sz="2400" b="0" dirty="0"/>
          </a:p>
        </p:txBody>
      </p:sp>
      <p:sp>
        <p:nvSpPr>
          <p:cNvPr id="12" name="Espace réservé du contenu 3"/>
          <p:cNvSpPr txBox="1">
            <a:spLocks/>
          </p:cNvSpPr>
          <p:nvPr/>
        </p:nvSpPr>
        <p:spPr>
          <a:xfrm>
            <a:off x="1079896" y="2427734"/>
            <a:ext cx="2556000" cy="277200"/>
          </a:xfrm>
          <a:prstGeom prst="rect">
            <a:avLst/>
          </a:prstGeom>
        </p:spPr>
        <p:txBody>
          <a:bodyPr vert="horz">
            <a:normAutofit fontScale="62500" lnSpcReduction="20000"/>
          </a:bodyPr>
          <a:lstStyle>
            <a:lvl1pPr marL="320040" indent="-320040" algn="just"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just"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just"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just"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just"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marL="0" indent="0">
              <a:buFont typeface="Wingdings"/>
              <a:buNone/>
            </a:pPr>
            <a:r>
              <a:rPr lang="fr-FR" sz="2400" dirty="0" smtClean="0"/>
              <a:t>: Socket</a:t>
            </a:r>
            <a:endParaRPr lang="fr-FR" sz="2400" dirty="0"/>
          </a:p>
        </p:txBody>
      </p:sp>
      <p:pic>
        <p:nvPicPr>
          <p:cNvPr id="194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056" y="2461559"/>
            <a:ext cx="371475"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 name="Groupe 13"/>
          <p:cNvGrpSpPr/>
          <p:nvPr/>
        </p:nvGrpSpPr>
        <p:grpSpPr>
          <a:xfrm>
            <a:off x="5250324" y="893264"/>
            <a:ext cx="3858179" cy="3939892"/>
            <a:chOff x="3108041" y="858986"/>
            <a:chExt cx="6000463" cy="3996472"/>
          </a:xfrm>
        </p:grpSpPr>
        <p:grpSp>
          <p:nvGrpSpPr>
            <p:cNvPr id="15" name="Groupe 14"/>
            <p:cNvGrpSpPr/>
            <p:nvPr/>
          </p:nvGrpSpPr>
          <p:grpSpPr>
            <a:xfrm>
              <a:off x="3108041" y="858986"/>
              <a:ext cx="6000463" cy="3996472"/>
              <a:chOff x="3131840" y="858986"/>
              <a:chExt cx="6000463" cy="3996472"/>
            </a:xfrm>
          </p:grpSpPr>
          <p:pic>
            <p:nvPicPr>
              <p:cNvPr id="1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31840" y="858986"/>
                <a:ext cx="6000463" cy="3996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ZoneTexte 17"/>
              <p:cNvSpPr txBox="1"/>
              <p:nvPr/>
            </p:nvSpPr>
            <p:spPr>
              <a:xfrm>
                <a:off x="4031368" y="3057370"/>
                <a:ext cx="540060" cy="369332"/>
              </a:xfrm>
              <a:prstGeom prst="rect">
                <a:avLst/>
              </a:prstGeom>
              <a:noFill/>
              <a:ln w="28575">
                <a:solidFill>
                  <a:srgbClr val="7030A0"/>
                </a:solidFill>
                <a:prstDash val="sysDash"/>
              </a:ln>
            </p:spPr>
            <p:style>
              <a:lnRef idx="2">
                <a:schemeClr val="accent2"/>
              </a:lnRef>
              <a:fillRef idx="1">
                <a:schemeClr val="lt1"/>
              </a:fillRef>
              <a:effectRef idx="0">
                <a:schemeClr val="accent2"/>
              </a:effectRef>
              <a:fontRef idx="minor">
                <a:schemeClr val="dk1"/>
              </a:fontRef>
            </p:style>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endParaRPr lang="fr-FR"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grpSp>
        <p:sp>
          <p:nvSpPr>
            <p:cNvPr id="16" name="ZoneTexte 15"/>
            <p:cNvSpPr txBox="1"/>
            <p:nvPr/>
          </p:nvSpPr>
          <p:spPr>
            <a:xfrm>
              <a:off x="3468081" y="3081258"/>
              <a:ext cx="540060" cy="369332"/>
            </a:xfrm>
            <a:prstGeom prst="rect">
              <a:avLst/>
            </a:prstGeom>
            <a:noFill/>
            <a:ln w="28575">
              <a:prstDash val="sysDash"/>
            </a:ln>
          </p:spPr>
          <p:style>
            <a:lnRef idx="2">
              <a:schemeClr val="accent2"/>
            </a:lnRef>
            <a:fillRef idx="1">
              <a:schemeClr val="lt1"/>
            </a:fillRef>
            <a:effectRef idx="0">
              <a:schemeClr val="accent2"/>
            </a:effectRef>
            <a:fontRef idx="minor">
              <a:schemeClr val="dk1"/>
            </a:fontRef>
          </p:style>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endParaRPr lang="fr-FR"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grpSp>
      <p:sp>
        <p:nvSpPr>
          <p:cNvPr id="13" name="Espace réservé du pied de page 2"/>
          <p:cNvSpPr>
            <a:spLocks noGrp="1"/>
          </p:cNvSpPr>
          <p:nvPr>
            <p:ph type="ftr" sz="quarter" idx="11"/>
          </p:nvPr>
        </p:nvSpPr>
        <p:spPr>
          <a:xfrm>
            <a:off x="683568" y="4876006"/>
            <a:ext cx="8460432" cy="273844"/>
          </a:xfrm>
        </p:spPr>
        <p:txBody>
          <a:bodyPr/>
          <a:lstStyle/>
          <a:p>
            <a:r>
              <a:rPr lang="fr-FR" noProof="0" dirty="0" smtClean="0"/>
              <a:t>- Structure et Fonctionnement des ordinateurs -</a:t>
            </a:r>
            <a:endParaRPr lang="fr-FR" noProof="0" dirty="0"/>
          </a:p>
        </p:txBody>
      </p:sp>
    </p:spTree>
    <p:extLst>
      <p:ext uri="{BB962C8B-B14F-4D97-AF65-F5344CB8AC3E}">
        <p14:creationId xmlns:p14="http://schemas.microsoft.com/office/powerpoint/2010/main" val="442340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par>
                                <p:cTn id="14" presetID="2" presetClass="entr" presetSubtype="4" fill="hold" nodeType="withEffect">
                                  <p:stCondLst>
                                    <p:cond delay="0"/>
                                  </p:stCondLst>
                                  <p:childTnLst>
                                    <p:set>
                                      <p:cBhvr>
                                        <p:cTn id="15" dur="1" fill="hold">
                                          <p:stCondLst>
                                            <p:cond delay="0"/>
                                          </p:stCondLst>
                                        </p:cTn>
                                        <p:tgtEl>
                                          <p:spTgt spid="19458"/>
                                        </p:tgtEl>
                                        <p:attrNameLst>
                                          <p:attrName>style.visibility</p:attrName>
                                        </p:attrNameLst>
                                      </p:cBhvr>
                                      <p:to>
                                        <p:strVal val="visible"/>
                                      </p:to>
                                    </p:set>
                                    <p:anim calcmode="lin" valueType="num">
                                      <p:cBhvr additive="base">
                                        <p:cTn id="16" dur="500" fill="hold"/>
                                        <p:tgtEl>
                                          <p:spTgt spid="19458"/>
                                        </p:tgtEl>
                                        <p:attrNameLst>
                                          <p:attrName>ppt_x</p:attrName>
                                        </p:attrNameLst>
                                      </p:cBhvr>
                                      <p:tavLst>
                                        <p:tav tm="0">
                                          <p:val>
                                            <p:strVal val="#ppt_x"/>
                                          </p:val>
                                        </p:tav>
                                        <p:tav tm="100000">
                                          <p:val>
                                            <p:strVal val="#ppt_x"/>
                                          </p:val>
                                        </p:tav>
                                      </p:tavLst>
                                    </p:anim>
                                    <p:anim calcmode="lin" valueType="num">
                                      <p:cBhvr additive="base">
                                        <p:cTn id="17" dur="500" fill="hold"/>
                                        <p:tgtEl>
                                          <p:spTgt spid="19458"/>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 calcmode="lin" valueType="num">
                                      <p:cBhvr additive="base">
                                        <p:cTn id="22"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Composants d’un PC</a:t>
            </a:r>
            <a:endParaRPr lang="fr-FR" dirty="0"/>
          </a:p>
        </p:txBody>
      </p:sp>
      <p:sp>
        <p:nvSpPr>
          <p:cNvPr id="5" name="Content Placeholder 4"/>
          <p:cNvSpPr>
            <a:spLocks noGrp="1"/>
          </p:cNvSpPr>
          <p:nvPr>
            <p:ph sz="quarter" idx="1"/>
          </p:nvPr>
        </p:nvSpPr>
        <p:spPr/>
        <p:txBody>
          <a:bodyPr>
            <a:normAutofit fontScale="92500"/>
          </a:bodyPr>
          <a:lstStyle/>
          <a:p>
            <a:r>
              <a:rPr lang="fr-FR" dirty="0"/>
              <a:t>Le terme PC (</a:t>
            </a:r>
            <a:r>
              <a:rPr lang="fr-FR" b="1" dirty="0"/>
              <a:t>Personal Computer) </a:t>
            </a:r>
            <a:r>
              <a:rPr lang="fr-FR" dirty="0" smtClean="0"/>
              <a:t>a été </a:t>
            </a:r>
            <a:r>
              <a:rPr lang="fr-FR" dirty="0"/>
              <a:t>introduit en 1981 lorsque la firme IBM (Internal </a:t>
            </a:r>
            <a:r>
              <a:rPr lang="fr-FR" dirty="0" smtClean="0"/>
              <a:t>Business Machines</a:t>
            </a:r>
            <a:r>
              <a:rPr lang="fr-FR" dirty="0"/>
              <a:t>) a commercialisé pour la première fois </a:t>
            </a:r>
            <a:r>
              <a:rPr lang="fr-FR" dirty="0" smtClean="0"/>
              <a:t>un ordinateur </a:t>
            </a:r>
            <a:r>
              <a:rPr lang="fr-FR" dirty="0"/>
              <a:t>personnel destiné à une utilisation familiale.</a:t>
            </a:r>
          </a:p>
          <a:p>
            <a:r>
              <a:rPr lang="fr-FR" dirty="0"/>
              <a:t>Depuis, les domaines d’application du PC ont </a:t>
            </a:r>
            <a:r>
              <a:rPr lang="fr-FR" dirty="0" smtClean="0"/>
              <a:t>énormément évolué :</a:t>
            </a:r>
          </a:p>
          <a:p>
            <a:pPr lvl="1"/>
            <a:r>
              <a:rPr lang="fr-FR" dirty="0" smtClean="0"/>
              <a:t>La </a:t>
            </a:r>
            <a:r>
              <a:rPr lang="fr-FR" dirty="0"/>
              <a:t>gestion </a:t>
            </a:r>
            <a:r>
              <a:rPr lang="fr-FR" dirty="0" smtClean="0"/>
              <a:t>et le suivi (Production, RH, Comptabilité, …)</a:t>
            </a:r>
          </a:p>
          <a:p>
            <a:pPr lvl="1"/>
            <a:r>
              <a:rPr lang="fr-FR" dirty="0" smtClean="0"/>
              <a:t>Le </a:t>
            </a:r>
            <a:r>
              <a:rPr lang="fr-FR" dirty="0"/>
              <a:t>traitement de </a:t>
            </a:r>
            <a:r>
              <a:rPr lang="fr-FR" dirty="0" smtClean="0"/>
              <a:t>l’image et la vidéo (Multimédia)</a:t>
            </a:r>
          </a:p>
          <a:p>
            <a:pPr lvl="1"/>
            <a:r>
              <a:rPr lang="fr-FR" dirty="0" smtClean="0"/>
              <a:t>…. </a:t>
            </a:r>
          </a:p>
        </p:txBody>
      </p:sp>
      <p:sp>
        <p:nvSpPr>
          <p:cNvPr id="7"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400" b="0" dirty="0" smtClean="0"/>
              <a:t>&gt; </a:t>
            </a:r>
            <a:r>
              <a:rPr lang="fr-FR" sz="2400" dirty="0" smtClean="0"/>
              <a:t>Définition</a:t>
            </a:r>
            <a:endParaRPr lang="fr-FR" sz="2400" dirty="0"/>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0312" y="51470"/>
            <a:ext cx="1681369" cy="7741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8" name="Espace réservé du pied de page 2"/>
          <p:cNvSpPr>
            <a:spLocks noGrp="1"/>
          </p:cNvSpPr>
          <p:nvPr>
            <p:ph type="ftr" sz="quarter" idx="11"/>
          </p:nvPr>
        </p:nvSpPr>
        <p:spPr>
          <a:xfrm>
            <a:off x="683568" y="4876006"/>
            <a:ext cx="8460432" cy="273844"/>
          </a:xfrm>
        </p:spPr>
        <p:txBody>
          <a:bodyPr/>
          <a:lstStyle/>
          <a:p>
            <a:r>
              <a:rPr lang="fr-FR" noProof="0" dirty="0" smtClean="0"/>
              <a:t>- Structure et Fonctionnement des ordinateurs -</a:t>
            </a:r>
            <a:endParaRPr lang="fr-FR" noProof="0" dirty="0"/>
          </a:p>
        </p:txBody>
      </p:sp>
    </p:spTree>
    <p:extLst>
      <p:ext uri="{BB962C8B-B14F-4D97-AF65-F5344CB8AC3E}">
        <p14:creationId xmlns:p14="http://schemas.microsoft.com/office/powerpoint/2010/main" val="6589626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Composants d’un PC</a:t>
            </a:r>
            <a:endParaRPr lang="fr-FR" dirty="0"/>
          </a:p>
        </p:txBody>
      </p:sp>
      <p:sp>
        <p:nvSpPr>
          <p:cNvPr id="5" name="Content Placeholder 4"/>
          <p:cNvSpPr>
            <a:spLocks noGrp="1"/>
          </p:cNvSpPr>
          <p:nvPr>
            <p:ph sz="quarter" idx="1"/>
          </p:nvPr>
        </p:nvSpPr>
        <p:spPr>
          <a:xfrm>
            <a:off x="0" y="843558"/>
            <a:ext cx="9144000" cy="4032448"/>
          </a:xfrm>
        </p:spPr>
        <p:txBody>
          <a:bodyPr>
            <a:normAutofit/>
          </a:bodyPr>
          <a:lstStyle/>
          <a:p>
            <a:r>
              <a:rPr lang="fr-FR" dirty="0"/>
              <a:t>Le microprocesseur est bien entendu l’élément essentiel du </a:t>
            </a:r>
            <a:r>
              <a:rPr lang="fr-FR" dirty="0" smtClean="0"/>
              <a:t>PC (son cerveau)</a:t>
            </a:r>
          </a:p>
          <a:p>
            <a:r>
              <a:rPr lang="fr-FR" dirty="0" smtClean="0"/>
              <a:t>C’est son « cerveau »</a:t>
            </a:r>
          </a:p>
          <a:p>
            <a:r>
              <a:rPr lang="fr-FR" dirty="0"/>
              <a:t>A l’heure actuelle, le marché des microprocesseurs pour PC est dominé par </a:t>
            </a:r>
            <a:r>
              <a:rPr lang="fr-FR" dirty="0" smtClean="0"/>
              <a:t>deux principaux </a:t>
            </a:r>
            <a:r>
              <a:rPr lang="fr-FR" dirty="0"/>
              <a:t>constructeurs : </a:t>
            </a:r>
            <a:endParaRPr lang="fr-FR" dirty="0" smtClean="0"/>
          </a:p>
          <a:p>
            <a:pPr lvl="1"/>
            <a:r>
              <a:rPr lang="fr-FR" dirty="0" smtClean="0"/>
              <a:t>Intel</a:t>
            </a:r>
          </a:p>
          <a:p>
            <a:pPr lvl="1"/>
            <a:r>
              <a:rPr lang="fr-FR" dirty="0" smtClean="0"/>
              <a:t>AMD</a:t>
            </a:r>
            <a:endParaRPr lang="fr-FR" dirty="0"/>
          </a:p>
        </p:txBody>
      </p:sp>
      <p:sp>
        <p:nvSpPr>
          <p:cNvPr id="7"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400" b="0" dirty="0" smtClean="0"/>
              <a:t>1. L’unité centrale &gt; </a:t>
            </a:r>
            <a:r>
              <a:rPr lang="fr-FR" sz="2400" dirty="0" smtClean="0"/>
              <a:t>2</a:t>
            </a:r>
            <a:r>
              <a:rPr lang="fr-FR" sz="2400" dirty="0"/>
              <a:t>. </a:t>
            </a:r>
            <a:r>
              <a:rPr lang="fr-FR" sz="2400" dirty="0" smtClean="0"/>
              <a:t>Le microprocesseur</a:t>
            </a:r>
            <a:endParaRPr lang="fr-FR" sz="2400" dirty="0"/>
          </a:p>
        </p:txBody>
      </p:sp>
      <p:pic>
        <p:nvPicPr>
          <p:cNvPr id="21508" name="Picture 4" descr="https://encrypted-tbn3.gstatic.com/images?q=tbn:ANd9GcT3dvyK2dFZwTIeTthK5sr7e5O7VOkMHwhm2GolvBIXSsve-0MZbQ"/>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0186" y="3795886"/>
            <a:ext cx="620309" cy="575051"/>
          </a:xfrm>
          <a:prstGeom prst="rect">
            <a:avLst/>
          </a:prstGeom>
          <a:noFill/>
          <a:extLst>
            <a:ext uri="{909E8E84-426E-40DD-AFC4-6F175D3DCCD1}">
              <a14:hiddenFill xmlns:a14="http://schemas.microsoft.com/office/drawing/2010/main">
                <a:solidFill>
                  <a:srgbClr val="FFFFFF"/>
                </a:solidFill>
              </a14:hiddenFill>
            </a:ext>
          </a:extLst>
        </p:spPr>
      </p:pic>
      <p:pic>
        <p:nvPicPr>
          <p:cNvPr id="21512" name="Picture 8" descr="https://encrypted-tbn1.gstatic.com/images?q=tbn:ANd9GcRlsnT04Qr930PA3BgeWaD1Fp4dstHPhEv4fwtwCoSHujzIQ4W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3688" y="4370937"/>
            <a:ext cx="1153303" cy="368688"/>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pied de page 2"/>
          <p:cNvSpPr>
            <a:spLocks noGrp="1"/>
          </p:cNvSpPr>
          <p:nvPr>
            <p:ph type="ftr" sz="quarter" idx="11"/>
          </p:nvPr>
        </p:nvSpPr>
        <p:spPr>
          <a:xfrm>
            <a:off x="683568" y="4876006"/>
            <a:ext cx="8460432" cy="273844"/>
          </a:xfrm>
        </p:spPr>
        <p:txBody>
          <a:bodyPr/>
          <a:lstStyle/>
          <a:p>
            <a:r>
              <a:rPr lang="fr-FR" noProof="0" dirty="0" smtClean="0"/>
              <a:t>- Structure et Fonctionnement des ordinateurs -</a:t>
            </a:r>
            <a:endParaRPr lang="fr-FR" noProof="0" dirty="0"/>
          </a:p>
        </p:txBody>
      </p:sp>
    </p:spTree>
    <p:extLst>
      <p:ext uri="{BB962C8B-B14F-4D97-AF65-F5344CB8AC3E}">
        <p14:creationId xmlns:p14="http://schemas.microsoft.com/office/powerpoint/2010/main" val="3640140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 calcmode="lin" valueType="num">
                                      <p:cBhvr additive="base">
                                        <p:cTn id="2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 calcmode="lin" valueType="num">
                                      <p:cBhvr additive="base">
                                        <p:cTn id="2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9" presetID="16" presetClass="entr" presetSubtype="21" fill="hold" nodeType="withEffect">
                                  <p:stCondLst>
                                    <p:cond delay="0"/>
                                  </p:stCondLst>
                                  <p:childTnLst>
                                    <p:set>
                                      <p:cBhvr>
                                        <p:cTn id="30" dur="1" fill="hold">
                                          <p:stCondLst>
                                            <p:cond delay="0"/>
                                          </p:stCondLst>
                                        </p:cTn>
                                        <p:tgtEl>
                                          <p:spTgt spid="21508"/>
                                        </p:tgtEl>
                                        <p:attrNameLst>
                                          <p:attrName>style.visibility</p:attrName>
                                        </p:attrNameLst>
                                      </p:cBhvr>
                                      <p:to>
                                        <p:strVal val="visible"/>
                                      </p:to>
                                    </p:set>
                                    <p:animEffect transition="in" filter="barn(inVertical)">
                                      <p:cBhvr>
                                        <p:cTn id="31" dur="500"/>
                                        <p:tgtEl>
                                          <p:spTgt spid="21508"/>
                                        </p:tgtEl>
                                      </p:cBhvr>
                                    </p:animEffect>
                                  </p:childTnLst>
                                </p:cTn>
                              </p:par>
                              <p:par>
                                <p:cTn id="32" presetID="16" presetClass="entr" presetSubtype="21" fill="hold" nodeType="withEffect">
                                  <p:stCondLst>
                                    <p:cond delay="0"/>
                                  </p:stCondLst>
                                  <p:childTnLst>
                                    <p:set>
                                      <p:cBhvr>
                                        <p:cTn id="33" dur="1" fill="hold">
                                          <p:stCondLst>
                                            <p:cond delay="0"/>
                                          </p:stCondLst>
                                        </p:cTn>
                                        <p:tgtEl>
                                          <p:spTgt spid="21512"/>
                                        </p:tgtEl>
                                        <p:attrNameLst>
                                          <p:attrName>style.visibility</p:attrName>
                                        </p:attrNameLst>
                                      </p:cBhvr>
                                      <p:to>
                                        <p:strVal val="visible"/>
                                      </p:to>
                                    </p:set>
                                    <p:animEffect transition="in" filter="barn(inVertical)">
                                      <p:cBhvr>
                                        <p:cTn id="34" dur="500"/>
                                        <p:tgtEl>
                                          <p:spTgt spid="215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Composants d’un PC</a:t>
            </a:r>
            <a:endParaRPr lang="fr-FR" dirty="0"/>
          </a:p>
        </p:txBody>
      </p:sp>
      <p:sp>
        <p:nvSpPr>
          <p:cNvPr id="5" name="Content Placeholder 4"/>
          <p:cNvSpPr>
            <a:spLocks noGrp="1"/>
          </p:cNvSpPr>
          <p:nvPr>
            <p:ph sz="quarter" idx="1"/>
          </p:nvPr>
        </p:nvSpPr>
        <p:spPr>
          <a:xfrm>
            <a:off x="0" y="843558"/>
            <a:ext cx="9144000" cy="4032448"/>
          </a:xfrm>
        </p:spPr>
        <p:txBody>
          <a:bodyPr>
            <a:normAutofit fontScale="77500" lnSpcReduction="20000"/>
          </a:bodyPr>
          <a:lstStyle/>
          <a:p>
            <a:r>
              <a:rPr lang="fr-FR" dirty="0"/>
              <a:t>Elle contient </a:t>
            </a:r>
            <a:r>
              <a:rPr lang="fr-FR" dirty="0" smtClean="0"/>
              <a:t>les </a:t>
            </a:r>
            <a:r>
              <a:rPr lang="fr-FR" dirty="0"/>
              <a:t>instructions </a:t>
            </a:r>
            <a:r>
              <a:rPr lang="fr-FR" dirty="0" smtClean="0"/>
              <a:t>ou </a:t>
            </a:r>
            <a:r>
              <a:rPr lang="fr-FR" dirty="0"/>
              <a:t>l</a:t>
            </a:r>
            <a:r>
              <a:rPr lang="fr-FR" dirty="0" smtClean="0"/>
              <a:t>es </a:t>
            </a:r>
            <a:r>
              <a:rPr lang="fr-FR" dirty="0"/>
              <a:t>programmes en cours d’exécution et les </a:t>
            </a:r>
            <a:r>
              <a:rPr lang="fr-FR" dirty="0" smtClean="0"/>
              <a:t>données associées </a:t>
            </a:r>
            <a:r>
              <a:rPr lang="fr-FR" dirty="0"/>
              <a:t>à ce </a:t>
            </a:r>
            <a:r>
              <a:rPr lang="fr-FR" dirty="0" smtClean="0"/>
              <a:t>programme.</a:t>
            </a:r>
          </a:p>
          <a:p>
            <a:r>
              <a:rPr lang="fr-FR" dirty="0" smtClean="0"/>
              <a:t>Physiquement</a:t>
            </a:r>
            <a:r>
              <a:rPr lang="fr-FR" dirty="0"/>
              <a:t>, elle se décompose souvent en :</a:t>
            </a:r>
          </a:p>
          <a:p>
            <a:pPr lvl="1"/>
            <a:r>
              <a:rPr lang="fr-FR" dirty="0" smtClean="0"/>
              <a:t>une </a:t>
            </a:r>
            <a:r>
              <a:rPr lang="fr-FR" dirty="0"/>
              <a:t>mémoire morte ( </a:t>
            </a:r>
            <a:r>
              <a:rPr lang="fr-FR" b="1" dirty="0"/>
              <a:t>ROM </a:t>
            </a:r>
            <a:r>
              <a:rPr lang="fr-FR" dirty="0"/>
              <a:t>= Read Only Memory ) chargée de stocker </a:t>
            </a:r>
            <a:r>
              <a:rPr lang="fr-FR" dirty="0" smtClean="0"/>
              <a:t>le programme</a:t>
            </a:r>
            <a:r>
              <a:rPr lang="fr-FR" dirty="0"/>
              <a:t>. C’est une mémoire à lecture seule.</a:t>
            </a:r>
          </a:p>
          <a:p>
            <a:pPr lvl="1"/>
            <a:r>
              <a:rPr lang="fr-FR" dirty="0" smtClean="0"/>
              <a:t>une </a:t>
            </a:r>
            <a:r>
              <a:rPr lang="fr-FR" dirty="0"/>
              <a:t>mémoire vive ( </a:t>
            </a:r>
            <a:r>
              <a:rPr lang="fr-FR" b="1" dirty="0"/>
              <a:t>RAM </a:t>
            </a:r>
            <a:r>
              <a:rPr lang="fr-FR" dirty="0"/>
              <a:t>= Random Access Memory ) chargée de stocker </a:t>
            </a:r>
            <a:r>
              <a:rPr lang="fr-FR" dirty="0" smtClean="0"/>
              <a:t>les données </a:t>
            </a:r>
            <a:r>
              <a:rPr lang="fr-FR" dirty="0"/>
              <a:t>intermédiaires ou les résultats de calculs. On peut lire ou écrire </a:t>
            </a:r>
            <a:r>
              <a:rPr lang="fr-FR" dirty="0" smtClean="0"/>
              <a:t>des données </a:t>
            </a:r>
            <a:r>
              <a:rPr lang="fr-FR" dirty="0"/>
              <a:t>dedans, ces données sont perdues à la mise hors tension.</a:t>
            </a:r>
          </a:p>
          <a:p>
            <a:r>
              <a:rPr lang="fr-FR" dirty="0"/>
              <a:t>Remarque :</a:t>
            </a:r>
          </a:p>
          <a:p>
            <a:pPr lvl="1"/>
            <a:r>
              <a:rPr lang="fr-FR" dirty="0"/>
              <a:t>Les disques durs, disquettes, CDROM, etc… sont des périphériques de stockage et sont </a:t>
            </a:r>
            <a:r>
              <a:rPr lang="fr-FR" dirty="0" smtClean="0"/>
              <a:t>considérés comme </a:t>
            </a:r>
            <a:r>
              <a:rPr lang="fr-FR" dirty="0"/>
              <a:t>des mémoires secondaires.</a:t>
            </a:r>
          </a:p>
        </p:txBody>
      </p:sp>
      <p:sp>
        <p:nvSpPr>
          <p:cNvPr id="7"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400" b="0" dirty="0" smtClean="0"/>
              <a:t>1. L’unité centrale &gt; </a:t>
            </a:r>
            <a:r>
              <a:rPr lang="fr-FR" sz="2400" dirty="0" smtClean="0"/>
              <a:t>3. La mémoire</a:t>
            </a:r>
            <a:endParaRPr lang="fr-FR" sz="2400" dirty="0"/>
          </a:p>
        </p:txBody>
      </p:sp>
      <p:sp>
        <p:nvSpPr>
          <p:cNvPr id="6" name="Espace réservé du pied de page 2"/>
          <p:cNvSpPr>
            <a:spLocks noGrp="1"/>
          </p:cNvSpPr>
          <p:nvPr>
            <p:ph type="ftr" sz="quarter" idx="11"/>
          </p:nvPr>
        </p:nvSpPr>
        <p:spPr>
          <a:xfrm>
            <a:off x="683568" y="4876006"/>
            <a:ext cx="8460432" cy="273844"/>
          </a:xfrm>
        </p:spPr>
        <p:txBody>
          <a:bodyPr/>
          <a:lstStyle/>
          <a:p>
            <a:r>
              <a:rPr lang="fr-FR" noProof="0" dirty="0" smtClean="0"/>
              <a:t>- Structure et Fonctionnement des ordinateurs -</a:t>
            </a:r>
            <a:endParaRPr lang="fr-FR" noProof="0" dirty="0"/>
          </a:p>
        </p:txBody>
      </p:sp>
    </p:spTree>
    <p:extLst>
      <p:ext uri="{BB962C8B-B14F-4D97-AF65-F5344CB8AC3E}">
        <p14:creationId xmlns:p14="http://schemas.microsoft.com/office/powerpoint/2010/main" val="3677552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additive="base">
                                        <p:cTn id="1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 calcmode="lin" valueType="num">
                                      <p:cBhvr additive="base">
                                        <p:cTn id="2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 calcmode="lin" valueType="num">
                                      <p:cBhvr additive="base">
                                        <p:cTn id="2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 calcmode="lin" valueType="num">
                                      <p:cBhvr additive="base">
                                        <p:cTn id="31"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Composants d’un PC</a:t>
            </a:r>
            <a:endParaRPr lang="fr-FR" dirty="0"/>
          </a:p>
        </p:txBody>
      </p:sp>
      <p:sp>
        <p:nvSpPr>
          <p:cNvPr id="5" name="Content Placeholder 4"/>
          <p:cNvSpPr>
            <a:spLocks noGrp="1"/>
          </p:cNvSpPr>
          <p:nvPr>
            <p:ph sz="quarter" idx="1"/>
          </p:nvPr>
        </p:nvSpPr>
        <p:spPr>
          <a:xfrm>
            <a:off x="0" y="843558"/>
            <a:ext cx="9144000" cy="4032448"/>
          </a:xfrm>
        </p:spPr>
        <p:txBody>
          <a:bodyPr>
            <a:normAutofit/>
          </a:bodyPr>
          <a:lstStyle/>
          <a:p>
            <a:r>
              <a:rPr lang="fr-FR" dirty="0"/>
              <a:t>Le rôle de la carte graphique est de convertir les données numériques à afficher en un </a:t>
            </a:r>
            <a:r>
              <a:rPr lang="fr-FR" dirty="0" smtClean="0"/>
              <a:t>signal compréhensible </a:t>
            </a:r>
            <a:r>
              <a:rPr lang="fr-FR" dirty="0"/>
              <a:t>par un </a:t>
            </a:r>
            <a:r>
              <a:rPr lang="fr-FR" dirty="0" smtClean="0"/>
              <a:t>écran</a:t>
            </a:r>
          </a:p>
          <a:p>
            <a:r>
              <a:rPr lang="fr-FR" dirty="0" smtClean="0"/>
              <a:t>Alors </a:t>
            </a:r>
            <a:r>
              <a:rPr lang="fr-FR" dirty="0"/>
              <a:t>qu'à ses débuts, la carte vidéo se chargeait uniquement </a:t>
            </a:r>
            <a:r>
              <a:rPr lang="fr-FR" dirty="0" smtClean="0"/>
              <a:t>d'afficher une </a:t>
            </a:r>
            <a:r>
              <a:rPr lang="fr-FR" dirty="0"/>
              <a:t>simple image formée de points colorées (pixel), les derniers modèles apparus se </a:t>
            </a:r>
            <a:r>
              <a:rPr lang="fr-FR" dirty="0" smtClean="0"/>
              <a:t>chargent d'afficher </a:t>
            </a:r>
            <a:r>
              <a:rPr lang="fr-FR" dirty="0"/>
              <a:t>des images en 3D d'une grande </a:t>
            </a:r>
            <a:r>
              <a:rPr lang="fr-FR" dirty="0" smtClean="0"/>
              <a:t>complexité.</a:t>
            </a:r>
          </a:p>
        </p:txBody>
      </p:sp>
      <p:sp>
        <p:nvSpPr>
          <p:cNvPr id="7"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400" b="0" dirty="0" smtClean="0"/>
              <a:t>1. L’unité centrale &gt; </a:t>
            </a:r>
            <a:r>
              <a:rPr lang="fr-FR" sz="2400" dirty="0" smtClean="0"/>
              <a:t>4</a:t>
            </a:r>
            <a:r>
              <a:rPr lang="fr-FR" sz="2400" dirty="0"/>
              <a:t>. La carte vidéo</a:t>
            </a:r>
          </a:p>
        </p:txBody>
      </p:sp>
      <p:sp>
        <p:nvSpPr>
          <p:cNvPr id="6" name="Espace réservé du pied de page 2"/>
          <p:cNvSpPr>
            <a:spLocks noGrp="1"/>
          </p:cNvSpPr>
          <p:nvPr>
            <p:ph type="ftr" sz="quarter" idx="11"/>
          </p:nvPr>
        </p:nvSpPr>
        <p:spPr>
          <a:xfrm>
            <a:off x="683568" y="4876006"/>
            <a:ext cx="8460432" cy="273844"/>
          </a:xfrm>
        </p:spPr>
        <p:txBody>
          <a:bodyPr/>
          <a:lstStyle/>
          <a:p>
            <a:r>
              <a:rPr lang="fr-FR" noProof="0" dirty="0" smtClean="0"/>
              <a:t>- Structure et Fonctionnement des ordinateurs -</a:t>
            </a:r>
            <a:endParaRPr lang="fr-FR" noProof="0" dirty="0"/>
          </a:p>
        </p:txBody>
      </p:sp>
    </p:spTree>
    <p:extLst>
      <p:ext uri="{BB962C8B-B14F-4D97-AF65-F5344CB8AC3E}">
        <p14:creationId xmlns:p14="http://schemas.microsoft.com/office/powerpoint/2010/main" val="370329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Composants d’un PC</a:t>
            </a:r>
            <a:endParaRPr lang="fr-FR" dirty="0"/>
          </a:p>
        </p:txBody>
      </p:sp>
      <p:sp>
        <p:nvSpPr>
          <p:cNvPr id="5" name="Content Placeholder 4"/>
          <p:cNvSpPr>
            <a:spLocks noGrp="1"/>
          </p:cNvSpPr>
          <p:nvPr>
            <p:ph sz="quarter" idx="1"/>
          </p:nvPr>
        </p:nvSpPr>
        <p:spPr>
          <a:xfrm>
            <a:off x="0" y="843558"/>
            <a:ext cx="9144000" cy="2880320"/>
          </a:xfrm>
        </p:spPr>
        <p:txBody>
          <a:bodyPr>
            <a:normAutofit fontScale="92500" lnSpcReduction="10000"/>
          </a:bodyPr>
          <a:lstStyle/>
          <a:p>
            <a:r>
              <a:rPr lang="fr-FR" dirty="0" smtClean="0"/>
              <a:t>C’est </a:t>
            </a:r>
            <a:r>
              <a:rPr lang="fr-FR" dirty="0"/>
              <a:t>donc un système à microprocesseur à </a:t>
            </a:r>
            <a:r>
              <a:rPr lang="fr-FR" dirty="0" smtClean="0"/>
              <a:t>elle seule, </a:t>
            </a:r>
            <a:r>
              <a:rPr lang="fr-FR" dirty="0"/>
              <a:t>qui est composée par </a:t>
            </a:r>
            <a:r>
              <a:rPr lang="fr-FR" dirty="0" smtClean="0"/>
              <a:t>:</a:t>
            </a:r>
          </a:p>
          <a:p>
            <a:pPr lvl="1"/>
            <a:r>
              <a:rPr lang="fr-FR" dirty="0"/>
              <a:t>Un GPU (Graphics Processor Unit)</a:t>
            </a:r>
          </a:p>
          <a:p>
            <a:pPr lvl="1"/>
            <a:r>
              <a:rPr lang="fr-FR" dirty="0"/>
              <a:t>De la mémoire vidéo</a:t>
            </a:r>
          </a:p>
          <a:p>
            <a:pPr lvl="1"/>
            <a:r>
              <a:rPr lang="fr-FR" dirty="0"/>
              <a:t>D’un dispositif de conversion analogique numérique : </a:t>
            </a:r>
            <a:r>
              <a:rPr lang="fr-FR" dirty="0" smtClean="0"/>
              <a:t>RAMDAC</a:t>
            </a:r>
            <a:endParaRPr lang="fr-FR" dirty="0"/>
          </a:p>
          <a:p>
            <a:pPr lvl="1"/>
            <a:r>
              <a:rPr lang="fr-FR" dirty="0"/>
              <a:t>D’entrées/sorties vidéo</a:t>
            </a:r>
          </a:p>
        </p:txBody>
      </p:sp>
      <p:sp>
        <p:nvSpPr>
          <p:cNvPr id="7"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400" b="0" dirty="0" smtClean="0"/>
              <a:t>1. L’unité centrale &gt; </a:t>
            </a:r>
            <a:r>
              <a:rPr lang="fr-FR" sz="2400" dirty="0" smtClean="0"/>
              <a:t>4</a:t>
            </a:r>
            <a:r>
              <a:rPr lang="fr-FR" sz="2400" dirty="0"/>
              <a:t>. La carte vidéo</a:t>
            </a:r>
          </a:p>
        </p:txBody>
      </p:sp>
      <p:pic>
        <p:nvPicPr>
          <p:cNvPr id="2560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32040" y="3147814"/>
            <a:ext cx="4000897" cy="166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Espace réservé du pied de page 2"/>
          <p:cNvSpPr>
            <a:spLocks noGrp="1"/>
          </p:cNvSpPr>
          <p:nvPr>
            <p:ph type="ftr" sz="quarter" idx="11"/>
          </p:nvPr>
        </p:nvSpPr>
        <p:spPr>
          <a:xfrm>
            <a:off x="683568" y="4876006"/>
            <a:ext cx="8460432" cy="273844"/>
          </a:xfrm>
        </p:spPr>
        <p:txBody>
          <a:bodyPr/>
          <a:lstStyle/>
          <a:p>
            <a:r>
              <a:rPr lang="fr-FR" noProof="0" dirty="0" smtClean="0"/>
              <a:t>- Structure et Fonctionnement des ordinateurs -</a:t>
            </a:r>
            <a:endParaRPr lang="fr-FR" noProof="0" dirty="0"/>
          </a:p>
        </p:txBody>
      </p:sp>
    </p:spTree>
    <p:extLst>
      <p:ext uri="{BB962C8B-B14F-4D97-AF65-F5344CB8AC3E}">
        <p14:creationId xmlns:p14="http://schemas.microsoft.com/office/powerpoint/2010/main" val="3331697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 calcmode="lin" valueType="num">
                                      <p:cBhvr additive="base">
                                        <p:cTn id="23"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5" presetID="22" presetClass="entr" presetSubtype="4" fill="hold" nodeType="withEffect">
                                  <p:stCondLst>
                                    <p:cond delay="0"/>
                                  </p:stCondLst>
                                  <p:childTnLst>
                                    <p:set>
                                      <p:cBhvr>
                                        <p:cTn id="26" dur="1" fill="hold">
                                          <p:stCondLst>
                                            <p:cond delay="0"/>
                                          </p:stCondLst>
                                        </p:cTn>
                                        <p:tgtEl>
                                          <p:spTgt spid="25602"/>
                                        </p:tgtEl>
                                        <p:attrNameLst>
                                          <p:attrName>style.visibility</p:attrName>
                                        </p:attrNameLst>
                                      </p:cBhvr>
                                      <p:to>
                                        <p:strVal val="visible"/>
                                      </p:to>
                                    </p:set>
                                    <p:animEffect transition="in" filter="wipe(down)">
                                      <p:cBhvr>
                                        <p:cTn id="27" dur="500"/>
                                        <p:tgtEl>
                                          <p:spTgt spid="256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Composants d’un PC</a:t>
            </a:r>
            <a:endParaRPr lang="fr-FR" dirty="0"/>
          </a:p>
        </p:txBody>
      </p:sp>
      <p:sp>
        <p:nvSpPr>
          <p:cNvPr id="5" name="Content Placeholder 4"/>
          <p:cNvSpPr>
            <a:spLocks noGrp="1"/>
          </p:cNvSpPr>
          <p:nvPr>
            <p:ph sz="quarter" idx="1"/>
          </p:nvPr>
        </p:nvSpPr>
        <p:spPr>
          <a:xfrm>
            <a:off x="0" y="843558"/>
            <a:ext cx="9144000" cy="4032448"/>
          </a:xfrm>
        </p:spPr>
        <p:txBody>
          <a:bodyPr>
            <a:normAutofit lnSpcReduction="10000"/>
          </a:bodyPr>
          <a:lstStyle/>
          <a:p>
            <a:r>
              <a:rPr lang="fr-FR" dirty="0"/>
              <a:t>Ce sont les périphériques de type mémoire de masse. On les appelle ainsi pour leur </a:t>
            </a:r>
            <a:r>
              <a:rPr lang="fr-FR" dirty="0" smtClean="0"/>
              <a:t>grande capacité </a:t>
            </a:r>
            <a:r>
              <a:rPr lang="fr-FR" dirty="0"/>
              <a:t>de stockage </a:t>
            </a:r>
            <a:r>
              <a:rPr lang="fr-FR" dirty="0" smtClean="0"/>
              <a:t>permanent</a:t>
            </a:r>
          </a:p>
          <a:p>
            <a:r>
              <a:rPr lang="fr-FR" dirty="0" smtClean="0"/>
              <a:t>Ce </a:t>
            </a:r>
            <a:r>
              <a:rPr lang="fr-FR" dirty="0"/>
              <a:t>sont principalement des périphériques utilisant des supports magnétiques (disque dur) ou optiques (CDROM, DVDROM).</a:t>
            </a:r>
          </a:p>
          <a:p>
            <a:r>
              <a:rPr lang="fr-FR" dirty="0" smtClean="0"/>
              <a:t>Ils sont </a:t>
            </a:r>
            <a:r>
              <a:rPr lang="fr-FR" dirty="0"/>
              <a:t>dotés d’un contrôleur permettant de les </a:t>
            </a:r>
            <a:r>
              <a:rPr lang="fr-FR" dirty="0" smtClean="0"/>
              <a:t>faire dialoguer </a:t>
            </a:r>
            <a:r>
              <a:rPr lang="fr-FR" dirty="0"/>
              <a:t>avec le </a:t>
            </a:r>
            <a:r>
              <a:rPr lang="fr-FR" dirty="0" smtClean="0"/>
              <a:t>microprocesseur, et actuellement</a:t>
            </a:r>
            <a:r>
              <a:rPr lang="fr-FR" dirty="0"/>
              <a:t>, les plus répandus sont l’IDE et le </a:t>
            </a:r>
            <a:r>
              <a:rPr lang="fr-FR" dirty="0" smtClean="0"/>
              <a:t>SCSI</a:t>
            </a:r>
          </a:p>
        </p:txBody>
      </p:sp>
      <p:sp>
        <p:nvSpPr>
          <p:cNvPr id="7"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400" b="0" dirty="0" smtClean="0"/>
              <a:t>1. L’unité centrale &gt; </a:t>
            </a:r>
            <a:r>
              <a:rPr lang="fr-FR" sz="2400" dirty="0" smtClean="0"/>
              <a:t>5</a:t>
            </a:r>
            <a:r>
              <a:rPr lang="fr-FR" sz="2400" dirty="0"/>
              <a:t>. Les périphériques internes de stockage</a:t>
            </a:r>
          </a:p>
        </p:txBody>
      </p:sp>
      <p:sp>
        <p:nvSpPr>
          <p:cNvPr id="6" name="Espace réservé du pied de page 2"/>
          <p:cNvSpPr>
            <a:spLocks noGrp="1"/>
          </p:cNvSpPr>
          <p:nvPr>
            <p:ph type="ftr" sz="quarter" idx="11"/>
          </p:nvPr>
        </p:nvSpPr>
        <p:spPr>
          <a:xfrm>
            <a:off x="683568" y="4876006"/>
            <a:ext cx="8460432" cy="273844"/>
          </a:xfrm>
        </p:spPr>
        <p:txBody>
          <a:bodyPr/>
          <a:lstStyle/>
          <a:p>
            <a:r>
              <a:rPr lang="fr-FR" noProof="0" dirty="0" smtClean="0"/>
              <a:t>- Structure et Fonctionnement des ordinateurs -</a:t>
            </a:r>
            <a:endParaRPr lang="fr-FR" noProof="0" dirty="0"/>
          </a:p>
        </p:txBody>
      </p:sp>
    </p:spTree>
    <p:extLst>
      <p:ext uri="{BB962C8B-B14F-4D97-AF65-F5344CB8AC3E}">
        <p14:creationId xmlns:p14="http://schemas.microsoft.com/office/powerpoint/2010/main" val="1215326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Composants d’un PC</a:t>
            </a:r>
            <a:endParaRPr lang="fr-FR" dirty="0"/>
          </a:p>
        </p:txBody>
      </p:sp>
      <p:sp>
        <p:nvSpPr>
          <p:cNvPr id="5" name="Content Placeholder 4"/>
          <p:cNvSpPr>
            <a:spLocks noGrp="1"/>
          </p:cNvSpPr>
          <p:nvPr>
            <p:ph sz="quarter" idx="1"/>
          </p:nvPr>
        </p:nvSpPr>
        <p:spPr>
          <a:xfrm>
            <a:off x="0" y="843558"/>
            <a:ext cx="7513290" cy="4032448"/>
          </a:xfrm>
        </p:spPr>
        <p:txBody>
          <a:bodyPr>
            <a:normAutofit fontScale="85000" lnSpcReduction="10000"/>
          </a:bodyPr>
          <a:lstStyle/>
          <a:p>
            <a:r>
              <a:rPr lang="fr-FR" dirty="0"/>
              <a:t>Le SCSI Vs IDE :</a:t>
            </a:r>
          </a:p>
          <a:p>
            <a:pPr lvl="1"/>
            <a:r>
              <a:rPr lang="fr-FR" dirty="0"/>
              <a:t>SCSI présente des débits plus importants que l’IDE  </a:t>
            </a:r>
            <a:br>
              <a:rPr lang="fr-FR" dirty="0"/>
            </a:br>
            <a:r>
              <a:rPr lang="fr-FR" dirty="0"/>
              <a:t>(160Mo/s contre 133Mo/s)</a:t>
            </a:r>
          </a:p>
          <a:p>
            <a:pPr lvl="1"/>
            <a:r>
              <a:rPr lang="fr-FR" dirty="0"/>
              <a:t>SCSI permet de connecter plus de périphériques sur le même contrôleur que l’IDE (7 </a:t>
            </a:r>
            <a:r>
              <a:rPr lang="fr-FR"/>
              <a:t>contre </a:t>
            </a:r>
            <a:r>
              <a:rPr lang="fr-FR" smtClean="0"/>
              <a:t>2)</a:t>
            </a:r>
            <a:endParaRPr lang="fr-FR" dirty="0"/>
          </a:p>
          <a:p>
            <a:r>
              <a:rPr lang="fr-FR" dirty="0" smtClean="0"/>
              <a:t>A l’heure </a:t>
            </a:r>
            <a:r>
              <a:rPr lang="fr-FR" dirty="0"/>
              <a:t>actuelle, ces deux types de contrôleur sont en fin de vie et sont progressivement </a:t>
            </a:r>
            <a:r>
              <a:rPr lang="fr-FR" dirty="0" smtClean="0"/>
              <a:t>remplacés par </a:t>
            </a:r>
            <a:r>
              <a:rPr lang="fr-FR" dirty="0"/>
              <a:t>des contrôleur de type Serial </a:t>
            </a:r>
            <a:r>
              <a:rPr lang="fr-FR" dirty="0" smtClean="0"/>
              <a:t>ATA (SATA), ce </a:t>
            </a:r>
            <a:r>
              <a:rPr lang="fr-FR" dirty="0"/>
              <a:t>sont des contrôleurs série dérivés de l’interface IDE </a:t>
            </a:r>
            <a:r>
              <a:rPr lang="fr-FR" dirty="0" smtClean="0"/>
              <a:t>qui vont </a:t>
            </a:r>
            <a:r>
              <a:rPr lang="fr-FR" dirty="0"/>
              <a:t>permettent d’atteindre des débits de 600 Mo/s</a:t>
            </a:r>
            <a:r>
              <a:rPr lang="fr-FR" dirty="0" smtClean="0"/>
              <a:t>.</a:t>
            </a:r>
            <a:endParaRPr lang="fr-FR" dirty="0"/>
          </a:p>
        </p:txBody>
      </p:sp>
      <p:sp>
        <p:nvSpPr>
          <p:cNvPr id="7"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400" b="0" dirty="0"/>
              <a:t>1. L’unité centrale &gt; </a:t>
            </a:r>
            <a:r>
              <a:rPr lang="fr-FR" sz="2400" dirty="0"/>
              <a:t>5. Les périphériques internes de stockage</a:t>
            </a:r>
          </a:p>
        </p:txBody>
      </p:sp>
      <p:pic>
        <p:nvPicPr>
          <p:cNvPr id="8" name="Picture 2" descr="http://static.commentcamarche.net/www.commentcamarche.net/faq/images/UfWlP3AI-sata-ide-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13290" y="915566"/>
            <a:ext cx="1628005" cy="936104"/>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u pied de page 2"/>
          <p:cNvSpPr>
            <a:spLocks noGrp="1"/>
          </p:cNvSpPr>
          <p:nvPr>
            <p:ph type="ftr" sz="quarter" idx="11"/>
          </p:nvPr>
        </p:nvSpPr>
        <p:spPr>
          <a:xfrm>
            <a:off x="683568" y="4876006"/>
            <a:ext cx="8460432" cy="273844"/>
          </a:xfrm>
        </p:spPr>
        <p:txBody>
          <a:bodyPr/>
          <a:lstStyle/>
          <a:p>
            <a:r>
              <a:rPr lang="fr-FR" noProof="0" dirty="0" smtClean="0"/>
              <a:t>- Structure et Fonctionnement des ordinateurs -</a:t>
            </a:r>
            <a:endParaRPr lang="fr-FR" noProof="0" dirty="0"/>
          </a:p>
        </p:txBody>
      </p:sp>
    </p:spTree>
    <p:extLst>
      <p:ext uri="{BB962C8B-B14F-4D97-AF65-F5344CB8AC3E}">
        <p14:creationId xmlns:p14="http://schemas.microsoft.com/office/powerpoint/2010/main" val="4065035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 calcmode="lin" valueType="num">
                                      <p:cBhvr additive="base">
                                        <p:cTn id="2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Composants d’un PC</a:t>
            </a:r>
            <a:endParaRPr lang="fr-FR" dirty="0"/>
          </a:p>
        </p:txBody>
      </p:sp>
      <p:sp>
        <p:nvSpPr>
          <p:cNvPr id="7"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400" b="0" dirty="0" smtClean="0"/>
              <a:t>1. L’unité centrale &gt; </a:t>
            </a:r>
            <a:r>
              <a:rPr lang="fr-FR" sz="2400" dirty="0" smtClean="0"/>
              <a:t>6. Autres composants</a:t>
            </a:r>
            <a:endParaRPr lang="fr-FR" sz="2400" dirty="0"/>
          </a:p>
        </p:txBody>
      </p:sp>
      <p:sp>
        <p:nvSpPr>
          <p:cNvPr id="4" name="Espace réservé du contenu 3"/>
          <p:cNvSpPr>
            <a:spLocks noGrp="1"/>
          </p:cNvSpPr>
          <p:nvPr>
            <p:ph sz="quarter" idx="1"/>
          </p:nvPr>
        </p:nvSpPr>
        <p:spPr/>
        <p:txBody>
          <a:bodyPr/>
          <a:lstStyle/>
          <a:p>
            <a:endParaRPr lang="fr-FR"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600" y="987574"/>
            <a:ext cx="7533159"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Espace réservé du pied de page 2"/>
          <p:cNvSpPr>
            <a:spLocks noGrp="1"/>
          </p:cNvSpPr>
          <p:nvPr>
            <p:ph type="ftr" sz="quarter" idx="11"/>
          </p:nvPr>
        </p:nvSpPr>
        <p:spPr>
          <a:xfrm>
            <a:off x="683568" y="4876006"/>
            <a:ext cx="8460432" cy="273844"/>
          </a:xfrm>
        </p:spPr>
        <p:txBody>
          <a:bodyPr/>
          <a:lstStyle/>
          <a:p>
            <a:r>
              <a:rPr lang="fr-FR" noProof="0" dirty="0" smtClean="0"/>
              <a:t>- Structure et Fonctionnement des ordinateurs -</a:t>
            </a:r>
            <a:endParaRPr lang="fr-FR" noProof="0" dirty="0"/>
          </a:p>
        </p:txBody>
      </p:sp>
    </p:spTree>
    <p:extLst>
      <p:ext uri="{BB962C8B-B14F-4D97-AF65-F5344CB8AC3E}">
        <p14:creationId xmlns:p14="http://schemas.microsoft.com/office/powerpoint/2010/main" val="316769231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Composants d’un PC</a:t>
            </a:r>
            <a:endParaRPr lang="fr-FR" dirty="0"/>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0113" y="1316702"/>
            <a:ext cx="7343775" cy="35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a:spLocks noGrp="1"/>
          </p:cNvSpPr>
          <p:nvPr>
            <p:ph sz="quarter" idx="1"/>
          </p:nvPr>
        </p:nvSpPr>
        <p:spPr>
          <a:xfrm>
            <a:off x="0" y="843558"/>
            <a:ext cx="9144000" cy="4032448"/>
          </a:xfrm>
        </p:spPr>
        <p:txBody>
          <a:bodyPr>
            <a:normAutofit/>
          </a:bodyPr>
          <a:lstStyle/>
          <a:p>
            <a:r>
              <a:rPr lang="fr-FR" dirty="0" smtClean="0"/>
              <a:t>Parmi les périphériques d’un PC :</a:t>
            </a:r>
          </a:p>
        </p:txBody>
      </p:sp>
      <p:sp>
        <p:nvSpPr>
          <p:cNvPr id="7"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400" dirty="0" smtClean="0"/>
              <a:t>2. Les autres périphériques d’un PC</a:t>
            </a:r>
            <a:endParaRPr lang="fr-FR" sz="2400" dirty="0"/>
          </a:p>
        </p:txBody>
      </p:sp>
      <p:sp>
        <p:nvSpPr>
          <p:cNvPr id="6" name="Espace réservé du pied de page 2"/>
          <p:cNvSpPr>
            <a:spLocks noGrp="1"/>
          </p:cNvSpPr>
          <p:nvPr>
            <p:ph type="ftr" sz="quarter" idx="11"/>
          </p:nvPr>
        </p:nvSpPr>
        <p:spPr>
          <a:xfrm>
            <a:off x="683568" y="4876006"/>
            <a:ext cx="8460432" cy="273844"/>
          </a:xfrm>
        </p:spPr>
        <p:txBody>
          <a:bodyPr/>
          <a:lstStyle/>
          <a:p>
            <a:r>
              <a:rPr lang="fr-FR" noProof="0" dirty="0" smtClean="0"/>
              <a:t>- Structure et Fonctionnement des ordinateurs -</a:t>
            </a:r>
            <a:endParaRPr lang="fr-FR" noProof="0" dirty="0"/>
          </a:p>
        </p:txBody>
      </p:sp>
    </p:spTree>
    <p:extLst>
      <p:ext uri="{BB962C8B-B14F-4D97-AF65-F5344CB8AC3E}">
        <p14:creationId xmlns:p14="http://schemas.microsoft.com/office/powerpoint/2010/main" val="3710215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2051"/>
                                        </p:tgtEl>
                                        <p:attrNameLst>
                                          <p:attrName>style.visibility</p:attrName>
                                        </p:attrNameLst>
                                      </p:cBhvr>
                                      <p:to>
                                        <p:strVal val="visible"/>
                                      </p:to>
                                    </p:set>
                                    <p:animEffect transition="in" filter="barn(inVertical)">
                                      <p:cBhvr>
                                        <p:cTn id="13"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Première </a:t>
            </a:r>
            <a:r>
              <a:rPr lang="fr-FR" dirty="0" smtClean="0"/>
              <a:t>partie</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a:xfrm>
            <a:off x="0" y="843558"/>
            <a:ext cx="9143999" cy="2592288"/>
          </a:xfrm>
        </p:spPr>
        <p:txBody>
          <a:bodyPr>
            <a:normAutofit/>
          </a:bodyPr>
          <a:lstStyle/>
          <a:p>
            <a:r>
              <a:rPr lang="fr-FR" sz="2000" dirty="0"/>
              <a:t>L'architecture d'un système </a:t>
            </a:r>
            <a:r>
              <a:rPr lang="fr-FR" sz="2000" dirty="0" smtClean="0"/>
              <a:t>représente </a:t>
            </a:r>
            <a:r>
              <a:rPr lang="fr-FR" sz="2000" dirty="0"/>
              <a:t>l’organisation de ses </a:t>
            </a:r>
            <a:r>
              <a:rPr lang="fr-FR" sz="2000" dirty="0" smtClean="0"/>
              <a:t>différentes unités </a:t>
            </a:r>
            <a:r>
              <a:rPr lang="fr-FR" sz="2000" dirty="0"/>
              <a:t>et de leurs interconnexions</a:t>
            </a:r>
            <a:r>
              <a:rPr lang="fr-FR" sz="2000" dirty="0" smtClean="0"/>
              <a:t>.</a:t>
            </a:r>
          </a:p>
          <a:p>
            <a:r>
              <a:rPr lang="fr-FR" sz="2000" dirty="0" smtClean="0"/>
              <a:t>Le modèle de </a:t>
            </a:r>
            <a:r>
              <a:rPr lang="fr-FR" sz="2000" b="1" dirty="0" smtClean="0"/>
              <a:t>Von Neumann </a:t>
            </a:r>
            <a:r>
              <a:rPr lang="fr-FR" sz="2000" dirty="0" smtClean="0"/>
              <a:t>présenté en 1946, </a:t>
            </a:r>
            <a:r>
              <a:rPr lang="fr-FR" sz="2000" dirty="0"/>
              <a:t>régit </a:t>
            </a:r>
            <a:r>
              <a:rPr lang="fr-FR" sz="2000" dirty="0" smtClean="0"/>
              <a:t>toujours </a:t>
            </a:r>
            <a:r>
              <a:rPr lang="fr-FR" sz="2000" dirty="0"/>
              <a:t>l’architecture des </a:t>
            </a:r>
            <a:r>
              <a:rPr lang="fr-FR" sz="2000" dirty="0" smtClean="0"/>
              <a:t>ordinateurs :</a:t>
            </a:r>
          </a:p>
          <a:p>
            <a:pPr marL="365760" lvl="1" indent="0">
              <a:buNone/>
            </a:pPr>
            <a:r>
              <a:rPr lang="fr-FR" sz="1700" dirty="0" smtClean="0"/>
              <a:t>Les </a:t>
            </a:r>
            <a:r>
              <a:rPr lang="fr-FR" sz="1700" dirty="0"/>
              <a:t>données fournies </a:t>
            </a:r>
            <a:r>
              <a:rPr lang="fr-FR" sz="1700" b="1" dirty="0"/>
              <a:t>en entrée </a:t>
            </a:r>
            <a:r>
              <a:rPr lang="fr-FR" sz="1700" dirty="0"/>
              <a:t>par un organe d’entrée (par exemple de type clavier) sont traitées par </a:t>
            </a:r>
            <a:r>
              <a:rPr lang="fr-FR" sz="1700" b="1" dirty="0"/>
              <a:t>l’unité centrale </a:t>
            </a:r>
            <a:r>
              <a:rPr lang="fr-FR" sz="1700" dirty="0" smtClean="0"/>
              <a:t>selon un programme enregistré dans une </a:t>
            </a:r>
            <a:r>
              <a:rPr lang="fr-FR" sz="1700" b="1" dirty="0" smtClean="0"/>
              <a:t>mémoire</a:t>
            </a:r>
            <a:r>
              <a:rPr lang="fr-FR" sz="1700" dirty="0" smtClean="0"/>
              <a:t> pour </a:t>
            </a:r>
            <a:r>
              <a:rPr lang="fr-FR" sz="1700" dirty="0"/>
              <a:t>délivrer les résultats </a:t>
            </a:r>
            <a:r>
              <a:rPr lang="fr-FR" sz="1700" b="1" dirty="0"/>
              <a:t>en sortie</a:t>
            </a:r>
            <a:r>
              <a:rPr lang="fr-FR" sz="1700" dirty="0"/>
              <a:t>, via un organe de sortie (par exemple un écran</a:t>
            </a:r>
            <a:r>
              <a:rPr lang="fr-FR" sz="1700" dirty="0" smtClean="0"/>
              <a:t>).</a:t>
            </a:r>
            <a:endParaRPr lang="fr-FR" sz="1700" dirty="0"/>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400" dirty="0" smtClean="0"/>
              <a:t>1. Qu’entend-t-on par architecture ?</a:t>
            </a:r>
            <a:endParaRPr lang="fr-FR" sz="2400" dirty="0"/>
          </a:p>
        </p:txBody>
      </p:sp>
      <p:sp>
        <p:nvSpPr>
          <p:cNvPr id="6" name="ZoneTexte 5"/>
          <p:cNvSpPr txBox="1"/>
          <p:nvPr/>
        </p:nvSpPr>
        <p:spPr>
          <a:xfrm>
            <a:off x="348258" y="3363838"/>
            <a:ext cx="2495550" cy="646331"/>
          </a:xfrm>
          <a:prstGeom prst="rect">
            <a:avLst/>
          </a:prstGeom>
          <a:noFill/>
        </p:spPr>
        <p:txBody>
          <a:bodyPr wrap="square" rtlCol="0">
            <a:spAutoFit/>
          </a:bodyPr>
          <a:lstStyle/>
          <a:p>
            <a:pPr algn="ctr"/>
            <a:r>
              <a:rPr lang="fr-FR" dirty="0" smtClean="0"/>
              <a:t>Modèle </a:t>
            </a:r>
            <a:r>
              <a:rPr lang="fr-FR" dirty="0"/>
              <a:t>de </a:t>
            </a:r>
            <a:r>
              <a:rPr lang="fr-FR" dirty="0" smtClean="0"/>
              <a:t/>
            </a:r>
            <a:br>
              <a:rPr lang="fr-FR" dirty="0" smtClean="0"/>
            </a:br>
            <a:r>
              <a:rPr lang="fr-FR" b="1" dirty="0" smtClean="0"/>
              <a:t>Von </a:t>
            </a:r>
            <a:r>
              <a:rPr lang="fr-FR" b="1" dirty="0"/>
              <a:t>Neumann</a:t>
            </a:r>
          </a:p>
        </p:txBody>
      </p:sp>
      <p:pic>
        <p:nvPicPr>
          <p:cNvPr id="1026" name="Picture 2" descr="http://interstices.info/upload/modele-neumann/modele-originel2.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59832" y="3219822"/>
            <a:ext cx="5715000" cy="1558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3216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wipe(down)">
                                      <p:cBhvr>
                                        <p:cTn id="1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Première partie</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a:xfrm>
            <a:off x="0" y="843558"/>
            <a:ext cx="9144000" cy="4032448"/>
          </a:xfrm>
        </p:spPr>
        <p:txBody>
          <a:bodyPr>
            <a:normAutofit fontScale="92500" lnSpcReduction="20000"/>
          </a:bodyPr>
          <a:lstStyle/>
          <a:p>
            <a:r>
              <a:rPr lang="fr-FR" dirty="0" smtClean="0"/>
              <a:t>En 1941 : </a:t>
            </a:r>
            <a:r>
              <a:rPr lang="fr-FR" b="1" dirty="0" smtClean="0"/>
              <a:t>ENIAC</a:t>
            </a:r>
            <a:r>
              <a:rPr lang="fr-FR" dirty="0" smtClean="0"/>
              <a:t> été la première machine programmable, </a:t>
            </a:r>
            <a:r>
              <a:rPr lang="fr-FR" dirty="0"/>
              <a:t>construite </a:t>
            </a:r>
            <a:r>
              <a:rPr lang="fr-FR" dirty="0" smtClean="0"/>
              <a:t>par </a:t>
            </a:r>
            <a:r>
              <a:rPr lang="fr-FR" dirty="0"/>
              <a:t>les ingénieurs J. P. Eckert et J. Mauchly, pendant la seconde guerre mondiale, à l’université américaine « Moore School » en </a:t>
            </a:r>
            <a:r>
              <a:rPr lang="fr-FR" dirty="0" smtClean="0"/>
              <a:t>Pennsylvanie</a:t>
            </a:r>
          </a:p>
          <a:p>
            <a:pPr marL="0" indent="0">
              <a:buNone/>
            </a:pPr>
            <a:r>
              <a:rPr lang="fr-FR" dirty="0" smtClean="0">
                <a:sym typeface="Wingdings" pitchFamily="2" charset="2"/>
              </a:rPr>
              <a:t> </a:t>
            </a:r>
            <a:r>
              <a:rPr lang="fr-FR" dirty="0" smtClean="0"/>
              <a:t>ENIAC : </a:t>
            </a:r>
            <a:r>
              <a:rPr lang="fr-FR" i="1" dirty="0" smtClean="0"/>
              <a:t>Electronic Numerical Integrator And Calculator</a:t>
            </a:r>
          </a:p>
          <a:p>
            <a:r>
              <a:rPr lang="fr-FR" dirty="0" smtClean="0"/>
              <a:t>En 1944 le mathématicien </a:t>
            </a:r>
            <a:r>
              <a:rPr lang="fr-FR" dirty="0"/>
              <a:t>John Von Neuman, </a:t>
            </a:r>
            <a:r>
              <a:rPr lang="fr-FR" dirty="0" smtClean="0"/>
              <a:t>a intégré le projet </a:t>
            </a:r>
            <a:r>
              <a:rPr lang="fr-FR" dirty="0"/>
              <a:t>ENIAC, </a:t>
            </a:r>
            <a:r>
              <a:rPr lang="fr-FR" dirty="0" smtClean="0"/>
              <a:t>et il a développé </a:t>
            </a:r>
            <a:r>
              <a:rPr lang="fr-FR" dirty="0"/>
              <a:t>en 1946 </a:t>
            </a:r>
            <a:r>
              <a:rPr lang="fr-FR" b="1" dirty="0"/>
              <a:t>EDVAC</a:t>
            </a:r>
            <a:r>
              <a:rPr lang="fr-FR" dirty="0"/>
              <a:t> </a:t>
            </a:r>
            <a:r>
              <a:rPr lang="fr-FR" dirty="0" smtClean="0"/>
              <a:t>qui est le premier </a:t>
            </a:r>
            <a:r>
              <a:rPr lang="fr-FR" dirty="0"/>
              <a:t>ordinateur numérique complètement </a:t>
            </a:r>
            <a:r>
              <a:rPr lang="fr-FR" dirty="0" smtClean="0"/>
              <a:t>électronique</a:t>
            </a:r>
          </a:p>
          <a:p>
            <a:pPr marL="0" indent="0">
              <a:buNone/>
            </a:pPr>
            <a:r>
              <a:rPr lang="fr-FR" dirty="0" smtClean="0">
                <a:sym typeface="Wingdings" pitchFamily="2" charset="2"/>
              </a:rPr>
              <a:t> </a:t>
            </a:r>
            <a:r>
              <a:rPr lang="fr-FR" dirty="0" smtClean="0"/>
              <a:t>EDVAC : </a:t>
            </a:r>
            <a:r>
              <a:rPr lang="fr-FR" i="1" dirty="0" smtClean="0"/>
              <a:t>Electronic Discrete Variable Automatic Computer</a:t>
            </a:r>
            <a:endParaRPr lang="fr-FR" dirty="0" smtClean="0"/>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400" dirty="0" smtClean="0"/>
              <a:t>2. Historique</a:t>
            </a:r>
            <a:endParaRPr lang="fr-FR" sz="2400" dirty="0"/>
          </a:p>
        </p:txBody>
      </p:sp>
    </p:spTree>
    <p:extLst>
      <p:ext uri="{BB962C8B-B14F-4D97-AF65-F5344CB8AC3E}">
        <p14:creationId xmlns:p14="http://schemas.microsoft.com/office/powerpoint/2010/main" val="27583485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Composants d’un PC</a:t>
            </a:r>
            <a:endParaRPr lang="fr-FR" dirty="0"/>
          </a:p>
        </p:txBody>
      </p:sp>
      <p:sp>
        <p:nvSpPr>
          <p:cNvPr id="5" name="Content Placeholder 4"/>
          <p:cNvSpPr>
            <a:spLocks noGrp="1"/>
          </p:cNvSpPr>
          <p:nvPr>
            <p:ph sz="quarter" idx="1"/>
          </p:nvPr>
        </p:nvSpPr>
        <p:spPr/>
        <p:txBody>
          <a:bodyPr>
            <a:normAutofit/>
          </a:bodyPr>
          <a:lstStyle/>
          <a:p>
            <a:r>
              <a:rPr lang="fr-FR" dirty="0" smtClean="0"/>
              <a:t>Le </a:t>
            </a:r>
            <a:r>
              <a:rPr lang="fr-FR" dirty="0"/>
              <a:t>PC est </a:t>
            </a:r>
            <a:r>
              <a:rPr lang="fr-FR" dirty="0" smtClean="0"/>
              <a:t>défini par </a:t>
            </a:r>
            <a:r>
              <a:rPr lang="fr-FR" dirty="0"/>
              <a:t>une architecture </a:t>
            </a:r>
            <a:r>
              <a:rPr lang="fr-FR" dirty="0" smtClean="0"/>
              <a:t>minimale </a:t>
            </a:r>
            <a:r>
              <a:rPr lang="fr-FR" dirty="0"/>
              <a:t>laissant la liberté à chacun </a:t>
            </a:r>
            <a:r>
              <a:rPr lang="fr-FR" dirty="0" smtClean="0"/>
              <a:t>de rajouter </a:t>
            </a:r>
            <a:r>
              <a:rPr lang="fr-FR" dirty="0"/>
              <a:t>les périphériques </a:t>
            </a:r>
            <a:r>
              <a:rPr lang="fr-FR" dirty="0" smtClean="0"/>
              <a:t>d’entrées/sorties </a:t>
            </a:r>
            <a:r>
              <a:rPr lang="fr-FR" dirty="0"/>
              <a:t>nécessaires </a:t>
            </a:r>
            <a:r>
              <a:rPr lang="fr-FR" dirty="0" smtClean="0"/>
              <a:t>à l’utilisation </a:t>
            </a:r>
            <a:r>
              <a:rPr lang="fr-FR" dirty="0"/>
              <a:t>visée, qu’elle soit familiale ou professionnelle. </a:t>
            </a:r>
            <a:endParaRPr lang="fr-FR" dirty="0" smtClean="0"/>
          </a:p>
          <a:p>
            <a:r>
              <a:rPr lang="fr-FR" dirty="0" smtClean="0"/>
              <a:t>Un PC </a:t>
            </a:r>
            <a:r>
              <a:rPr lang="fr-FR" dirty="0"/>
              <a:t>est composé par une unité centrale associée à des périphériques (clavier, </a:t>
            </a:r>
            <a:r>
              <a:rPr lang="fr-FR" dirty="0" smtClean="0"/>
              <a:t>souris, moniteur</a:t>
            </a:r>
            <a:r>
              <a:rPr lang="fr-FR" dirty="0"/>
              <a:t>, </a:t>
            </a:r>
            <a:r>
              <a:rPr lang="fr-FR" dirty="0" smtClean="0"/>
              <a:t>haut parleur, …)</a:t>
            </a:r>
            <a:endParaRPr lang="fr-FR" dirty="0"/>
          </a:p>
        </p:txBody>
      </p:sp>
      <p:sp>
        <p:nvSpPr>
          <p:cNvPr id="7"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400" b="0" dirty="0" smtClean="0"/>
              <a:t>&gt; </a:t>
            </a:r>
            <a:r>
              <a:rPr lang="fr-FR" sz="2400" dirty="0" smtClean="0"/>
              <a:t>Définition</a:t>
            </a:r>
            <a:endParaRPr lang="fr-FR" sz="2400" dirty="0"/>
          </a:p>
        </p:txBody>
      </p:sp>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0312" y="51470"/>
            <a:ext cx="1681369" cy="7741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6" name="Espace réservé du pied de page 2"/>
          <p:cNvSpPr>
            <a:spLocks noGrp="1"/>
          </p:cNvSpPr>
          <p:nvPr>
            <p:ph type="ftr" sz="quarter" idx="11"/>
          </p:nvPr>
        </p:nvSpPr>
        <p:spPr>
          <a:xfrm>
            <a:off x="683568" y="4876006"/>
            <a:ext cx="8460432" cy="273844"/>
          </a:xfrm>
        </p:spPr>
        <p:txBody>
          <a:bodyPr/>
          <a:lstStyle/>
          <a:p>
            <a:r>
              <a:rPr lang="fr-FR" noProof="0" dirty="0" smtClean="0"/>
              <a:t>- Structure et Fonctionnement des ordinateurs -</a:t>
            </a:r>
            <a:endParaRPr lang="fr-FR" noProof="0" dirty="0"/>
          </a:p>
        </p:txBody>
      </p:sp>
    </p:spTree>
    <p:extLst>
      <p:ext uri="{BB962C8B-B14F-4D97-AF65-F5344CB8AC3E}">
        <p14:creationId xmlns:p14="http://schemas.microsoft.com/office/powerpoint/2010/main" val="7746711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Première partie</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a:xfrm>
            <a:off x="0" y="843558"/>
            <a:ext cx="6756944" cy="4032448"/>
          </a:xfrm>
        </p:spPr>
        <p:txBody>
          <a:bodyPr>
            <a:normAutofit fontScale="70000" lnSpcReduction="20000"/>
          </a:bodyPr>
          <a:lstStyle/>
          <a:p>
            <a:r>
              <a:rPr lang="fr-FR" dirty="0"/>
              <a:t>Caractéristiques de ENIAC </a:t>
            </a:r>
            <a:r>
              <a:rPr lang="fr-FR" dirty="0" smtClean="0"/>
              <a:t>:</a:t>
            </a:r>
          </a:p>
          <a:p>
            <a:pPr lvl="1"/>
            <a:r>
              <a:rPr lang="fr-FR" dirty="0"/>
              <a:t>destiné à effectuer des calculs de balistique des tables de tir pour les canons de la marine des </a:t>
            </a:r>
            <a:r>
              <a:rPr lang="fr-FR" dirty="0" smtClean="0"/>
              <a:t>États-Unis</a:t>
            </a:r>
          </a:p>
          <a:p>
            <a:pPr lvl="1"/>
            <a:r>
              <a:rPr lang="fr-FR" dirty="0"/>
              <a:t>capable de remplacer </a:t>
            </a:r>
            <a:r>
              <a:rPr lang="fr-FR" b="1" dirty="0"/>
              <a:t>200 personnes</a:t>
            </a:r>
            <a:endParaRPr lang="fr-FR" dirty="0" smtClean="0"/>
          </a:p>
          <a:p>
            <a:pPr lvl="1"/>
            <a:r>
              <a:rPr lang="fr-FR" dirty="0" smtClean="0"/>
              <a:t>30 tonnes</a:t>
            </a:r>
          </a:p>
          <a:p>
            <a:pPr lvl="1"/>
            <a:r>
              <a:rPr lang="fr-FR" dirty="0"/>
              <a:t>Surface : </a:t>
            </a:r>
            <a:r>
              <a:rPr lang="fr-FR" dirty="0" smtClean="0"/>
              <a:t>160</a:t>
            </a:r>
            <a:r>
              <a:rPr lang="fr-FR" dirty="0"/>
              <a:t> m</a:t>
            </a:r>
            <a:r>
              <a:rPr lang="fr-FR" baseline="30000" dirty="0"/>
              <a:t>2</a:t>
            </a:r>
            <a:endParaRPr lang="fr-FR" dirty="0" smtClean="0"/>
          </a:p>
          <a:p>
            <a:pPr lvl="1"/>
            <a:r>
              <a:rPr lang="fr-FR" dirty="0"/>
              <a:t>Sa consommation électrique approchait les </a:t>
            </a:r>
            <a:r>
              <a:rPr lang="fr-FR" b="1" dirty="0"/>
              <a:t>200 </a:t>
            </a:r>
            <a:r>
              <a:rPr lang="fr-FR" b="1" dirty="0" smtClean="0"/>
              <a:t>kilowatts</a:t>
            </a:r>
          </a:p>
          <a:p>
            <a:pPr lvl="1"/>
            <a:r>
              <a:rPr lang="fr-FR" dirty="0"/>
              <a:t>les données sont sur des cartes perforées mais les programmes </a:t>
            </a:r>
            <a:r>
              <a:rPr lang="fr-FR" dirty="0" smtClean="0"/>
              <a:t>sont câblés </a:t>
            </a:r>
            <a:r>
              <a:rPr lang="fr-FR" dirty="0"/>
              <a:t>en mémoire et donc, pour passer d’un programme à un autre, il faut débrancher et rebrancher des centaines </a:t>
            </a:r>
            <a:r>
              <a:rPr lang="fr-FR" dirty="0" smtClean="0"/>
              <a:t>de câbles</a:t>
            </a:r>
          </a:p>
          <a:p>
            <a:pPr lvl="1"/>
            <a:r>
              <a:rPr lang="fr-FR" dirty="0" smtClean="0"/>
              <a:t>(ce </a:t>
            </a:r>
            <a:r>
              <a:rPr lang="fr-FR" dirty="0"/>
              <a:t>n’est pas vraiment le premier ordinateur au sens actuel</a:t>
            </a:r>
            <a:r>
              <a:rPr lang="fr-FR" dirty="0" smtClean="0"/>
              <a:t>)</a:t>
            </a:r>
          </a:p>
        </p:txBody>
      </p:sp>
      <p:pic>
        <p:nvPicPr>
          <p:cNvPr id="3074" name="Picture 2" descr="http://upload.wikimedia.org/wikipedia/commons/thumb/4/4e/Eniac.jpg/250px-Eniac.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944" y="2931790"/>
            <a:ext cx="2381250" cy="18192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pkirs.utep.edu/mit5312/Pictures/eniac.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6944" y="843559"/>
            <a:ext cx="2356337" cy="1800200"/>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400" dirty="0" smtClean="0"/>
              <a:t>2. Historique</a:t>
            </a:r>
            <a:endParaRPr lang="fr-FR" sz="2400" dirty="0"/>
          </a:p>
        </p:txBody>
      </p:sp>
    </p:spTree>
    <p:extLst>
      <p:ext uri="{BB962C8B-B14F-4D97-AF65-F5344CB8AC3E}">
        <p14:creationId xmlns:p14="http://schemas.microsoft.com/office/powerpoint/2010/main" val="18668866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Première partie</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a:xfrm>
            <a:off x="0" y="843558"/>
            <a:ext cx="9144000" cy="4032448"/>
          </a:xfrm>
        </p:spPr>
        <p:txBody>
          <a:bodyPr>
            <a:normAutofit/>
          </a:bodyPr>
          <a:lstStyle/>
          <a:p>
            <a:r>
              <a:rPr lang="fr-FR" dirty="0"/>
              <a:t>Caractéristiques de ENIAC </a:t>
            </a:r>
            <a:r>
              <a:rPr lang="fr-FR" dirty="0" smtClean="0"/>
              <a:t>:</a:t>
            </a:r>
          </a:p>
          <a:p>
            <a:pPr lvl="1"/>
            <a:r>
              <a:rPr lang="fr-FR" dirty="0" smtClean="0"/>
              <a:t>Un </a:t>
            </a:r>
            <a:r>
              <a:rPr lang="fr-FR" dirty="0"/>
              <a:t>jour, en 1947, l'ENIAC tomba en panne sans que ses constructeurs ne sussent pourquoi. Après exploration, on constata qu'un insecte s'était logé dans un relais; le technicien qui a fait la découverte s'est écrié : </a:t>
            </a:r>
            <a:endParaRPr lang="fr-FR" dirty="0" smtClean="0"/>
          </a:p>
          <a:p>
            <a:pPr marL="365760" lvl="1" indent="0">
              <a:buNone/>
            </a:pPr>
            <a:r>
              <a:rPr lang="fr-FR" dirty="0" smtClean="0"/>
              <a:t>« there </a:t>
            </a:r>
            <a:r>
              <a:rPr lang="fr-FR" dirty="0"/>
              <a:t>is a bug in the </a:t>
            </a:r>
            <a:r>
              <a:rPr lang="fr-FR" dirty="0" smtClean="0"/>
              <a:t>machine », le </a:t>
            </a:r>
            <a:r>
              <a:rPr lang="fr-FR" dirty="0"/>
              <a:t>nom BUG est resté pour désigner une erreur de matériel ou de </a:t>
            </a:r>
            <a:r>
              <a:rPr lang="fr-FR" dirty="0" smtClean="0"/>
              <a:t>programmation</a:t>
            </a:r>
          </a:p>
          <a:p>
            <a:pPr lvl="1"/>
            <a:endParaRPr lang="fr-FR" dirty="0"/>
          </a:p>
        </p:txBody>
      </p:sp>
      <p:sp>
        <p:nvSpPr>
          <p:cNvPr id="8"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400" dirty="0" smtClean="0"/>
              <a:t>2. Historique</a:t>
            </a:r>
            <a:endParaRPr lang="fr-FR" sz="2400" dirty="0"/>
          </a:p>
        </p:txBody>
      </p:sp>
    </p:spTree>
    <p:extLst>
      <p:ext uri="{BB962C8B-B14F-4D97-AF65-F5344CB8AC3E}">
        <p14:creationId xmlns:p14="http://schemas.microsoft.com/office/powerpoint/2010/main" val="310731408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Première partie</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a:xfrm>
            <a:off x="-1" y="843558"/>
            <a:ext cx="6876257" cy="4032448"/>
          </a:xfrm>
        </p:spPr>
        <p:txBody>
          <a:bodyPr>
            <a:normAutofit fontScale="70000" lnSpcReduction="20000"/>
          </a:bodyPr>
          <a:lstStyle/>
          <a:p>
            <a:r>
              <a:rPr lang="fr-FR" dirty="0"/>
              <a:t>Caractéristiques de </a:t>
            </a:r>
            <a:r>
              <a:rPr lang="fr-FR" dirty="0" smtClean="0"/>
              <a:t>l'EDVAC :</a:t>
            </a:r>
            <a:endParaRPr lang="fr-FR" dirty="0"/>
          </a:p>
          <a:p>
            <a:pPr lvl="1"/>
            <a:r>
              <a:rPr lang="fr-FR" dirty="0"/>
              <a:t>Possède un certain nombre d'instructions de base (programme enregistré) pouvant être combinées pour réaliser des programmes plus élaborés (ainsi le changement de programme pouvait être réalisé par simple modification de la mémoire);</a:t>
            </a:r>
          </a:p>
          <a:p>
            <a:pPr lvl="1"/>
            <a:r>
              <a:rPr lang="fr-FR" dirty="0"/>
              <a:t>Capacité </a:t>
            </a:r>
            <a:r>
              <a:rPr lang="fr-FR" dirty="0" smtClean="0"/>
              <a:t>mémoire : </a:t>
            </a:r>
            <a:r>
              <a:rPr lang="fr-FR" dirty="0"/>
              <a:t>1000 mots de 44 bits → capacité de 5,5 </a:t>
            </a:r>
            <a:r>
              <a:rPr lang="fr-FR" dirty="0" smtClean="0"/>
              <a:t>kb </a:t>
            </a:r>
            <a:r>
              <a:rPr lang="fr-FR" dirty="0"/>
              <a:t>(en termes actuels);</a:t>
            </a:r>
          </a:p>
          <a:p>
            <a:pPr lvl="1"/>
            <a:r>
              <a:rPr lang="fr-FR" dirty="0" smtClean="0"/>
              <a:t>Effectue </a:t>
            </a:r>
            <a:r>
              <a:rPr lang="fr-FR" dirty="0"/>
              <a:t>une opération élémentaire (addition, soustraction, comparaison sur des entiers) en moins de 1 </a:t>
            </a:r>
            <a:r>
              <a:rPr lang="fr-FR" dirty="0" smtClean="0"/>
              <a:t>ms;</a:t>
            </a:r>
            <a:endParaRPr lang="fr-FR" dirty="0"/>
          </a:p>
          <a:p>
            <a:pPr lvl="1"/>
            <a:r>
              <a:rPr lang="fr-FR" dirty="0" smtClean="0"/>
              <a:t>Consommation : </a:t>
            </a:r>
            <a:r>
              <a:rPr lang="fr-FR" dirty="0"/>
              <a:t>56 </a:t>
            </a:r>
            <a:r>
              <a:rPr lang="fr-FR" dirty="0" smtClean="0"/>
              <a:t>kW; Surface : </a:t>
            </a:r>
            <a:r>
              <a:rPr lang="fr-FR" dirty="0"/>
              <a:t>45,5 </a:t>
            </a:r>
            <a:r>
              <a:rPr lang="fr-FR" dirty="0" smtClean="0"/>
              <a:t>m</a:t>
            </a:r>
            <a:r>
              <a:rPr lang="fr-FR" baseline="30000" dirty="0" smtClean="0"/>
              <a:t>2</a:t>
            </a:r>
            <a:r>
              <a:rPr lang="fr-FR" dirty="0" smtClean="0"/>
              <a:t>; Poids : </a:t>
            </a:r>
            <a:r>
              <a:rPr lang="fr-FR" dirty="0"/>
              <a:t>7850 kg;</a:t>
            </a:r>
          </a:p>
          <a:p>
            <a:pPr lvl="1"/>
            <a:r>
              <a:rPr lang="fr-FR" dirty="0" smtClean="0"/>
              <a:t>Fonctionnement : </a:t>
            </a:r>
            <a:r>
              <a:rPr lang="fr-FR" dirty="0"/>
              <a:t>3 équipes de 30 personnes se succédant en continu;</a:t>
            </a:r>
          </a:p>
          <a:p>
            <a:pPr lvl="1"/>
            <a:r>
              <a:rPr lang="fr-FR" dirty="0"/>
              <a:t>Coût: ≈ 500 000 </a:t>
            </a:r>
            <a:r>
              <a:rPr lang="fr-FR" dirty="0" smtClean="0"/>
              <a:t>$</a:t>
            </a:r>
            <a:endParaRPr lang="fr-FR" dirty="0"/>
          </a:p>
        </p:txBody>
      </p:sp>
      <p:sp>
        <p:nvSpPr>
          <p:cNvPr id="8"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400" dirty="0" smtClean="0"/>
              <a:t>2. Historique</a:t>
            </a:r>
            <a:endParaRPr lang="fr-FR" sz="2400" dirty="0"/>
          </a:p>
        </p:txBody>
      </p:sp>
      <p:pic>
        <p:nvPicPr>
          <p:cNvPr id="1026" name="Picture 2" descr="http://perso.telecom-paristech.fr/~blanchet/SIP_UE_INF227/histoire/images/edvac_smal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76257" y="807526"/>
            <a:ext cx="2241118"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287744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Première partie</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a:xfrm>
            <a:off x="0" y="843558"/>
            <a:ext cx="9144000" cy="4032448"/>
          </a:xfrm>
        </p:spPr>
        <p:txBody>
          <a:bodyPr>
            <a:normAutofit fontScale="85000" lnSpcReduction="10000"/>
          </a:bodyPr>
          <a:lstStyle/>
          <a:p>
            <a:r>
              <a:rPr lang="fr-FR" b="1" dirty="0" smtClean="0"/>
              <a:t>1947 </a:t>
            </a:r>
            <a:r>
              <a:rPr lang="fr-FR" dirty="0" smtClean="0"/>
              <a:t>: </a:t>
            </a:r>
            <a:r>
              <a:rPr lang="fr-FR" dirty="0"/>
              <a:t>Invention du transistor </a:t>
            </a:r>
            <a:r>
              <a:rPr lang="fr-FR" dirty="0" smtClean="0"/>
              <a:t>était un norme </a:t>
            </a:r>
            <a:r>
              <a:rPr lang="fr-FR" dirty="0"/>
              <a:t>progrès scientifique sans lequel l'électronique et l'informatique n'aurait pas leur forme actuelle aujourd'hui</a:t>
            </a:r>
            <a:r>
              <a:rPr lang="fr-FR" dirty="0" smtClean="0"/>
              <a:t>.</a:t>
            </a:r>
          </a:p>
          <a:p>
            <a:r>
              <a:rPr lang="fr-FR" dirty="0" smtClean="0"/>
              <a:t>Avantages </a:t>
            </a:r>
            <a:r>
              <a:rPr lang="fr-FR" dirty="0"/>
              <a:t>principaux:</a:t>
            </a:r>
          </a:p>
          <a:p>
            <a:pPr lvl="1"/>
            <a:r>
              <a:rPr lang="fr-FR" dirty="0"/>
              <a:t>beaucoup plus petit et léger (comparé au tube électronique</a:t>
            </a:r>
            <a:r>
              <a:rPr lang="fr-FR" dirty="0" smtClean="0"/>
              <a:t>) : </a:t>
            </a:r>
            <a:r>
              <a:rPr lang="fr-FR" dirty="0"/>
              <a:t>permet la miniaturisation des composants électroniques;</a:t>
            </a:r>
          </a:p>
          <a:p>
            <a:pPr lvl="1"/>
            <a:r>
              <a:rPr lang="fr-FR" dirty="0"/>
              <a:t>robuste, fiable et </a:t>
            </a:r>
            <a:r>
              <a:rPr lang="fr-FR" dirty="0" smtClean="0"/>
              <a:t>efficace : </a:t>
            </a:r>
            <a:r>
              <a:rPr lang="fr-FR" dirty="0"/>
              <a:t>comparé aux tubes à vide (fragile, préchauffage), relais mécanique (gestion de l'anti rebonds) </a:t>
            </a:r>
            <a:r>
              <a:rPr lang="fr-FR" dirty="0" smtClean="0"/>
              <a:t/>
            </a:r>
            <a:br>
              <a:rPr lang="fr-FR" dirty="0" smtClean="0"/>
            </a:br>
            <a:r>
              <a:rPr lang="fr-FR" dirty="0" smtClean="0"/>
              <a:t>⇒ </a:t>
            </a:r>
            <a:r>
              <a:rPr lang="fr-FR" dirty="0"/>
              <a:t>limitation de la fréquence de commutation;</a:t>
            </a:r>
          </a:p>
          <a:p>
            <a:pPr lvl="1"/>
            <a:r>
              <a:rPr lang="fr-FR" dirty="0"/>
              <a:t>fonctionne avec des tensions </a:t>
            </a:r>
            <a:r>
              <a:rPr lang="fr-FR" dirty="0" smtClean="0"/>
              <a:t>faibles : </a:t>
            </a:r>
            <a:r>
              <a:rPr lang="fr-FR" dirty="0"/>
              <a:t>faible consommation et permet le fonctionnement sur pile (fonctionnement autonome).</a:t>
            </a:r>
          </a:p>
        </p:txBody>
      </p:sp>
      <p:sp>
        <p:nvSpPr>
          <p:cNvPr id="8"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400" dirty="0" smtClean="0"/>
              <a:t>2. Historique</a:t>
            </a:r>
            <a:endParaRPr lang="fr-FR" sz="2400" dirty="0"/>
          </a:p>
        </p:txBody>
      </p:sp>
    </p:spTree>
    <p:extLst>
      <p:ext uri="{BB962C8B-B14F-4D97-AF65-F5344CB8AC3E}">
        <p14:creationId xmlns:p14="http://schemas.microsoft.com/office/powerpoint/2010/main" val="223406411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Première partie</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a:xfrm>
            <a:off x="0" y="843558"/>
            <a:ext cx="9144000" cy="4032448"/>
          </a:xfrm>
        </p:spPr>
        <p:txBody>
          <a:bodyPr>
            <a:normAutofit fontScale="70000" lnSpcReduction="20000"/>
          </a:bodyPr>
          <a:lstStyle/>
          <a:p>
            <a:r>
              <a:rPr lang="fr-FR" b="1" dirty="0" smtClean="0"/>
              <a:t>Années 1950 :</a:t>
            </a:r>
            <a:r>
              <a:rPr lang="fr-FR" dirty="0"/>
              <a:t> Intégration de plusieurs transistors sur une même surface de matériau </a:t>
            </a:r>
            <a:r>
              <a:rPr lang="fr-FR" dirty="0" smtClean="0"/>
              <a:t>semi-conducteur : </a:t>
            </a:r>
            <a:r>
              <a:rPr lang="fr-FR" dirty="0"/>
              <a:t>naissance du circuit intégré</a:t>
            </a:r>
            <a:r>
              <a:rPr lang="fr-FR" dirty="0" smtClean="0"/>
              <a:t>.</a:t>
            </a:r>
          </a:p>
          <a:p>
            <a:r>
              <a:rPr lang="fr-FR" dirty="0" smtClean="0"/>
              <a:t>Plusieurs </a:t>
            </a:r>
            <a:r>
              <a:rPr lang="fr-FR" dirty="0"/>
              <a:t>niveaux </a:t>
            </a:r>
            <a:r>
              <a:rPr lang="fr-FR" dirty="0" smtClean="0"/>
              <a:t>d'intégration :</a:t>
            </a:r>
            <a:endParaRPr lang="fr-FR" dirty="0"/>
          </a:p>
          <a:p>
            <a:pPr marL="365760" lvl="1" indent="0">
              <a:buNone/>
            </a:pPr>
            <a:r>
              <a:rPr lang="fr-FR" dirty="0"/>
              <a:t>SSI </a:t>
            </a:r>
            <a:r>
              <a:rPr lang="fr-FR" dirty="0" smtClean="0"/>
              <a:t>		: Small </a:t>
            </a:r>
            <a:r>
              <a:rPr lang="fr-FR" dirty="0"/>
              <a:t>Scale </a:t>
            </a:r>
            <a:r>
              <a:rPr lang="fr-FR" dirty="0" smtClean="0"/>
              <a:t>Integration</a:t>
            </a:r>
          </a:p>
          <a:p>
            <a:pPr marL="365760" lvl="1" indent="0">
              <a:buNone/>
            </a:pPr>
            <a:r>
              <a:rPr lang="fr-FR" dirty="0"/>
              <a:t>	</a:t>
            </a:r>
            <a:r>
              <a:rPr lang="fr-FR" dirty="0" smtClean="0"/>
              <a:t>	</a:t>
            </a:r>
            <a:r>
              <a:rPr lang="fr-FR" dirty="0"/>
              <a:t>P</a:t>
            </a:r>
            <a:r>
              <a:rPr lang="fr-FR" dirty="0" smtClean="0"/>
              <a:t>etite : </a:t>
            </a:r>
            <a:r>
              <a:rPr lang="fr-FR" dirty="0"/>
              <a:t>inférieur à 12;</a:t>
            </a:r>
          </a:p>
          <a:p>
            <a:pPr marL="365760" lvl="1" indent="0">
              <a:buNone/>
            </a:pPr>
            <a:r>
              <a:rPr lang="fr-FR" dirty="0" smtClean="0"/>
              <a:t>MSI 		: Medium </a:t>
            </a:r>
            <a:r>
              <a:rPr lang="fr-FR" dirty="0"/>
              <a:t>Scale </a:t>
            </a:r>
            <a:r>
              <a:rPr lang="fr-FR" dirty="0" smtClean="0"/>
              <a:t>Integration</a:t>
            </a:r>
          </a:p>
          <a:p>
            <a:pPr marL="365760" lvl="1" indent="0">
              <a:buNone/>
            </a:pPr>
            <a:r>
              <a:rPr lang="fr-FR" dirty="0"/>
              <a:t>	</a:t>
            </a:r>
            <a:r>
              <a:rPr lang="fr-FR" dirty="0" smtClean="0"/>
              <a:t>	</a:t>
            </a:r>
            <a:r>
              <a:rPr lang="fr-FR" dirty="0"/>
              <a:t>M</a:t>
            </a:r>
            <a:r>
              <a:rPr lang="fr-FR" dirty="0" smtClean="0"/>
              <a:t>oyenne : </a:t>
            </a:r>
            <a:r>
              <a:rPr lang="fr-FR" dirty="0"/>
              <a:t>12 à 99;</a:t>
            </a:r>
          </a:p>
          <a:p>
            <a:pPr marL="365760" lvl="1" indent="0">
              <a:buNone/>
            </a:pPr>
            <a:r>
              <a:rPr lang="fr-FR" dirty="0" smtClean="0"/>
              <a:t>LSI 		: Large </a:t>
            </a:r>
            <a:r>
              <a:rPr lang="fr-FR" dirty="0"/>
              <a:t>Scale </a:t>
            </a:r>
            <a:r>
              <a:rPr lang="fr-FR" dirty="0" smtClean="0"/>
              <a:t>Integration</a:t>
            </a:r>
          </a:p>
          <a:p>
            <a:pPr marL="365760" lvl="1" indent="0">
              <a:buNone/>
            </a:pPr>
            <a:r>
              <a:rPr lang="fr-FR" dirty="0"/>
              <a:t>	</a:t>
            </a:r>
            <a:r>
              <a:rPr lang="fr-FR" dirty="0" smtClean="0"/>
              <a:t>	</a:t>
            </a:r>
            <a:r>
              <a:rPr lang="fr-FR" dirty="0"/>
              <a:t>G</a:t>
            </a:r>
            <a:r>
              <a:rPr lang="fr-FR" dirty="0" smtClean="0"/>
              <a:t>rande : </a:t>
            </a:r>
            <a:r>
              <a:rPr lang="fr-FR" dirty="0"/>
              <a:t>100 à 9999;</a:t>
            </a:r>
          </a:p>
          <a:p>
            <a:pPr marL="365760" lvl="1" indent="0">
              <a:buNone/>
            </a:pPr>
            <a:r>
              <a:rPr lang="fr-FR" dirty="0" smtClean="0"/>
              <a:t>VLSI		: Very </a:t>
            </a:r>
            <a:r>
              <a:rPr lang="fr-FR" dirty="0"/>
              <a:t>Large Scale </a:t>
            </a:r>
            <a:r>
              <a:rPr lang="fr-FR" dirty="0" smtClean="0"/>
              <a:t>Integration</a:t>
            </a:r>
            <a:endParaRPr lang="fr-FR" dirty="0"/>
          </a:p>
          <a:p>
            <a:pPr marL="365760" lvl="1" indent="0">
              <a:buNone/>
            </a:pPr>
            <a:r>
              <a:rPr lang="fr-FR" dirty="0" smtClean="0"/>
              <a:t>		Très grande : </a:t>
            </a:r>
            <a:r>
              <a:rPr lang="fr-FR" dirty="0"/>
              <a:t>10000 à 99999;</a:t>
            </a:r>
          </a:p>
          <a:p>
            <a:pPr marL="365760" lvl="1" indent="0">
              <a:buNone/>
            </a:pPr>
            <a:r>
              <a:rPr lang="fr-FR" dirty="0" smtClean="0"/>
              <a:t>ULSI		: Ultra </a:t>
            </a:r>
            <a:r>
              <a:rPr lang="fr-FR" dirty="0"/>
              <a:t>Large Scale </a:t>
            </a:r>
            <a:r>
              <a:rPr lang="fr-FR" dirty="0" smtClean="0"/>
              <a:t>Integration</a:t>
            </a:r>
          </a:p>
          <a:p>
            <a:pPr marL="365760" lvl="1" indent="0">
              <a:buNone/>
            </a:pPr>
            <a:r>
              <a:rPr lang="fr-FR" dirty="0" smtClean="0"/>
              <a:t>		Ultra grande : </a:t>
            </a:r>
            <a:r>
              <a:rPr lang="fr-FR" dirty="0"/>
              <a:t>100000 et plus.</a:t>
            </a:r>
          </a:p>
        </p:txBody>
      </p:sp>
      <p:sp>
        <p:nvSpPr>
          <p:cNvPr id="8"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400" dirty="0" smtClean="0"/>
              <a:t>2. Historique</a:t>
            </a:r>
            <a:endParaRPr lang="fr-FR" sz="2400" dirty="0"/>
          </a:p>
        </p:txBody>
      </p:sp>
    </p:spTree>
    <p:extLst>
      <p:ext uri="{BB962C8B-B14F-4D97-AF65-F5344CB8AC3E}">
        <p14:creationId xmlns:p14="http://schemas.microsoft.com/office/powerpoint/2010/main" val="327807076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Première partie</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8"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400" dirty="0" smtClean="0"/>
              <a:t>2. Historique</a:t>
            </a:r>
            <a:endParaRPr lang="fr-FR" sz="2400" dirty="0"/>
          </a:p>
        </p:txBody>
      </p:sp>
      <p:graphicFrame>
        <p:nvGraphicFramePr>
          <p:cNvPr id="5" name="Tableau 4"/>
          <p:cNvGraphicFramePr>
            <a:graphicFrameLocks noGrp="1"/>
          </p:cNvGraphicFramePr>
          <p:nvPr>
            <p:extLst>
              <p:ext uri="{D42A27DB-BD31-4B8C-83A1-F6EECF244321}">
                <p14:modId xmlns:p14="http://schemas.microsoft.com/office/powerpoint/2010/main" val="368949056"/>
              </p:ext>
            </p:extLst>
          </p:nvPr>
        </p:nvGraphicFramePr>
        <p:xfrm>
          <a:off x="618905" y="1059582"/>
          <a:ext cx="7308597" cy="3291840"/>
        </p:xfrm>
        <a:graphic>
          <a:graphicData uri="http://schemas.openxmlformats.org/drawingml/2006/table">
            <a:tbl>
              <a:tblPr firstRow="1" firstCol="1">
                <a:tableStyleId>{C4B1156A-380E-4F78-BDF5-A606A8083BF9}</a:tableStyleId>
              </a:tblPr>
              <a:tblGrid>
                <a:gridCol w="1344740"/>
                <a:gridCol w="2179447"/>
                <a:gridCol w="1417320"/>
                <a:gridCol w="2367090"/>
              </a:tblGrid>
              <a:tr h="0">
                <a:tc>
                  <a:txBody>
                    <a:bodyPr/>
                    <a:lstStyle/>
                    <a:p>
                      <a:pPr algn="l" fontAlgn="b"/>
                      <a:r>
                        <a:rPr lang="fr-FR" sz="1800" u="none" strike="noStrike" dirty="0" smtClean="0">
                          <a:effectLst/>
                        </a:rPr>
                        <a:t>Génération</a:t>
                      </a:r>
                      <a:endParaRPr lang="fr-FR" sz="1800" b="0" i="0" u="none" strike="noStrike" dirty="0">
                        <a:solidFill>
                          <a:srgbClr val="000000"/>
                        </a:solidFill>
                        <a:effectLst/>
                        <a:latin typeface="Calibri"/>
                      </a:endParaRPr>
                    </a:p>
                  </a:txBody>
                  <a:tcPr marL="137160" marR="137160" marT="137160" marB="137160" anchor="ctr"/>
                </a:tc>
                <a:tc>
                  <a:txBody>
                    <a:bodyPr/>
                    <a:lstStyle/>
                    <a:p>
                      <a:pPr algn="l" fontAlgn="b"/>
                      <a:r>
                        <a:rPr lang="fr-FR" sz="1800" u="none" strike="noStrike" dirty="0" smtClean="0">
                          <a:effectLst/>
                        </a:rPr>
                        <a:t>Date </a:t>
                      </a:r>
                      <a:r>
                        <a:rPr lang="fr-FR" sz="1800" u="none" strike="noStrike" dirty="0">
                          <a:effectLst/>
                        </a:rPr>
                        <a:t>approximative</a:t>
                      </a:r>
                      <a:endParaRPr lang="fr-FR" sz="1800" b="0" i="0" u="none" strike="noStrike" dirty="0">
                        <a:solidFill>
                          <a:srgbClr val="000000"/>
                        </a:solidFill>
                        <a:effectLst/>
                        <a:latin typeface="Calibri"/>
                      </a:endParaRPr>
                    </a:p>
                  </a:txBody>
                  <a:tcPr marL="137160" marR="137160" marT="137160" marB="137160" anchor="ctr"/>
                </a:tc>
                <a:tc>
                  <a:txBody>
                    <a:bodyPr/>
                    <a:lstStyle/>
                    <a:p>
                      <a:pPr algn="l" fontAlgn="b"/>
                      <a:r>
                        <a:rPr lang="fr-FR" sz="1800" u="none" strike="noStrike" dirty="0" smtClean="0">
                          <a:effectLst/>
                        </a:rPr>
                        <a:t>Technologie</a:t>
                      </a:r>
                      <a:endParaRPr lang="fr-FR" sz="1800" b="0" i="0" u="none" strike="noStrike" dirty="0">
                        <a:solidFill>
                          <a:srgbClr val="000000"/>
                        </a:solidFill>
                        <a:effectLst/>
                        <a:latin typeface="Calibri"/>
                      </a:endParaRPr>
                    </a:p>
                  </a:txBody>
                  <a:tcPr marL="137160" marR="137160" marT="137160" marB="137160" anchor="ctr"/>
                </a:tc>
                <a:tc>
                  <a:txBody>
                    <a:bodyPr/>
                    <a:lstStyle/>
                    <a:p>
                      <a:pPr algn="l" fontAlgn="b"/>
                      <a:r>
                        <a:rPr lang="fr-FR" sz="1800" u="none" strike="noStrike" dirty="0" smtClean="0">
                          <a:effectLst/>
                        </a:rPr>
                        <a:t>Vitesse </a:t>
                      </a:r>
                      <a:r>
                        <a:rPr lang="fr-FR" sz="1800" u="none" strike="noStrike" dirty="0">
                          <a:effectLst/>
                        </a:rPr>
                        <a:t>(opérations/s)</a:t>
                      </a:r>
                      <a:endParaRPr lang="fr-FR" sz="1800" b="0" i="0" u="none" strike="noStrike" dirty="0">
                        <a:solidFill>
                          <a:srgbClr val="000000"/>
                        </a:solidFill>
                        <a:effectLst/>
                        <a:latin typeface="Calibri"/>
                      </a:endParaRPr>
                    </a:p>
                  </a:txBody>
                  <a:tcPr marL="137160" marR="137160" marT="137160" marB="137160" anchor="ctr"/>
                </a:tc>
              </a:tr>
              <a:tr h="0">
                <a:tc>
                  <a:txBody>
                    <a:bodyPr/>
                    <a:lstStyle/>
                    <a:p>
                      <a:pPr algn="ctr" fontAlgn="b"/>
                      <a:r>
                        <a:rPr lang="fr-FR" sz="1800" u="none" strike="noStrike" dirty="0">
                          <a:effectLst/>
                        </a:rPr>
                        <a:t>1</a:t>
                      </a:r>
                      <a:endParaRPr lang="fr-FR" sz="1800" b="0" i="0" u="none" strike="noStrike" dirty="0">
                        <a:solidFill>
                          <a:srgbClr val="000000"/>
                        </a:solidFill>
                        <a:effectLst/>
                        <a:latin typeface="Calibri"/>
                      </a:endParaRPr>
                    </a:p>
                  </a:txBody>
                  <a:tcPr marL="137160" marR="137160" marT="137160" marB="137160" anchor="ctr"/>
                </a:tc>
                <a:tc>
                  <a:txBody>
                    <a:bodyPr/>
                    <a:lstStyle/>
                    <a:p>
                      <a:pPr algn="ctr" fontAlgn="b"/>
                      <a:r>
                        <a:rPr lang="fr-FR" sz="1800" u="none" strike="noStrike" dirty="0">
                          <a:effectLst/>
                        </a:rPr>
                        <a:t>1946-1957</a:t>
                      </a:r>
                      <a:endParaRPr lang="fr-FR" sz="1800" b="0" i="0" u="none" strike="noStrike" dirty="0">
                        <a:solidFill>
                          <a:srgbClr val="000000"/>
                        </a:solidFill>
                        <a:effectLst/>
                        <a:latin typeface="Calibri"/>
                      </a:endParaRPr>
                    </a:p>
                  </a:txBody>
                  <a:tcPr marL="137160" marR="137160" marT="137160" marB="137160" anchor="ctr"/>
                </a:tc>
                <a:tc>
                  <a:txBody>
                    <a:bodyPr/>
                    <a:lstStyle/>
                    <a:p>
                      <a:pPr algn="ctr" fontAlgn="b"/>
                      <a:r>
                        <a:rPr lang="fr-FR" sz="1800" u="none" strike="noStrike" dirty="0">
                          <a:effectLst/>
                        </a:rPr>
                        <a:t>tube à vide</a:t>
                      </a:r>
                      <a:endParaRPr lang="fr-FR" sz="1800" b="0" i="0" u="none" strike="noStrike" dirty="0">
                        <a:solidFill>
                          <a:srgbClr val="000000"/>
                        </a:solidFill>
                        <a:effectLst/>
                        <a:latin typeface="Calibri"/>
                      </a:endParaRPr>
                    </a:p>
                  </a:txBody>
                  <a:tcPr marL="137160" marR="137160" marT="137160" marB="137160" anchor="ctr"/>
                </a:tc>
                <a:tc>
                  <a:txBody>
                    <a:bodyPr/>
                    <a:lstStyle/>
                    <a:p>
                      <a:pPr algn="l" fontAlgn="b"/>
                      <a:r>
                        <a:rPr lang="fr-FR" sz="1800" u="none" strike="noStrike" dirty="0">
                          <a:effectLst/>
                        </a:rPr>
                        <a:t>40 000</a:t>
                      </a:r>
                      <a:endParaRPr lang="fr-FR" sz="1800" b="0" i="0" u="none" strike="noStrike" dirty="0">
                        <a:solidFill>
                          <a:srgbClr val="000000"/>
                        </a:solidFill>
                        <a:effectLst/>
                        <a:latin typeface="Calibri"/>
                      </a:endParaRPr>
                    </a:p>
                  </a:txBody>
                  <a:tcPr marL="137160" marR="137160" marT="137160" marB="137160" anchor="ctr"/>
                </a:tc>
              </a:tr>
              <a:tr h="0">
                <a:tc>
                  <a:txBody>
                    <a:bodyPr/>
                    <a:lstStyle/>
                    <a:p>
                      <a:pPr algn="ctr" fontAlgn="b"/>
                      <a:r>
                        <a:rPr lang="fr-FR" sz="1800" u="none" strike="noStrike" dirty="0">
                          <a:effectLst/>
                        </a:rPr>
                        <a:t>2</a:t>
                      </a:r>
                      <a:endParaRPr lang="fr-FR" sz="1800" b="0" i="0" u="none" strike="noStrike" dirty="0">
                        <a:solidFill>
                          <a:srgbClr val="000000"/>
                        </a:solidFill>
                        <a:effectLst/>
                        <a:latin typeface="Calibri"/>
                      </a:endParaRPr>
                    </a:p>
                  </a:txBody>
                  <a:tcPr marL="137160" marR="137160" marT="137160" marB="137160" anchor="ctr"/>
                </a:tc>
                <a:tc>
                  <a:txBody>
                    <a:bodyPr/>
                    <a:lstStyle/>
                    <a:p>
                      <a:pPr algn="ctr" fontAlgn="b"/>
                      <a:r>
                        <a:rPr lang="fr-FR" sz="1800" u="none" strike="noStrike" dirty="0">
                          <a:effectLst/>
                        </a:rPr>
                        <a:t>1958-1964</a:t>
                      </a:r>
                      <a:endParaRPr lang="fr-FR" sz="1800" b="0" i="0" u="none" strike="noStrike" dirty="0">
                        <a:solidFill>
                          <a:srgbClr val="000000"/>
                        </a:solidFill>
                        <a:effectLst/>
                        <a:latin typeface="Calibri"/>
                      </a:endParaRPr>
                    </a:p>
                  </a:txBody>
                  <a:tcPr marL="137160" marR="137160" marT="137160" marB="137160" anchor="ctr"/>
                </a:tc>
                <a:tc>
                  <a:txBody>
                    <a:bodyPr/>
                    <a:lstStyle/>
                    <a:p>
                      <a:pPr algn="ctr" fontAlgn="b"/>
                      <a:r>
                        <a:rPr lang="fr-FR" sz="1800" u="none" strike="noStrike" dirty="0">
                          <a:effectLst/>
                        </a:rPr>
                        <a:t>transistor</a:t>
                      </a:r>
                      <a:endParaRPr lang="fr-FR" sz="1800" b="0" i="0" u="none" strike="noStrike" dirty="0">
                        <a:solidFill>
                          <a:srgbClr val="000000"/>
                        </a:solidFill>
                        <a:effectLst/>
                        <a:latin typeface="Calibri"/>
                      </a:endParaRPr>
                    </a:p>
                  </a:txBody>
                  <a:tcPr marL="137160" marR="137160" marT="137160" marB="137160" anchor="ctr"/>
                </a:tc>
                <a:tc>
                  <a:txBody>
                    <a:bodyPr/>
                    <a:lstStyle/>
                    <a:p>
                      <a:pPr algn="l" fontAlgn="b"/>
                      <a:r>
                        <a:rPr lang="fr-FR" sz="1800" u="none" strike="noStrike" dirty="0">
                          <a:effectLst/>
                        </a:rPr>
                        <a:t>200 000</a:t>
                      </a:r>
                      <a:endParaRPr lang="fr-FR" sz="1800" b="0" i="0" u="none" strike="noStrike" dirty="0">
                        <a:solidFill>
                          <a:srgbClr val="000000"/>
                        </a:solidFill>
                        <a:effectLst/>
                        <a:latin typeface="Calibri"/>
                      </a:endParaRPr>
                    </a:p>
                  </a:txBody>
                  <a:tcPr marL="137160" marR="137160" marT="137160" marB="137160" anchor="ctr"/>
                </a:tc>
              </a:tr>
              <a:tr h="0">
                <a:tc>
                  <a:txBody>
                    <a:bodyPr/>
                    <a:lstStyle/>
                    <a:p>
                      <a:pPr algn="ctr" fontAlgn="b"/>
                      <a:r>
                        <a:rPr lang="fr-FR" sz="1800" u="none" strike="noStrike" dirty="0">
                          <a:effectLst/>
                        </a:rPr>
                        <a:t>3</a:t>
                      </a:r>
                      <a:endParaRPr lang="fr-FR" sz="1800" b="0" i="0" u="none" strike="noStrike" dirty="0">
                        <a:solidFill>
                          <a:srgbClr val="000000"/>
                        </a:solidFill>
                        <a:effectLst/>
                        <a:latin typeface="Calibri"/>
                      </a:endParaRPr>
                    </a:p>
                  </a:txBody>
                  <a:tcPr marL="137160" marR="137160" marT="137160" marB="137160" anchor="ctr"/>
                </a:tc>
                <a:tc>
                  <a:txBody>
                    <a:bodyPr/>
                    <a:lstStyle/>
                    <a:p>
                      <a:pPr algn="ctr" fontAlgn="b"/>
                      <a:r>
                        <a:rPr lang="fr-FR" sz="1800" u="none" strike="noStrike" dirty="0">
                          <a:effectLst/>
                        </a:rPr>
                        <a:t>1965-1971</a:t>
                      </a:r>
                      <a:endParaRPr lang="fr-FR" sz="1800" b="0" i="0" u="none" strike="noStrike" dirty="0">
                        <a:solidFill>
                          <a:srgbClr val="000000"/>
                        </a:solidFill>
                        <a:effectLst/>
                        <a:latin typeface="Calibri"/>
                      </a:endParaRPr>
                    </a:p>
                  </a:txBody>
                  <a:tcPr marL="137160" marR="137160" marT="137160" marB="137160" anchor="ctr"/>
                </a:tc>
                <a:tc>
                  <a:txBody>
                    <a:bodyPr/>
                    <a:lstStyle/>
                    <a:p>
                      <a:pPr algn="ctr" fontAlgn="b"/>
                      <a:r>
                        <a:rPr lang="fr-FR" sz="1800" u="none" strike="noStrike" dirty="0">
                          <a:effectLst/>
                        </a:rPr>
                        <a:t>SSI/MSI</a:t>
                      </a:r>
                      <a:endParaRPr lang="fr-FR" sz="1800" b="0" i="0" u="none" strike="noStrike" dirty="0">
                        <a:solidFill>
                          <a:srgbClr val="000000"/>
                        </a:solidFill>
                        <a:effectLst/>
                        <a:latin typeface="Calibri"/>
                      </a:endParaRPr>
                    </a:p>
                  </a:txBody>
                  <a:tcPr marL="137160" marR="137160" marT="137160" marB="137160" anchor="ctr"/>
                </a:tc>
                <a:tc>
                  <a:txBody>
                    <a:bodyPr/>
                    <a:lstStyle/>
                    <a:p>
                      <a:pPr algn="l" fontAlgn="b"/>
                      <a:r>
                        <a:rPr lang="fr-FR" sz="1800" u="none" strike="noStrike" dirty="0">
                          <a:effectLst/>
                        </a:rPr>
                        <a:t>1 000 000</a:t>
                      </a:r>
                      <a:endParaRPr lang="fr-FR" sz="1800" b="0" i="0" u="none" strike="noStrike" dirty="0">
                        <a:solidFill>
                          <a:srgbClr val="000000"/>
                        </a:solidFill>
                        <a:effectLst/>
                        <a:latin typeface="Calibri"/>
                      </a:endParaRPr>
                    </a:p>
                  </a:txBody>
                  <a:tcPr marL="137160" marR="137160" marT="137160" marB="137160" anchor="ctr"/>
                </a:tc>
              </a:tr>
              <a:tr h="0">
                <a:tc>
                  <a:txBody>
                    <a:bodyPr/>
                    <a:lstStyle/>
                    <a:p>
                      <a:pPr algn="ctr" fontAlgn="b"/>
                      <a:r>
                        <a:rPr lang="fr-FR" sz="1800" u="none" strike="noStrike" dirty="0">
                          <a:effectLst/>
                        </a:rPr>
                        <a:t>4</a:t>
                      </a:r>
                      <a:endParaRPr lang="fr-FR" sz="1800" b="0" i="0" u="none" strike="noStrike" dirty="0">
                        <a:solidFill>
                          <a:srgbClr val="000000"/>
                        </a:solidFill>
                        <a:effectLst/>
                        <a:latin typeface="Calibri"/>
                      </a:endParaRPr>
                    </a:p>
                  </a:txBody>
                  <a:tcPr marL="137160" marR="137160" marT="137160" marB="137160" anchor="ctr"/>
                </a:tc>
                <a:tc>
                  <a:txBody>
                    <a:bodyPr/>
                    <a:lstStyle/>
                    <a:p>
                      <a:pPr algn="ctr" fontAlgn="b"/>
                      <a:r>
                        <a:rPr lang="fr-FR" sz="1800" u="none" strike="noStrike" dirty="0">
                          <a:effectLst/>
                        </a:rPr>
                        <a:t>1972-1977</a:t>
                      </a:r>
                      <a:endParaRPr lang="fr-FR" sz="1800" b="0" i="0" u="none" strike="noStrike" dirty="0">
                        <a:solidFill>
                          <a:srgbClr val="000000"/>
                        </a:solidFill>
                        <a:effectLst/>
                        <a:latin typeface="Calibri"/>
                      </a:endParaRPr>
                    </a:p>
                  </a:txBody>
                  <a:tcPr marL="137160" marR="137160" marT="137160" marB="137160" anchor="ctr"/>
                </a:tc>
                <a:tc>
                  <a:txBody>
                    <a:bodyPr/>
                    <a:lstStyle/>
                    <a:p>
                      <a:pPr algn="ctr" fontAlgn="b"/>
                      <a:r>
                        <a:rPr lang="fr-FR" sz="1800" u="none" strike="noStrike" dirty="0">
                          <a:effectLst/>
                        </a:rPr>
                        <a:t>LSI</a:t>
                      </a:r>
                      <a:endParaRPr lang="fr-FR" sz="1800" b="0" i="0" u="none" strike="noStrike" dirty="0">
                        <a:solidFill>
                          <a:srgbClr val="000000"/>
                        </a:solidFill>
                        <a:effectLst/>
                        <a:latin typeface="Calibri"/>
                      </a:endParaRPr>
                    </a:p>
                  </a:txBody>
                  <a:tcPr marL="137160" marR="137160" marT="137160" marB="137160" anchor="ctr"/>
                </a:tc>
                <a:tc>
                  <a:txBody>
                    <a:bodyPr/>
                    <a:lstStyle/>
                    <a:p>
                      <a:pPr algn="l" fontAlgn="b"/>
                      <a:r>
                        <a:rPr lang="fr-FR" sz="1800" u="none" strike="noStrike" dirty="0">
                          <a:effectLst/>
                        </a:rPr>
                        <a:t>10 000 000</a:t>
                      </a:r>
                      <a:endParaRPr lang="fr-FR" sz="1800" b="0" i="0" u="none" strike="noStrike" dirty="0">
                        <a:solidFill>
                          <a:srgbClr val="000000"/>
                        </a:solidFill>
                        <a:effectLst/>
                        <a:latin typeface="Calibri"/>
                      </a:endParaRPr>
                    </a:p>
                  </a:txBody>
                  <a:tcPr marL="137160" marR="137160" marT="137160" marB="137160" anchor="ctr"/>
                </a:tc>
              </a:tr>
              <a:tr h="0">
                <a:tc>
                  <a:txBody>
                    <a:bodyPr/>
                    <a:lstStyle/>
                    <a:p>
                      <a:pPr algn="ctr" fontAlgn="b"/>
                      <a:r>
                        <a:rPr lang="fr-FR" sz="1800" u="none" strike="noStrike" dirty="0">
                          <a:effectLst/>
                        </a:rPr>
                        <a:t>5</a:t>
                      </a:r>
                      <a:endParaRPr lang="fr-FR" sz="1800" b="0" i="0" u="none" strike="noStrike" dirty="0">
                        <a:solidFill>
                          <a:srgbClr val="000000"/>
                        </a:solidFill>
                        <a:effectLst/>
                        <a:latin typeface="Calibri"/>
                      </a:endParaRPr>
                    </a:p>
                  </a:txBody>
                  <a:tcPr marL="137160" marR="137160" marT="137160" marB="137160" anchor="ctr"/>
                </a:tc>
                <a:tc>
                  <a:txBody>
                    <a:bodyPr/>
                    <a:lstStyle/>
                    <a:p>
                      <a:pPr algn="ctr" fontAlgn="b"/>
                      <a:r>
                        <a:rPr lang="fr-FR" sz="1800" u="none" strike="noStrike" dirty="0">
                          <a:effectLst/>
                        </a:rPr>
                        <a:t>1978-</a:t>
                      </a:r>
                      <a:endParaRPr lang="fr-FR" sz="1800" b="0" i="0" u="none" strike="noStrike" dirty="0">
                        <a:solidFill>
                          <a:srgbClr val="000000"/>
                        </a:solidFill>
                        <a:effectLst/>
                        <a:latin typeface="Calibri"/>
                      </a:endParaRPr>
                    </a:p>
                  </a:txBody>
                  <a:tcPr marL="137160" marR="137160" marT="137160" marB="137160" anchor="ctr"/>
                </a:tc>
                <a:tc>
                  <a:txBody>
                    <a:bodyPr/>
                    <a:lstStyle/>
                    <a:p>
                      <a:pPr algn="ctr" fontAlgn="b"/>
                      <a:r>
                        <a:rPr lang="fr-FR" sz="1800" u="none" strike="noStrike" dirty="0">
                          <a:effectLst/>
                        </a:rPr>
                        <a:t>VLSI</a:t>
                      </a:r>
                      <a:endParaRPr lang="fr-FR" sz="1800" b="0" i="0" u="none" strike="noStrike" dirty="0">
                        <a:solidFill>
                          <a:srgbClr val="000000"/>
                        </a:solidFill>
                        <a:effectLst/>
                        <a:latin typeface="Calibri"/>
                      </a:endParaRPr>
                    </a:p>
                  </a:txBody>
                  <a:tcPr marL="137160" marR="137160" marT="137160" marB="137160" anchor="ctr"/>
                </a:tc>
                <a:tc>
                  <a:txBody>
                    <a:bodyPr/>
                    <a:lstStyle/>
                    <a:p>
                      <a:pPr algn="l" fontAlgn="b"/>
                      <a:r>
                        <a:rPr lang="fr-FR" sz="1800" u="none" strike="noStrike" dirty="0">
                          <a:effectLst/>
                        </a:rPr>
                        <a:t>100 000 000</a:t>
                      </a:r>
                      <a:endParaRPr lang="fr-FR" sz="1800" b="0" i="0" u="none" strike="noStrike" dirty="0">
                        <a:solidFill>
                          <a:srgbClr val="000000"/>
                        </a:solidFill>
                        <a:effectLst/>
                        <a:latin typeface="Calibri"/>
                      </a:endParaRPr>
                    </a:p>
                  </a:txBody>
                  <a:tcPr marL="137160" marR="137160" marT="137160" marB="137160" anchor="ctr"/>
                </a:tc>
              </a:tr>
            </a:tbl>
          </a:graphicData>
        </a:graphic>
      </p:graphicFrame>
    </p:spTree>
    <p:extLst>
      <p:ext uri="{BB962C8B-B14F-4D97-AF65-F5344CB8AC3E}">
        <p14:creationId xmlns:p14="http://schemas.microsoft.com/office/powerpoint/2010/main" val="327572004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Première partie</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a:xfrm>
            <a:off x="0" y="843558"/>
            <a:ext cx="9144000" cy="4032448"/>
          </a:xfrm>
        </p:spPr>
        <p:txBody>
          <a:bodyPr>
            <a:normAutofit fontScale="92500" lnSpcReduction="20000"/>
          </a:bodyPr>
          <a:lstStyle/>
          <a:p>
            <a:r>
              <a:rPr lang="fr-FR" u="sng" dirty="0" smtClean="0"/>
              <a:t>Remarque</a:t>
            </a:r>
            <a:r>
              <a:rPr lang="fr-FR" dirty="0" smtClean="0"/>
              <a:t> :</a:t>
            </a:r>
            <a:r>
              <a:rPr lang="fr-FR" dirty="0"/>
              <a:t> </a:t>
            </a:r>
            <a:endParaRPr lang="fr-FR" dirty="0" smtClean="0"/>
          </a:p>
          <a:p>
            <a:pPr marL="365760" lvl="1" indent="0">
              <a:buNone/>
            </a:pPr>
            <a:r>
              <a:rPr lang="fr-FR" dirty="0" smtClean="0"/>
              <a:t>Dès </a:t>
            </a:r>
            <a:r>
              <a:rPr lang="fr-FR" dirty="0"/>
              <a:t>qu'il a été possible d'intégrer </a:t>
            </a:r>
            <a:r>
              <a:rPr lang="fr-FR" dirty="0" smtClean="0"/>
              <a:t>suffisamment </a:t>
            </a:r>
            <a:r>
              <a:rPr lang="fr-FR" dirty="0"/>
              <a:t>de transistors sur un même circuit intégré afin de réaliser un processeur, le terme microprocesseur a supplanté celui de processeur</a:t>
            </a:r>
            <a:r>
              <a:rPr lang="fr-FR" dirty="0" smtClean="0"/>
              <a:t>.</a:t>
            </a:r>
          </a:p>
          <a:p>
            <a:pPr marL="365760" lvl="1" indent="0">
              <a:buNone/>
            </a:pPr>
            <a:r>
              <a:rPr lang="fr-FR" dirty="0" smtClean="0"/>
              <a:t>Avantages : </a:t>
            </a:r>
          </a:p>
          <a:p>
            <a:pPr marL="365760" lvl="1" indent="0">
              <a:buNone/>
            </a:pPr>
            <a:r>
              <a:rPr lang="fr-FR" dirty="0" smtClean="0"/>
              <a:t>le </a:t>
            </a:r>
            <a:r>
              <a:rPr lang="fr-FR" dirty="0"/>
              <a:t>fait de pouvoir intégrer les transistors le composant sur un même circuit semi-conducteur, permet des temps de commutation plus court (du fait de la dimension réduite et de la réduction du nombre de capacités parasites des portes logiques) augmentant ainsi la fréquence de fonctionnement des microprocesseurs synchrones de quelques dizaines de MHz à </a:t>
            </a:r>
            <a:r>
              <a:rPr lang="fr-FR" dirty="0" smtClean="0"/>
              <a:t>plusieurs GHz.</a:t>
            </a:r>
          </a:p>
        </p:txBody>
      </p:sp>
      <p:sp>
        <p:nvSpPr>
          <p:cNvPr id="8"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400" dirty="0" smtClean="0"/>
              <a:t>2. Historique</a:t>
            </a:r>
            <a:endParaRPr lang="fr-FR" sz="2400" dirty="0"/>
          </a:p>
        </p:txBody>
      </p:sp>
    </p:spTree>
    <p:extLst>
      <p:ext uri="{BB962C8B-B14F-4D97-AF65-F5344CB8AC3E}">
        <p14:creationId xmlns:p14="http://schemas.microsoft.com/office/powerpoint/2010/main" val="281843790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Première partie</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a:xfrm>
            <a:off x="0" y="843558"/>
            <a:ext cx="9144000" cy="4032448"/>
          </a:xfrm>
        </p:spPr>
        <p:txBody>
          <a:bodyPr>
            <a:normAutofit/>
          </a:bodyPr>
          <a:lstStyle/>
          <a:p>
            <a:r>
              <a:rPr lang="fr-FR" b="1" dirty="0" smtClean="0"/>
              <a:t>1971 :</a:t>
            </a:r>
            <a:r>
              <a:rPr lang="fr-FR" dirty="0"/>
              <a:t> Apparition du premier </a:t>
            </a:r>
            <a:r>
              <a:rPr lang="fr-FR" dirty="0" smtClean="0"/>
              <a:t>microprocesseur </a:t>
            </a:r>
            <a:r>
              <a:rPr lang="fr-FR" dirty="0"/>
              <a:t>Intel 4004; </a:t>
            </a:r>
            <a:endParaRPr lang="fr-FR" dirty="0" smtClean="0"/>
          </a:p>
          <a:p>
            <a:r>
              <a:rPr lang="fr-FR" b="1" dirty="0" smtClean="0"/>
              <a:t>1974 :</a:t>
            </a:r>
            <a:r>
              <a:rPr lang="fr-FR" dirty="0"/>
              <a:t> Apparition du premier microprocesseur employé </a:t>
            </a:r>
            <a:r>
              <a:rPr lang="fr-FR" dirty="0" smtClean="0"/>
              <a:t>couramment Intel </a:t>
            </a:r>
            <a:r>
              <a:rPr lang="fr-FR" dirty="0"/>
              <a:t>8080</a:t>
            </a:r>
            <a:r>
              <a:rPr lang="fr-FR" dirty="0" smtClean="0"/>
              <a:t>;</a:t>
            </a:r>
            <a:endParaRPr lang="fr-FR" dirty="0"/>
          </a:p>
        </p:txBody>
      </p:sp>
      <p:sp>
        <p:nvSpPr>
          <p:cNvPr id="8"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400" dirty="0" smtClean="0"/>
              <a:t>2. Historique</a:t>
            </a:r>
            <a:endParaRPr lang="fr-FR" sz="2400" dirty="0"/>
          </a:p>
        </p:txBody>
      </p:sp>
    </p:spTree>
    <p:extLst>
      <p:ext uri="{BB962C8B-B14F-4D97-AF65-F5344CB8AC3E}">
        <p14:creationId xmlns:p14="http://schemas.microsoft.com/office/powerpoint/2010/main" val="64982913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Première partie</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a:xfrm>
            <a:off x="0" y="843558"/>
            <a:ext cx="9144000" cy="4032448"/>
          </a:xfrm>
        </p:spPr>
        <p:txBody>
          <a:bodyPr>
            <a:normAutofit/>
          </a:bodyPr>
          <a:lstStyle/>
          <a:p>
            <a:r>
              <a:rPr lang="fr-FR" sz="2400" b="1" dirty="0"/>
              <a:t>1989 : </a:t>
            </a:r>
            <a:r>
              <a:rPr lang="fr-FR" sz="2400" dirty="0" smtClean="0"/>
              <a:t>Les </a:t>
            </a:r>
            <a:r>
              <a:rPr lang="fr-FR" sz="2400" dirty="0"/>
              <a:t>premiers micro-ordinateurs à processeur </a:t>
            </a:r>
            <a:r>
              <a:rPr lang="fr-FR" sz="2400" dirty="0" smtClean="0"/>
              <a:t>80486 de </a:t>
            </a:r>
            <a:r>
              <a:rPr lang="fr-FR" sz="2400" dirty="0"/>
              <a:t>Intel, </a:t>
            </a:r>
            <a:r>
              <a:rPr lang="fr-FR" sz="2400" dirty="0" smtClean="0"/>
              <a:t>appelés SX</a:t>
            </a:r>
            <a:r>
              <a:rPr lang="fr-FR" sz="2400" dirty="0"/>
              <a:t>.</a:t>
            </a:r>
          </a:p>
          <a:p>
            <a:r>
              <a:rPr lang="fr-FR" sz="2400" b="1" dirty="0"/>
              <a:t>1993 : </a:t>
            </a:r>
            <a:r>
              <a:rPr lang="fr-FR" sz="2400" dirty="0" smtClean="0"/>
              <a:t>Les grands </a:t>
            </a:r>
            <a:r>
              <a:rPr lang="fr-FR" sz="2400" dirty="0"/>
              <a:t>fabricants de PC commencent à remplacer leurs microordinateurs haut de gamme à base de processeur Intel 80486 DX 2/66 par les Pentium 60 </a:t>
            </a:r>
            <a:r>
              <a:rPr lang="fr-FR" sz="2400" dirty="0" smtClean="0"/>
              <a:t>et 66 MHz </a:t>
            </a:r>
            <a:r>
              <a:rPr lang="fr-FR" sz="2400" dirty="0"/>
              <a:t>et même 90 MHz</a:t>
            </a:r>
            <a:r>
              <a:rPr lang="fr-FR" sz="2400" dirty="0" smtClean="0"/>
              <a:t>.</a:t>
            </a:r>
            <a:endParaRPr lang="fr-FR" sz="2400" dirty="0"/>
          </a:p>
          <a:p>
            <a:r>
              <a:rPr lang="fr-FR" sz="2400" b="1" dirty="0" smtClean="0"/>
              <a:t>1997</a:t>
            </a:r>
            <a:r>
              <a:rPr lang="fr-FR" sz="2400" dirty="0" smtClean="0"/>
              <a:t> </a:t>
            </a:r>
            <a:r>
              <a:rPr lang="fr-FR" sz="2400" dirty="0"/>
              <a:t>: </a:t>
            </a:r>
            <a:r>
              <a:rPr lang="fr-FR" sz="2400" dirty="0" smtClean="0"/>
              <a:t>Les </a:t>
            </a:r>
            <a:r>
              <a:rPr lang="fr-FR" sz="2400" dirty="0"/>
              <a:t>grands fabricants de PC commencent à remplacer leurs microordinateurs haut de gamme à base de processeur Intel 80486 DX 2/66 par les Pentium </a:t>
            </a:r>
            <a:r>
              <a:rPr lang="fr-FR" sz="2400" dirty="0" smtClean="0"/>
              <a:t>200 puis </a:t>
            </a:r>
            <a:r>
              <a:rPr lang="fr-FR" sz="2400" dirty="0"/>
              <a:t>par les Pentium 2 de 233 </a:t>
            </a:r>
            <a:r>
              <a:rPr lang="fr-FR" sz="2400" dirty="0" smtClean="0"/>
              <a:t>MHz </a:t>
            </a:r>
            <a:r>
              <a:rPr lang="fr-FR" sz="2400" dirty="0"/>
              <a:t>et même 300 MHz au début de 1998.</a:t>
            </a:r>
          </a:p>
        </p:txBody>
      </p:sp>
      <p:sp>
        <p:nvSpPr>
          <p:cNvPr id="8"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400" dirty="0" smtClean="0"/>
              <a:t>2. Historique</a:t>
            </a:r>
            <a:endParaRPr lang="fr-FR" sz="2400" dirty="0"/>
          </a:p>
        </p:txBody>
      </p:sp>
    </p:spTree>
    <p:extLst>
      <p:ext uri="{BB962C8B-B14F-4D97-AF65-F5344CB8AC3E}">
        <p14:creationId xmlns:p14="http://schemas.microsoft.com/office/powerpoint/2010/main" val="83997670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Première partie</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a:xfrm>
            <a:off x="0" y="843558"/>
            <a:ext cx="9144000" cy="4032448"/>
          </a:xfrm>
        </p:spPr>
        <p:txBody>
          <a:bodyPr>
            <a:normAutofit/>
          </a:bodyPr>
          <a:lstStyle/>
          <a:p>
            <a:r>
              <a:rPr lang="fr-FR" b="1" dirty="0" smtClean="0"/>
              <a:t>2005 :</a:t>
            </a:r>
            <a:r>
              <a:rPr lang="fr-FR" dirty="0"/>
              <a:t> Apparition des </a:t>
            </a:r>
            <a:r>
              <a:rPr lang="fr-FR" dirty="0" smtClean="0"/>
              <a:t>multi-cœurs </a:t>
            </a:r>
            <a:r>
              <a:rPr lang="fr-FR" dirty="0"/>
              <a:t>(Intel et AMD les deux leaders sur le marché</a:t>
            </a:r>
            <a:r>
              <a:rPr lang="fr-FR" dirty="0" smtClean="0"/>
              <a:t>). </a:t>
            </a:r>
            <a:r>
              <a:rPr lang="fr-FR" dirty="0" smtClean="0">
                <a:sym typeface="Wingdings" pitchFamily="2" charset="2"/>
              </a:rPr>
              <a:t></a:t>
            </a:r>
            <a:r>
              <a:rPr lang="fr-FR" dirty="0" smtClean="0"/>
              <a:t>Plusieurs cœurs </a:t>
            </a:r>
            <a:r>
              <a:rPr lang="fr-FR" dirty="0"/>
              <a:t>sur un même circuit </a:t>
            </a:r>
            <a:r>
              <a:rPr lang="fr-FR" dirty="0" smtClean="0"/>
              <a:t>intégré.</a:t>
            </a:r>
          </a:p>
          <a:p>
            <a:pPr lvl="1"/>
            <a:r>
              <a:rPr lang="fr-FR" dirty="0" smtClean="0"/>
              <a:t>Intérêt </a:t>
            </a:r>
            <a:r>
              <a:rPr lang="fr-FR" dirty="0"/>
              <a:t>principal, avoir du vrai parallélisme</a:t>
            </a:r>
            <a:r>
              <a:rPr lang="fr-FR" dirty="0" smtClean="0"/>
              <a:t>.</a:t>
            </a:r>
          </a:p>
          <a:p>
            <a:pPr lvl="1"/>
            <a:r>
              <a:rPr lang="fr-FR" dirty="0" smtClean="0"/>
              <a:t>Problème </a:t>
            </a:r>
            <a:r>
              <a:rPr lang="fr-FR" dirty="0"/>
              <a:t>de gestion des tâches pour répartir les calculs sur chaque </a:t>
            </a:r>
            <a:r>
              <a:rPr lang="fr-FR" dirty="0" smtClean="0"/>
              <a:t>cœur.</a:t>
            </a:r>
          </a:p>
          <a:p>
            <a:r>
              <a:rPr lang="fr-FR" b="1" dirty="0" smtClean="0"/>
              <a:t>2008 :</a:t>
            </a:r>
            <a:r>
              <a:rPr lang="fr-FR" dirty="0"/>
              <a:t> </a:t>
            </a:r>
            <a:r>
              <a:rPr lang="fr-FR" dirty="0" smtClean="0"/>
              <a:t>Apparition du super calculateur (Records)</a:t>
            </a:r>
            <a:endParaRPr lang="fr-FR" dirty="0"/>
          </a:p>
        </p:txBody>
      </p:sp>
      <p:sp>
        <p:nvSpPr>
          <p:cNvPr id="8"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400" dirty="0" smtClean="0"/>
              <a:t>2. Historique</a:t>
            </a:r>
            <a:endParaRPr lang="fr-FR" sz="2400" dirty="0"/>
          </a:p>
        </p:txBody>
      </p:sp>
    </p:spTree>
    <p:extLst>
      <p:ext uri="{BB962C8B-B14F-4D97-AF65-F5344CB8AC3E}">
        <p14:creationId xmlns:p14="http://schemas.microsoft.com/office/powerpoint/2010/main" val="5875111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Composants d’un PC</a:t>
            </a:r>
            <a:endParaRPr lang="fr-FR" dirty="0"/>
          </a:p>
        </p:txBody>
      </p:sp>
      <p:sp>
        <p:nvSpPr>
          <p:cNvPr id="5" name="Content Placeholder 4"/>
          <p:cNvSpPr>
            <a:spLocks noGrp="1"/>
          </p:cNvSpPr>
          <p:nvPr>
            <p:ph sz="quarter" idx="1"/>
          </p:nvPr>
        </p:nvSpPr>
        <p:spPr/>
        <p:txBody>
          <a:bodyPr>
            <a:normAutofit/>
          </a:bodyPr>
          <a:lstStyle/>
          <a:p>
            <a:r>
              <a:rPr lang="fr-FR" dirty="0"/>
              <a:t>Elle est composée </a:t>
            </a:r>
            <a:r>
              <a:rPr lang="fr-FR" dirty="0" smtClean="0"/>
              <a:t>principalement par </a:t>
            </a:r>
            <a:r>
              <a:rPr lang="fr-FR" dirty="0"/>
              <a:t>:</a:t>
            </a:r>
          </a:p>
          <a:p>
            <a:pPr marL="880110" lvl="1" indent="-514350">
              <a:buFont typeface="+mj-lt"/>
              <a:buAutoNum type="arabicPeriod"/>
            </a:pPr>
            <a:r>
              <a:rPr lang="fr-FR" dirty="0" smtClean="0"/>
              <a:t>La carte </a:t>
            </a:r>
            <a:r>
              <a:rPr lang="fr-FR" dirty="0"/>
              <a:t>mère</a:t>
            </a:r>
          </a:p>
          <a:p>
            <a:pPr marL="880110" lvl="1" indent="-514350">
              <a:buFont typeface="+mj-lt"/>
              <a:buAutoNum type="arabicPeriod"/>
            </a:pPr>
            <a:r>
              <a:rPr lang="fr-FR" dirty="0" smtClean="0"/>
              <a:t>Le </a:t>
            </a:r>
            <a:r>
              <a:rPr lang="fr-FR" dirty="0"/>
              <a:t>microprocesseur</a:t>
            </a:r>
          </a:p>
          <a:p>
            <a:pPr marL="880110" lvl="1" indent="-514350">
              <a:buFont typeface="+mj-lt"/>
              <a:buAutoNum type="arabicPeriod"/>
            </a:pPr>
            <a:r>
              <a:rPr lang="fr-FR" dirty="0" smtClean="0"/>
              <a:t>La </a:t>
            </a:r>
            <a:r>
              <a:rPr lang="fr-FR" dirty="0"/>
              <a:t>mémoire</a:t>
            </a:r>
          </a:p>
          <a:p>
            <a:pPr marL="880110" lvl="1" indent="-514350">
              <a:buFont typeface="+mj-lt"/>
              <a:buAutoNum type="arabicPeriod"/>
            </a:pPr>
            <a:r>
              <a:rPr lang="fr-FR" dirty="0" smtClean="0"/>
              <a:t>La </a:t>
            </a:r>
            <a:r>
              <a:rPr lang="fr-FR" dirty="0"/>
              <a:t>carte vidéo</a:t>
            </a:r>
          </a:p>
          <a:p>
            <a:pPr marL="880110" lvl="1" indent="-514350">
              <a:buFont typeface="+mj-lt"/>
              <a:buAutoNum type="arabicPeriod"/>
            </a:pPr>
            <a:r>
              <a:rPr lang="fr-FR" dirty="0" smtClean="0"/>
              <a:t>Les </a:t>
            </a:r>
            <a:r>
              <a:rPr lang="fr-FR" dirty="0"/>
              <a:t>périphériques internes de stockage</a:t>
            </a:r>
          </a:p>
        </p:txBody>
      </p:sp>
      <p:sp>
        <p:nvSpPr>
          <p:cNvPr id="7"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400" dirty="0" smtClean="0"/>
              <a:t>1. L’unité </a:t>
            </a:r>
            <a:r>
              <a:rPr lang="fr-FR" sz="2400" dirty="0"/>
              <a:t>centrale</a:t>
            </a:r>
          </a:p>
        </p:txBody>
      </p:sp>
      <p:sp>
        <p:nvSpPr>
          <p:cNvPr id="6" name="Espace réservé du pied de page 2"/>
          <p:cNvSpPr>
            <a:spLocks noGrp="1"/>
          </p:cNvSpPr>
          <p:nvPr>
            <p:ph type="ftr" sz="quarter" idx="11"/>
          </p:nvPr>
        </p:nvSpPr>
        <p:spPr>
          <a:xfrm>
            <a:off x="683568" y="4876006"/>
            <a:ext cx="8460432" cy="273844"/>
          </a:xfrm>
        </p:spPr>
        <p:txBody>
          <a:bodyPr/>
          <a:lstStyle/>
          <a:p>
            <a:r>
              <a:rPr lang="fr-FR" noProof="0" dirty="0" smtClean="0"/>
              <a:t>- Structure et Fonctionnement des ordinateurs -</a:t>
            </a:r>
            <a:endParaRPr lang="fr-FR" noProof="0" dirty="0"/>
          </a:p>
        </p:txBody>
      </p:sp>
    </p:spTree>
    <p:extLst>
      <p:ext uri="{BB962C8B-B14F-4D97-AF65-F5344CB8AC3E}">
        <p14:creationId xmlns:p14="http://schemas.microsoft.com/office/powerpoint/2010/main" val="278074529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Première partie</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8"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400" dirty="0"/>
              <a:t>2. </a:t>
            </a:r>
            <a:r>
              <a:rPr lang="fr-FR" sz="2400" dirty="0" smtClean="0"/>
              <a:t>Historique</a:t>
            </a:r>
            <a:endParaRPr lang="fr-FR" sz="2400" dirty="0"/>
          </a:p>
        </p:txBody>
      </p:sp>
      <p:sp>
        <p:nvSpPr>
          <p:cNvPr id="6" name="Espace réservé du contenu 3"/>
          <p:cNvSpPr>
            <a:spLocks noGrp="1"/>
          </p:cNvSpPr>
          <p:nvPr>
            <p:ph sz="quarter" idx="1"/>
          </p:nvPr>
        </p:nvSpPr>
        <p:spPr>
          <a:xfrm>
            <a:off x="0" y="843558"/>
            <a:ext cx="9144000" cy="4032448"/>
          </a:xfrm>
        </p:spPr>
        <p:txBody>
          <a:bodyPr>
            <a:normAutofit fontScale="55000" lnSpcReduction="20000"/>
          </a:bodyPr>
          <a:lstStyle/>
          <a:p>
            <a:pPr marL="0" indent="0">
              <a:buNone/>
            </a:pPr>
            <a:r>
              <a:rPr lang="fr-FR" b="1" dirty="0" smtClean="0"/>
              <a:t>Chronologie</a:t>
            </a:r>
          </a:p>
          <a:p>
            <a:r>
              <a:rPr lang="fr-FR" b="1" dirty="0" smtClean="0"/>
              <a:t>Première </a:t>
            </a:r>
            <a:r>
              <a:rPr lang="fr-FR" b="1" dirty="0"/>
              <a:t>génération (1945-1955) </a:t>
            </a:r>
            <a:r>
              <a:rPr lang="fr-FR" dirty="0"/>
              <a:t>: </a:t>
            </a:r>
            <a:endParaRPr lang="fr-FR" dirty="0" smtClean="0"/>
          </a:p>
          <a:p>
            <a:pPr lvl="1"/>
            <a:r>
              <a:rPr lang="fr-FR" dirty="0" smtClean="0"/>
              <a:t>tubes </a:t>
            </a:r>
            <a:r>
              <a:rPr lang="fr-FR" dirty="0"/>
              <a:t>à vide (pannes fréquentes, difficiles à déceler, ordinateurs demandant </a:t>
            </a:r>
            <a:r>
              <a:rPr lang="fr-FR" dirty="0" smtClean="0"/>
              <a:t>beaucoup de </a:t>
            </a:r>
            <a:r>
              <a:rPr lang="fr-FR" dirty="0"/>
              <a:t>place</a:t>
            </a:r>
            <a:r>
              <a:rPr lang="fr-FR" dirty="0" smtClean="0"/>
              <a:t>)</a:t>
            </a:r>
            <a:endParaRPr lang="fr-FR" dirty="0"/>
          </a:p>
          <a:p>
            <a:r>
              <a:rPr lang="fr-FR" b="1" dirty="0"/>
              <a:t>Deuxième génération (1955-1965) </a:t>
            </a:r>
            <a:r>
              <a:rPr lang="fr-FR" dirty="0"/>
              <a:t>: </a:t>
            </a:r>
            <a:endParaRPr lang="fr-FR" dirty="0" smtClean="0"/>
          </a:p>
          <a:p>
            <a:pPr lvl="1"/>
            <a:r>
              <a:rPr lang="fr-FR" dirty="0" smtClean="0"/>
              <a:t>remplacement </a:t>
            </a:r>
            <a:r>
              <a:rPr lang="fr-FR" dirty="0"/>
              <a:t>des tubes par des </a:t>
            </a:r>
            <a:r>
              <a:rPr lang="fr-FR" dirty="0" smtClean="0"/>
              <a:t>transistors;</a:t>
            </a:r>
          </a:p>
          <a:p>
            <a:pPr lvl="1"/>
            <a:r>
              <a:rPr lang="fr-FR" dirty="0" smtClean="0"/>
              <a:t>organisation </a:t>
            </a:r>
            <a:r>
              <a:rPr lang="fr-FR" dirty="0"/>
              <a:t>de la machine </a:t>
            </a:r>
            <a:r>
              <a:rPr lang="fr-FR" dirty="0" smtClean="0"/>
              <a:t>autour d’un bus;</a:t>
            </a:r>
          </a:p>
          <a:p>
            <a:pPr lvl="1"/>
            <a:r>
              <a:rPr lang="fr-FR" dirty="0" smtClean="0"/>
              <a:t>stockage </a:t>
            </a:r>
            <a:r>
              <a:rPr lang="fr-FR" dirty="0"/>
              <a:t>sur bande </a:t>
            </a:r>
            <a:r>
              <a:rPr lang="fr-FR" dirty="0" smtClean="0"/>
              <a:t>magnétique; écrans; </a:t>
            </a:r>
            <a:r>
              <a:rPr lang="fr-FR" dirty="0"/>
              <a:t>etc.</a:t>
            </a:r>
          </a:p>
          <a:p>
            <a:r>
              <a:rPr lang="fr-FR" b="1" dirty="0" smtClean="0"/>
              <a:t>Troisième génération (1965-1980) </a:t>
            </a:r>
            <a:r>
              <a:rPr lang="fr-FR" dirty="0" smtClean="0"/>
              <a:t>: </a:t>
            </a:r>
          </a:p>
          <a:p>
            <a:pPr lvl="1"/>
            <a:r>
              <a:rPr lang="fr-FR" dirty="0" smtClean="0"/>
              <a:t>apparition des circuits intégrés; </a:t>
            </a:r>
          </a:p>
          <a:p>
            <a:pPr lvl="1"/>
            <a:r>
              <a:rPr lang="fr-FR" dirty="0" smtClean="0"/>
              <a:t>miniaturisation (ordinateurs plus petits, plus rapides et moins chers) ; </a:t>
            </a:r>
          </a:p>
          <a:p>
            <a:pPr lvl="1"/>
            <a:r>
              <a:rPr lang="fr-FR" dirty="0" smtClean="0"/>
              <a:t>gammes de machines (même langage d’assemblage pour des machines différentes, d’où réutilisabilité des programmes) ; </a:t>
            </a:r>
          </a:p>
          <a:p>
            <a:r>
              <a:rPr lang="fr-FR" b="1" dirty="0" smtClean="0"/>
              <a:t>Quatrième </a:t>
            </a:r>
            <a:r>
              <a:rPr lang="fr-FR" b="1" dirty="0"/>
              <a:t>génération </a:t>
            </a:r>
            <a:r>
              <a:rPr lang="fr-FR" b="1" dirty="0" smtClean="0"/>
              <a:t>(&gt; 1980) </a:t>
            </a:r>
            <a:r>
              <a:rPr lang="fr-FR" dirty="0" smtClean="0"/>
              <a:t>: </a:t>
            </a:r>
          </a:p>
          <a:p>
            <a:pPr lvl="1"/>
            <a:r>
              <a:rPr lang="fr-FR" dirty="0" smtClean="0"/>
              <a:t>ordinateurs </a:t>
            </a:r>
            <a:r>
              <a:rPr lang="fr-FR" dirty="0"/>
              <a:t>personnels et VLSI (</a:t>
            </a:r>
            <a:r>
              <a:rPr lang="fr-FR" i="1" dirty="0"/>
              <a:t>Very Large </a:t>
            </a:r>
            <a:r>
              <a:rPr lang="fr-FR" i="1" dirty="0" smtClean="0"/>
              <a:t>Scale</a:t>
            </a:r>
            <a:r>
              <a:rPr lang="fr-FR" i="1" dirty="0"/>
              <a:t> </a:t>
            </a:r>
            <a:r>
              <a:rPr lang="fr-FR" i="1" dirty="0" smtClean="0"/>
              <a:t>Integration</a:t>
            </a:r>
            <a:r>
              <a:rPr lang="fr-FR" dirty="0"/>
              <a:t>) : augmentation </a:t>
            </a:r>
            <a:r>
              <a:rPr lang="fr-FR" dirty="0" smtClean="0"/>
              <a:t>du nombres </a:t>
            </a:r>
            <a:r>
              <a:rPr lang="fr-FR" dirty="0"/>
              <a:t>de transistors ; réseau ; terminaux.</a:t>
            </a:r>
          </a:p>
        </p:txBody>
      </p:sp>
    </p:spTree>
    <p:extLst>
      <p:ext uri="{BB962C8B-B14F-4D97-AF65-F5344CB8AC3E}">
        <p14:creationId xmlns:p14="http://schemas.microsoft.com/office/powerpoint/2010/main" val="189520954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Première partie</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a:xfrm>
            <a:off x="0" y="843558"/>
            <a:ext cx="9144000" cy="4032448"/>
          </a:xfrm>
        </p:spPr>
        <p:txBody>
          <a:bodyPr>
            <a:normAutofit/>
          </a:bodyPr>
          <a:lstStyle/>
          <a:p>
            <a:r>
              <a:rPr lang="fr-FR" dirty="0" smtClean="0"/>
              <a:t>Analogique :</a:t>
            </a:r>
            <a:endParaRPr lang="fr-FR" dirty="0"/>
          </a:p>
          <a:p>
            <a:pPr marL="365760" lvl="1" indent="0">
              <a:buNone/>
            </a:pPr>
            <a:r>
              <a:rPr lang="fr-FR" sz="2600" dirty="0" smtClean="0"/>
              <a:t>Les </a:t>
            </a:r>
            <a:r>
              <a:rPr lang="fr-FR" sz="2600" dirty="0"/>
              <a:t>valeurs ne sont pas séparées par des sauts : entre deux valeurs A et B il existe un nombre infini d'autres valeurs</a:t>
            </a:r>
          </a:p>
          <a:p>
            <a:pPr marL="320040" lvl="1" indent="-320040">
              <a:spcBef>
                <a:spcPts val="700"/>
              </a:spcBef>
              <a:buClr>
                <a:schemeClr val="accent2"/>
              </a:buClr>
              <a:buSzPct val="60000"/>
              <a:buFont typeface="Wingdings"/>
              <a:buChar char=""/>
            </a:pPr>
            <a:endParaRPr lang="fr-FR" sz="2900" dirty="0"/>
          </a:p>
          <a:p>
            <a:pPr marL="320040" lvl="1" indent="-320040">
              <a:spcBef>
                <a:spcPts val="700"/>
              </a:spcBef>
              <a:buClr>
                <a:schemeClr val="accent2"/>
              </a:buClr>
              <a:buSzPct val="60000"/>
              <a:buFont typeface="Wingdings"/>
              <a:buChar char=""/>
            </a:pPr>
            <a:endParaRPr lang="fr-FR" sz="2900" dirty="0"/>
          </a:p>
          <a:p>
            <a:r>
              <a:rPr lang="fr-FR" dirty="0"/>
              <a:t>Digitale (numérique) </a:t>
            </a:r>
            <a:r>
              <a:rPr lang="fr-FR" dirty="0" smtClean="0"/>
              <a:t>:</a:t>
            </a:r>
          </a:p>
          <a:p>
            <a:pPr marL="365760" lvl="1" indent="0">
              <a:buNone/>
            </a:pPr>
            <a:r>
              <a:rPr lang="fr-FR" sz="2600" dirty="0" smtClean="0"/>
              <a:t>Une </a:t>
            </a:r>
            <a:r>
              <a:rPr lang="fr-FR" sz="2600" dirty="0"/>
              <a:t>valeur est représentée par une chaîne finie de symboles appelés digits.</a:t>
            </a:r>
          </a:p>
        </p:txBody>
      </p:sp>
      <p:sp>
        <p:nvSpPr>
          <p:cNvPr id="8"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400" dirty="0" smtClean="0"/>
              <a:t>3. Représentations de l'information</a:t>
            </a:r>
            <a:endParaRPr lang="fr-FR" sz="240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21599" y="2231504"/>
            <a:ext cx="1266825"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5839" y="4300314"/>
            <a:ext cx="1666601" cy="503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1005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2" presetClass="entr" presetSubtype="4"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wipe(down)">
                                      <p:cBhvr>
                                        <p:cTn id="15" dur="500"/>
                                        <p:tgtEl>
                                          <p:spTgt spid="1026"/>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 calcmode="lin" valueType="num">
                                      <p:cBhvr additive="base">
                                        <p:cTn id="20"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 calcmode="lin" valueType="num">
                                      <p:cBhvr additive="base">
                                        <p:cTn id="24"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4">
                                            <p:txEl>
                                              <p:pRg st="5" end="5"/>
                                            </p:txEl>
                                          </p:spTgt>
                                        </p:tgtEl>
                                        <p:attrNameLst>
                                          <p:attrName>ppt_y</p:attrName>
                                        </p:attrNameLst>
                                      </p:cBhvr>
                                      <p:tavLst>
                                        <p:tav tm="0">
                                          <p:val>
                                            <p:strVal val="1+#ppt_h/2"/>
                                          </p:val>
                                        </p:tav>
                                        <p:tav tm="100000">
                                          <p:val>
                                            <p:strVal val="#ppt_y"/>
                                          </p:val>
                                        </p:tav>
                                      </p:tavLst>
                                    </p:anim>
                                  </p:childTnLst>
                                </p:cTn>
                              </p:par>
                              <p:par>
                                <p:cTn id="26" presetID="22" presetClass="entr" presetSubtype="4" fill="hold" nodeType="withEffect">
                                  <p:stCondLst>
                                    <p:cond delay="0"/>
                                  </p:stCondLst>
                                  <p:childTnLst>
                                    <p:set>
                                      <p:cBhvr>
                                        <p:cTn id="27" dur="1" fill="hold">
                                          <p:stCondLst>
                                            <p:cond delay="0"/>
                                          </p:stCondLst>
                                        </p:cTn>
                                        <p:tgtEl>
                                          <p:spTgt spid="1027"/>
                                        </p:tgtEl>
                                        <p:attrNameLst>
                                          <p:attrName>style.visibility</p:attrName>
                                        </p:attrNameLst>
                                      </p:cBhvr>
                                      <p:to>
                                        <p:strVal val="visible"/>
                                      </p:to>
                                    </p:set>
                                    <p:animEffect transition="in" filter="wipe(down)">
                                      <p:cBhvr>
                                        <p:cTn id="28"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Première partie</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p:txBody>
          <a:bodyPr>
            <a:normAutofit lnSpcReduction="10000"/>
          </a:bodyPr>
          <a:lstStyle/>
          <a:p>
            <a:r>
              <a:rPr lang="fr-FR" dirty="0"/>
              <a:t>Toute information dans un système informatique est </a:t>
            </a:r>
            <a:r>
              <a:rPr lang="fr-FR" dirty="0" smtClean="0"/>
              <a:t>représentée sous </a:t>
            </a:r>
            <a:r>
              <a:rPr lang="fr-FR" dirty="0"/>
              <a:t>la forme d'un paquet de bits {0,1</a:t>
            </a:r>
            <a:r>
              <a:rPr lang="fr-FR" dirty="0" smtClean="0"/>
              <a:t>}</a:t>
            </a:r>
            <a:br>
              <a:rPr lang="fr-FR" dirty="0" smtClean="0"/>
            </a:br>
            <a:r>
              <a:rPr lang="fr-FR" dirty="0" smtClean="0"/>
              <a:t>Par exemple : 01101 (un paquet de 5 bits)</a:t>
            </a:r>
          </a:p>
          <a:p>
            <a:r>
              <a:rPr lang="fr-FR" dirty="0" smtClean="0"/>
              <a:t>Matériellement, chaque bit représente un fil</a:t>
            </a:r>
          </a:p>
          <a:p>
            <a:r>
              <a:rPr lang="fr-FR" dirty="0"/>
              <a:t>A un instant </a:t>
            </a:r>
            <a:r>
              <a:rPr lang="fr-FR" dirty="0" smtClean="0"/>
              <a:t>donné les N </a:t>
            </a:r>
            <a:r>
              <a:rPr lang="fr-FR" dirty="0"/>
              <a:t>fils é</a:t>
            </a:r>
            <a:r>
              <a:rPr lang="fr-FR" dirty="0" smtClean="0"/>
              <a:t>lectriques (BUS) sont </a:t>
            </a:r>
            <a:r>
              <a:rPr lang="fr-FR" dirty="0"/>
              <a:t>chacun </a:t>
            </a:r>
            <a:r>
              <a:rPr lang="fr-FR" dirty="0" smtClean="0"/>
              <a:t>à </a:t>
            </a:r>
            <a:r>
              <a:rPr lang="fr-FR" dirty="0"/>
              <a:t>0 ou </a:t>
            </a:r>
            <a:r>
              <a:rPr lang="fr-FR" dirty="0" smtClean="0"/>
              <a:t>à 1</a:t>
            </a:r>
          </a:p>
          <a:p>
            <a:r>
              <a:rPr lang="fr-FR" dirty="0" smtClean="0"/>
              <a:t>Pour présenter un état de ces N fils, il </a:t>
            </a:r>
            <a:r>
              <a:rPr lang="fr-FR" dirty="0"/>
              <a:t>est </a:t>
            </a:r>
            <a:r>
              <a:rPr lang="fr-FR" dirty="0" smtClean="0"/>
              <a:t>nécessaire d’identifier </a:t>
            </a:r>
            <a:r>
              <a:rPr lang="fr-FR" dirty="0"/>
              <a:t>chacun des fils par un </a:t>
            </a:r>
            <a:r>
              <a:rPr lang="fr-FR" dirty="0" smtClean="0"/>
              <a:t>numéro, </a:t>
            </a:r>
            <a:r>
              <a:rPr lang="fr-FR" dirty="0"/>
              <a:t>par exemple entre 0 et N </a:t>
            </a:r>
            <a:r>
              <a:rPr lang="fr-FR" dirty="0" smtClean="0"/>
              <a:t>−1</a:t>
            </a:r>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400" dirty="0" smtClean="0"/>
              <a:t>3. Représentations de l'information</a:t>
            </a:r>
            <a:endParaRPr lang="fr-FR" sz="2400" dirty="0"/>
          </a:p>
        </p:txBody>
      </p:sp>
    </p:spTree>
    <p:extLst>
      <p:ext uri="{BB962C8B-B14F-4D97-AF65-F5344CB8AC3E}">
        <p14:creationId xmlns:p14="http://schemas.microsoft.com/office/powerpoint/2010/main" val="200281943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Première partie</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a:xfrm>
            <a:off x="0" y="843558"/>
            <a:ext cx="9144000" cy="4032448"/>
          </a:xfrm>
        </p:spPr>
        <p:txBody>
          <a:bodyPr>
            <a:normAutofit/>
          </a:bodyPr>
          <a:lstStyle/>
          <a:p>
            <a:r>
              <a:rPr lang="fr-FR" dirty="0"/>
              <a:t>L’ensemble des N fils peut se trouver dans une des 2</a:t>
            </a:r>
            <a:r>
              <a:rPr lang="fr-FR" baseline="30000" dirty="0"/>
              <a:t>N</a:t>
            </a:r>
            <a:r>
              <a:rPr lang="fr-FR" dirty="0"/>
              <a:t> configurations possibles </a:t>
            </a:r>
            <a:r>
              <a:rPr lang="fr-FR" dirty="0" smtClean="0"/>
              <a:t>:</a:t>
            </a:r>
            <a:endParaRPr lang="fr-FR" b="1" dirty="0" smtClean="0"/>
          </a:p>
          <a:p>
            <a:pPr marL="365760" lvl="1" indent="0">
              <a:buNone/>
            </a:pPr>
            <a:r>
              <a:rPr lang="fr-FR" dirty="0" smtClean="0"/>
              <a:t>2</a:t>
            </a:r>
            <a:r>
              <a:rPr lang="fr-FR" baseline="30000" dirty="0" smtClean="0"/>
              <a:t>0</a:t>
            </a:r>
            <a:r>
              <a:rPr lang="fr-FR" dirty="0" smtClean="0"/>
              <a:t> = 1 	(pas de fil </a:t>
            </a:r>
            <a:r>
              <a:rPr lang="fr-FR" dirty="0" smtClean="0">
                <a:sym typeface="Wingdings" pitchFamily="2" charset="2"/>
              </a:rPr>
              <a:t> Vide  Un état)</a:t>
            </a:r>
            <a:endParaRPr lang="fr-FR" dirty="0" smtClean="0"/>
          </a:p>
          <a:p>
            <a:pPr marL="365760" lvl="1" indent="0">
              <a:buNone/>
            </a:pPr>
            <a:r>
              <a:rPr lang="fr-FR" dirty="0" smtClean="0"/>
              <a:t>2</a:t>
            </a:r>
            <a:r>
              <a:rPr lang="fr-FR" baseline="30000" dirty="0" smtClean="0"/>
              <a:t>1</a:t>
            </a:r>
            <a:r>
              <a:rPr lang="fr-FR" dirty="0" smtClean="0"/>
              <a:t> = 2 	(0	1)</a:t>
            </a:r>
          </a:p>
          <a:p>
            <a:pPr marL="365760" lvl="1" indent="0">
              <a:buNone/>
            </a:pPr>
            <a:r>
              <a:rPr lang="fr-FR" dirty="0" smtClean="0"/>
              <a:t>2</a:t>
            </a:r>
            <a:r>
              <a:rPr lang="fr-FR" baseline="30000" dirty="0" smtClean="0"/>
              <a:t>2</a:t>
            </a:r>
            <a:r>
              <a:rPr lang="fr-FR" dirty="0" smtClean="0"/>
              <a:t> = 4	(00 	01	10	11)</a:t>
            </a:r>
          </a:p>
          <a:p>
            <a:pPr marL="365760" lvl="1" indent="0">
              <a:buNone/>
            </a:pPr>
            <a:r>
              <a:rPr lang="fr-FR" dirty="0" smtClean="0"/>
              <a:t>2</a:t>
            </a:r>
            <a:r>
              <a:rPr lang="fr-FR" baseline="30000" dirty="0" smtClean="0"/>
              <a:t>3</a:t>
            </a:r>
            <a:r>
              <a:rPr lang="fr-FR" dirty="0" smtClean="0"/>
              <a:t> = 8	(000	001	010	011	100	101	110	111)</a:t>
            </a:r>
          </a:p>
          <a:p>
            <a:pPr marL="365760" lvl="1" indent="0">
              <a:buNone/>
            </a:pPr>
            <a:r>
              <a:rPr lang="fr-FR" dirty="0" smtClean="0"/>
              <a:t>2</a:t>
            </a:r>
            <a:r>
              <a:rPr lang="fr-FR" baseline="30000" dirty="0" smtClean="0"/>
              <a:t>4 </a:t>
            </a:r>
            <a:r>
              <a:rPr lang="fr-FR" dirty="0" smtClean="0"/>
              <a:t>= 16		2</a:t>
            </a:r>
            <a:r>
              <a:rPr lang="fr-FR" baseline="30000" dirty="0" smtClean="0"/>
              <a:t>5</a:t>
            </a:r>
            <a:r>
              <a:rPr lang="fr-FR" dirty="0" smtClean="0"/>
              <a:t> = 32		2</a:t>
            </a:r>
            <a:r>
              <a:rPr lang="fr-FR" baseline="30000" dirty="0" smtClean="0"/>
              <a:t>6</a:t>
            </a:r>
            <a:r>
              <a:rPr lang="fr-FR" dirty="0" smtClean="0"/>
              <a:t> = 64 </a:t>
            </a:r>
          </a:p>
          <a:p>
            <a:pPr marL="365760" lvl="1" indent="0">
              <a:buNone/>
            </a:pPr>
            <a:r>
              <a:rPr lang="fr-FR" dirty="0" smtClean="0"/>
              <a:t>2</a:t>
            </a:r>
            <a:r>
              <a:rPr lang="fr-FR" baseline="30000" dirty="0" smtClean="0"/>
              <a:t>7</a:t>
            </a:r>
            <a:r>
              <a:rPr lang="fr-FR" dirty="0" smtClean="0"/>
              <a:t> = 128		2</a:t>
            </a:r>
            <a:r>
              <a:rPr lang="fr-FR" baseline="30000" dirty="0" smtClean="0"/>
              <a:t>8</a:t>
            </a:r>
            <a:r>
              <a:rPr lang="fr-FR" dirty="0" smtClean="0"/>
              <a:t> = 256		2</a:t>
            </a:r>
            <a:r>
              <a:rPr lang="fr-FR" baseline="30000" dirty="0" smtClean="0"/>
              <a:t>10</a:t>
            </a:r>
            <a:r>
              <a:rPr lang="fr-FR" dirty="0" smtClean="0"/>
              <a:t> = 1024</a:t>
            </a:r>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400" dirty="0" smtClean="0"/>
              <a:t>3. Représentations de l'information</a:t>
            </a:r>
            <a:endParaRPr lang="fr-FR" sz="2400" dirty="0"/>
          </a:p>
        </p:txBody>
      </p:sp>
    </p:spTree>
    <p:extLst>
      <p:ext uri="{BB962C8B-B14F-4D97-AF65-F5344CB8AC3E}">
        <p14:creationId xmlns:p14="http://schemas.microsoft.com/office/powerpoint/2010/main" val="238996831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Première partie</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a:xfrm>
            <a:off x="0" y="843558"/>
            <a:ext cx="9144000" cy="4032448"/>
          </a:xfrm>
        </p:spPr>
        <p:txBody>
          <a:bodyPr>
            <a:normAutofit/>
          </a:bodyPr>
          <a:lstStyle/>
          <a:p>
            <a:r>
              <a:rPr lang="fr-FR" sz="2800" dirty="0" smtClean="0"/>
              <a:t>A noter que :</a:t>
            </a:r>
          </a:p>
          <a:p>
            <a:pPr lvl="1"/>
            <a:r>
              <a:rPr lang="fr-FR" sz="2000" dirty="0"/>
              <a:t>1 </a:t>
            </a:r>
            <a:r>
              <a:rPr lang="fr-FR" sz="2000" dirty="0" smtClean="0"/>
              <a:t>Kilobits 		(Kb)	</a:t>
            </a:r>
            <a:r>
              <a:rPr lang="fr-FR" sz="2000" dirty="0" smtClean="0">
                <a:sym typeface="Wingdings" pitchFamily="2" charset="2"/>
              </a:rPr>
              <a:t> </a:t>
            </a:r>
            <a:r>
              <a:rPr lang="fr-FR" sz="2000" dirty="0" smtClean="0"/>
              <a:t>2</a:t>
            </a:r>
            <a:r>
              <a:rPr lang="fr-FR" sz="2000" baseline="30000" dirty="0" smtClean="0"/>
              <a:t>10</a:t>
            </a:r>
            <a:r>
              <a:rPr lang="fr-FR" sz="2000" dirty="0" smtClean="0"/>
              <a:t> </a:t>
            </a:r>
            <a:r>
              <a:rPr lang="fr-FR" sz="2000" dirty="0"/>
              <a:t>= 1024 </a:t>
            </a:r>
            <a:r>
              <a:rPr lang="fr-FR" sz="2000" dirty="0" smtClean="0"/>
              <a:t>bits 			≈ 10</a:t>
            </a:r>
            <a:r>
              <a:rPr lang="fr-FR" sz="2000" baseline="30000" dirty="0" smtClean="0"/>
              <a:t>3</a:t>
            </a:r>
            <a:endParaRPr lang="fr-FR" sz="2000" dirty="0" smtClean="0"/>
          </a:p>
          <a:p>
            <a:pPr lvl="1"/>
            <a:r>
              <a:rPr lang="fr-FR" sz="2000" dirty="0"/>
              <a:t>1 </a:t>
            </a:r>
            <a:r>
              <a:rPr lang="fr-FR" sz="2000" dirty="0" smtClean="0"/>
              <a:t>Mégabits 	(Mb</a:t>
            </a:r>
            <a:r>
              <a:rPr lang="fr-FR" sz="2000" dirty="0"/>
              <a:t>)	</a:t>
            </a:r>
            <a:r>
              <a:rPr lang="fr-FR" sz="2000" dirty="0">
                <a:sym typeface="Wingdings" pitchFamily="2" charset="2"/>
              </a:rPr>
              <a:t> </a:t>
            </a:r>
            <a:r>
              <a:rPr lang="fr-FR" sz="2000" dirty="0" smtClean="0"/>
              <a:t>2</a:t>
            </a:r>
            <a:r>
              <a:rPr lang="fr-FR" sz="2000" baseline="30000" dirty="0" smtClean="0"/>
              <a:t>20</a:t>
            </a:r>
            <a:r>
              <a:rPr lang="fr-FR" sz="2000" dirty="0" smtClean="0"/>
              <a:t> </a:t>
            </a:r>
            <a:r>
              <a:rPr lang="fr-FR" sz="2000" dirty="0"/>
              <a:t>= </a:t>
            </a:r>
            <a:r>
              <a:rPr lang="fr-FR" sz="2000" dirty="0" smtClean="0"/>
              <a:t>1.048.576 bits			≈ 10</a:t>
            </a:r>
            <a:r>
              <a:rPr lang="fr-FR" sz="2000" baseline="30000" dirty="0" smtClean="0"/>
              <a:t>6</a:t>
            </a:r>
            <a:endParaRPr lang="fr-FR" sz="2000" dirty="0" smtClean="0"/>
          </a:p>
          <a:p>
            <a:pPr lvl="1"/>
            <a:r>
              <a:rPr lang="fr-FR" sz="2000" dirty="0"/>
              <a:t>1 </a:t>
            </a:r>
            <a:r>
              <a:rPr lang="fr-FR" sz="2000" dirty="0" smtClean="0"/>
              <a:t>Gigabits 	(Gb</a:t>
            </a:r>
            <a:r>
              <a:rPr lang="fr-FR" sz="2000" dirty="0"/>
              <a:t>)	</a:t>
            </a:r>
            <a:r>
              <a:rPr lang="fr-FR" sz="2000" dirty="0">
                <a:sym typeface="Wingdings" pitchFamily="2" charset="2"/>
              </a:rPr>
              <a:t> </a:t>
            </a:r>
            <a:r>
              <a:rPr lang="fr-FR" sz="2000" dirty="0" smtClean="0"/>
              <a:t>2</a:t>
            </a:r>
            <a:r>
              <a:rPr lang="fr-FR" sz="2000" baseline="30000" dirty="0" smtClean="0"/>
              <a:t>30</a:t>
            </a:r>
            <a:r>
              <a:rPr lang="fr-FR" sz="2000" dirty="0" smtClean="0"/>
              <a:t> </a:t>
            </a:r>
            <a:r>
              <a:rPr lang="fr-FR" sz="2000" dirty="0"/>
              <a:t>= </a:t>
            </a:r>
            <a:r>
              <a:rPr lang="fr-FR" sz="2000" dirty="0" smtClean="0"/>
              <a:t>1.073.741.824 bits		≈ 10</a:t>
            </a:r>
            <a:r>
              <a:rPr lang="fr-FR" sz="2000" baseline="30000" dirty="0" smtClean="0"/>
              <a:t>9</a:t>
            </a:r>
            <a:endParaRPr lang="fr-FR" sz="2000" dirty="0"/>
          </a:p>
          <a:p>
            <a:pPr lvl="1"/>
            <a:r>
              <a:rPr lang="fr-FR" sz="2000" dirty="0"/>
              <a:t>1 Térabits 		(Tb)	</a:t>
            </a:r>
            <a:r>
              <a:rPr lang="fr-FR" sz="2000" dirty="0">
                <a:sym typeface="Wingdings" pitchFamily="2" charset="2"/>
              </a:rPr>
              <a:t> </a:t>
            </a:r>
            <a:r>
              <a:rPr lang="fr-FR" sz="2000" dirty="0"/>
              <a:t>2</a:t>
            </a:r>
            <a:r>
              <a:rPr lang="fr-FR" sz="2000" baseline="30000" dirty="0"/>
              <a:t>40</a:t>
            </a:r>
            <a:r>
              <a:rPr lang="fr-FR" sz="2000" dirty="0"/>
              <a:t> = 1.099.511.627.776 bits 	</a:t>
            </a:r>
            <a:r>
              <a:rPr lang="fr-FR" sz="2000" dirty="0" smtClean="0"/>
              <a:t>	≈ 10</a:t>
            </a:r>
            <a:r>
              <a:rPr lang="fr-FR" sz="2000" baseline="30000" dirty="0" smtClean="0"/>
              <a:t>12</a:t>
            </a:r>
          </a:p>
          <a:p>
            <a:pPr lvl="1"/>
            <a:r>
              <a:rPr lang="fr-FR" sz="2000" dirty="0" smtClean="0"/>
              <a:t>1 Pétabits 		(Pb)	</a:t>
            </a:r>
            <a:r>
              <a:rPr lang="fr-FR" sz="2000" dirty="0" smtClean="0">
                <a:sym typeface="Wingdings" pitchFamily="2" charset="2"/>
              </a:rPr>
              <a:t> </a:t>
            </a:r>
            <a:r>
              <a:rPr lang="fr-FR" sz="2000" dirty="0" smtClean="0"/>
              <a:t>2</a:t>
            </a:r>
            <a:r>
              <a:rPr lang="fr-FR" sz="2000" baseline="30000" dirty="0" smtClean="0"/>
              <a:t>50</a:t>
            </a:r>
            <a:r>
              <a:rPr lang="fr-FR" sz="2000" dirty="0"/>
              <a:t> = 1.125.899.906.842.624 bits 	≈ 10</a:t>
            </a:r>
            <a:r>
              <a:rPr lang="fr-FR" sz="2000" baseline="30000" dirty="0" smtClean="0"/>
              <a:t>15</a:t>
            </a:r>
            <a:endParaRPr lang="fr-FR" sz="2000" dirty="0"/>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400" dirty="0" smtClean="0"/>
              <a:t>3. Représentations de l'information</a:t>
            </a:r>
            <a:endParaRPr lang="fr-FR" sz="2400" dirty="0"/>
          </a:p>
        </p:txBody>
      </p:sp>
    </p:spTree>
    <p:extLst>
      <p:ext uri="{BB962C8B-B14F-4D97-AF65-F5344CB8AC3E}">
        <p14:creationId xmlns:p14="http://schemas.microsoft.com/office/powerpoint/2010/main" val="135714776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Première partie</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p:txBody>
          <a:bodyPr>
            <a:normAutofit/>
          </a:bodyPr>
          <a:lstStyle/>
          <a:p>
            <a:r>
              <a:rPr lang="fr-FR" dirty="0" smtClean="0"/>
              <a:t>Repérer </a:t>
            </a:r>
            <a:r>
              <a:rPr lang="fr-FR" dirty="0"/>
              <a:t>un </a:t>
            </a:r>
            <a:r>
              <a:rPr lang="fr-FR" dirty="0" smtClean="0"/>
              <a:t>élément </a:t>
            </a:r>
            <a:r>
              <a:rPr lang="fr-FR" dirty="0"/>
              <a:t>parmi un ensemble de </a:t>
            </a:r>
            <a:r>
              <a:rPr lang="fr-FR" dirty="0" smtClean="0"/>
              <a:t>2</a:t>
            </a:r>
            <a:r>
              <a:rPr lang="fr-FR" baseline="30000" dirty="0" smtClean="0"/>
              <a:t>n </a:t>
            </a:r>
            <a:r>
              <a:rPr lang="fr-FR" dirty="0" smtClean="0"/>
              <a:t>éléments </a:t>
            </a:r>
            <a:r>
              <a:rPr lang="fr-FR" dirty="0"/>
              <a:t>suppose de le </a:t>
            </a:r>
            <a:r>
              <a:rPr lang="fr-FR" dirty="0" smtClean="0"/>
              <a:t>localiser par </a:t>
            </a:r>
            <a:r>
              <a:rPr lang="fr-FR" dirty="0"/>
              <a:t>un </a:t>
            </a:r>
            <a:r>
              <a:rPr lang="fr-FR" dirty="0" smtClean="0"/>
              <a:t>numéro codé </a:t>
            </a:r>
            <a:r>
              <a:rPr lang="fr-FR" dirty="0"/>
              <a:t>sur n</a:t>
            </a:r>
            <a:r>
              <a:rPr lang="fr-FR" dirty="0" smtClean="0"/>
              <a:t> </a:t>
            </a:r>
            <a:r>
              <a:rPr lang="fr-FR" dirty="0"/>
              <a:t>bits. </a:t>
            </a:r>
            <a:r>
              <a:rPr lang="fr-FR" dirty="0" smtClean="0"/>
              <a:t>Ce numéro est appelé son adresse</a:t>
            </a:r>
            <a:r>
              <a:rPr lang="fr-FR" dirty="0"/>
              <a:t>. </a:t>
            </a:r>
            <a:endParaRPr lang="fr-FR" dirty="0" smtClean="0"/>
          </a:p>
          <a:p>
            <a:r>
              <a:rPr lang="fr-FR" dirty="0" smtClean="0"/>
              <a:t>Exemple : Repérer </a:t>
            </a:r>
            <a:r>
              <a:rPr lang="fr-FR" dirty="0"/>
              <a:t>un </a:t>
            </a:r>
            <a:r>
              <a:rPr lang="fr-FR" dirty="0" smtClean="0"/>
              <a:t>élément </a:t>
            </a:r>
            <a:r>
              <a:rPr lang="fr-FR" dirty="0"/>
              <a:t>parmi un ensemble de 4 </a:t>
            </a:r>
            <a:r>
              <a:rPr lang="fr-FR" dirty="0" smtClean="0"/>
              <a:t>giga-éléments suppose </a:t>
            </a:r>
            <a:r>
              <a:rPr lang="fr-FR" dirty="0"/>
              <a:t>de le localiser par un </a:t>
            </a:r>
            <a:r>
              <a:rPr lang="fr-FR" dirty="0" smtClean="0"/>
              <a:t>numéro codé </a:t>
            </a:r>
            <a:r>
              <a:rPr lang="fr-FR" dirty="0"/>
              <a:t>sur 32 </a:t>
            </a:r>
            <a:r>
              <a:rPr lang="fr-FR" dirty="0" smtClean="0"/>
              <a:t>bits :</a:t>
            </a:r>
          </a:p>
          <a:p>
            <a:pPr marL="365760" lvl="1" indent="0">
              <a:buNone/>
            </a:pPr>
            <a:r>
              <a:rPr lang="fr-FR" dirty="0" smtClean="0">
                <a:sym typeface="Wingdings" pitchFamily="2" charset="2"/>
              </a:rPr>
              <a:t> 4 Gb 	= 	4 x </a:t>
            </a:r>
            <a:r>
              <a:rPr lang="fr-FR" sz="2800" dirty="0" smtClean="0"/>
              <a:t>2</a:t>
            </a:r>
            <a:r>
              <a:rPr lang="fr-FR" sz="2800" baseline="30000" dirty="0" smtClean="0"/>
              <a:t>30 </a:t>
            </a:r>
            <a:r>
              <a:rPr lang="fr-FR" sz="2800" dirty="0" smtClean="0"/>
              <a:t> 	=	2</a:t>
            </a:r>
            <a:r>
              <a:rPr lang="fr-FR" sz="2800" baseline="30000" dirty="0" smtClean="0"/>
              <a:t>2</a:t>
            </a:r>
            <a:r>
              <a:rPr lang="fr-FR" sz="2800" dirty="0" smtClean="0"/>
              <a:t> x 2</a:t>
            </a:r>
            <a:r>
              <a:rPr lang="fr-FR" sz="2800" baseline="30000" dirty="0" smtClean="0"/>
              <a:t>30</a:t>
            </a:r>
            <a:r>
              <a:rPr lang="fr-FR" sz="2800" dirty="0" smtClean="0"/>
              <a:t>  	= 2</a:t>
            </a:r>
            <a:r>
              <a:rPr lang="fr-FR" sz="2800" baseline="30000" dirty="0" smtClean="0"/>
              <a:t>32 </a:t>
            </a:r>
            <a:r>
              <a:rPr lang="fr-FR" sz="2800" dirty="0" smtClean="0"/>
              <a:t> bits</a:t>
            </a:r>
            <a:endParaRPr lang="fr-FR" dirty="0"/>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400" dirty="0" smtClean="0"/>
              <a:t>3. Représentations de l'information</a:t>
            </a:r>
            <a:endParaRPr lang="fr-FR" sz="2400" dirty="0"/>
          </a:p>
        </p:txBody>
      </p:sp>
    </p:spTree>
    <p:extLst>
      <p:ext uri="{BB962C8B-B14F-4D97-AF65-F5344CB8AC3E}">
        <p14:creationId xmlns:p14="http://schemas.microsoft.com/office/powerpoint/2010/main" val="53771786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Première partie</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p:txBody>
          <a:bodyPr>
            <a:normAutofit/>
          </a:bodyPr>
          <a:lstStyle/>
          <a:p>
            <a:pPr marL="0" indent="0" algn="ctr">
              <a:buNone/>
            </a:pPr>
            <a:r>
              <a:rPr lang="fr-FR" dirty="0"/>
              <a:t>On appelle représentation </a:t>
            </a:r>
            <a:r>
              <a:rPr lang="fr-FR" dirty="0" smtClean="0"/>
              <a:t>d'une information, </a:t>
            </a:r>
            <a:r>
              <a:rPr lang="fr-FR" dirty="0"/>
              <a:t>la façon </a:t>
            </a:r>
            <a:r>
              <a:rPr lang="fr-FR" dirty="0" smtClean="0"/>
              <a:t>à suivre pour établir </a:t>
            </a:r>
            <a:r>
              <a:rPr lang="fr-FR" dirty="0"/>
              <a:t>une correspondance qui permet sans </a:t>
            </a:r>
            <a:r>
              <a:rPr lang="fr-FR" dirty="0" smtClean="0"/>
              <a:t>ambiguïté </a:t>
            </a:r>
            <a:r>
              <a:rPr lang="fr-FR" dirty="0"/>
              <a:t>de </a:t>
            </a:r>
            <a:r>
              <a:rPr lang="fr-FR" dirty="0" smtClean="0"/>
              <a:t>:</a:t>
            </a:r>
          </a:p>
          <a:p>
            <a:pPr marL="365760" lvl="1" indent="0" algn="ctr">
              <a:buNone/>
            </a:pPr>
            <a:r>
              <a:rPr lang="fr-FR" dirty="0" smtClean="0"/>
              <a:t>passer </a:t>
            </a:r>
            <a:r>
              <a:rPr lang="fr-FR" dirty="0"/>
              <a:t>d’une </a:t>
            </a:r>
            <a:r>
              <a:rPr lang="fr-FR" dirty="0" smtClean="0"/>
              <a:t>présentation </a:t>
            </a:r>
            <a:r>
              <a:rPr lang="fr-FR" dirty="0"/>
              <a:t>(</a:t>
            </a:r>
            <a:r>
              <a:rPr lang="fr-FR" b="1" dirty="0"/>
              <a:t>dite </a:t>
            </a:r>
            <a:r>
              <a:rPr lang="fr-FR" b="1" dirty="0" smtClean="0"/>
              <a:t>externe</a:t>
            </a:r>
            <a:r>
              <a:rPr lang="fr-FR" dirty="0" smtClean="0"/>
              <a:t>) d’une information</a:t>
            </a:r>
          </a:p>
          <a:p>
            <a:pPr marL="365760" lvl="1" indent="0" algn="ctr">
              <a:buNone/>
            </a:pPr>
            <a:r>
              <a:rPr lang="fr-FR" dirty="0" smtClean="0"/>
              <a:t>à </a:t>
            </a:r>
          </a:p>
          <a:p>
            <a:pPr marL="365760" lvl="1" indent="0" algn="ctr">
              <a:buNone/>
            </a:pPr>
            <a:r>
              <a:rPr lang="fr-FR" dirty="0" smtClean="0"/>
              <a:t>une </a:t>
            </a:r>
            <a:r>
              <a:rPr lang="fr-FR" dirty="0"/>
              <a:t>autre </a:t>
            </a:r>
            <a:r>
              <a:rPr lang="fr-FR" dirty="0" smtClean="0"/>
              <a:t>présentation </a:t>
            </a:r>
            <a:r>
              <a:rPr lang="fr-FR" dirty="0"/>
              <a:t>(</a:t>
            </a:r>
            <a:r>
              <a:rPr lang="fr-FR" b="1" dirty="0"/>
              <a:t>dite </a:t>
            </a:r>
            <a:r>
              <a:rPr lang="fr-FR" b="1" dirty="0" smtClean="0"/>
              <a:t>interne </a:t>
            </a:r>
            <a:r>
              <a:rPr lang="fr-FR" dirty="0" smtClean="0"/>
              <a:t>: forme </a:t>
            </a:r>
            <a:r>
              <a:rPr lang="fr-FR" dirty="0"/>
              <a:t>binaire) </a:t>
            </a:r>
            <a:r>
              <a:rPr lang="fr-FR" dirty="0" smtClean="0"/>
              <a:t/>
            </a:r>
            <a:br>
              <a:rPr lang="fr-FR" dirty="0" smtClean="0"/>
            </a:br>
            <a:r>
              <a:rPr lang="fr-FR" dirty="0" smtClean="0"/>
              <a:t>de </a:t>
            </a:r>
            <a:r>
              <a:rPr lang="fr-FR" dirty="0"/>
              <a:t>la même information,  suivant </a:t>
            </a:r>
            <a:r>
              <a:rPr lang="fr-FR" dirty="0" smtClean="0"/>
              <a:t>une  </a:t>
            </a:r>
            <a:r>
              <a:rPr lang="fr-FR" dirty="0"/>
              <a:t>règle </a:t>
            </a:r>
            <a:r>
              <a:rPr lang="fr-FR" dirty="0" smtClean="0"/>
              <a:t>précise,</a:t>
            </a:r>
          </a:p>
          <a:p>
            <a:pPr marL="365760" lvl="1" indent="0" algn="ctr">
              <a:buNone/>
            </a:pPr>
            <a:r>
              <a:rPr lang="fr-FR" dirty="0" smtClean="0"/>
              <a:t>et vice-versa</a:t>
            </a:r>
            <a:endParaRPr lang="fr-FR" dirty="0"/>
          </a:p>
        </p:txBody>
      </p:sp>
      <p:sp>
        <p:nvSpPr>
          <p:cNvPr id="6"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400" dirty="0" smtClean="0"/>
              <a:t>3. Représentations de l'information</a:t>
            </a:r>
            <a:endParaRPr lang="fr-FR" sz="2400" dirty="0"/>
          </a:p>
        </p:txBody>
      </p:sp>
    </p:spTree>
    <p:extLst>
      <p:ext uri="{BB962C8B-B14F-4D97-AF65-F5344CB8AC3E}">
        <p14:creationId xmlns:p14="http://schemas.microsoft.com/office/powerpoint/2010/main" val="400698415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Première partie</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a:xfrm>
            <a:off x="0" y="843558"/>
            <a:ext cx="9144000" cy="4032448"/>
          </a:xfrm>
        </p:spPr>
        <p:txBody>
          <a:bodyPr>
            <a:normAutofit/>
          </a:bodyPr>
          <a:lstStyle/>
          <a:p>
            <a:endParaRPr lang="fr-FR" sz="2600" dirty="0"/>
          </a:p>
        </p:txBody>
      </p:sp>
      <p:sp>
        <p:nvSpPr>
          <p:cNvPr id="8"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400" dirty="0" smtClean="0"/>
              <a:t>3. Représentations de l'information</a:t>
            </a:r>
            <a:endParaRPr lang="fr-FR" sz="2400" dirty="0"/>
          </a:p>
        </p:txBody>
      </p:sp>
      <p:graphicFrame>
        <p:nvGraphicFramePr>
          <p:cNvPr id="6" name="Diagramme 5"/>
          <p:cNvGraphicFramePr/>
          <p:nvPr>
            <p:extLst>
              <p:ext uri="{D42A27DB-BD31-4B8C-83A1-F6EECF244321}">
                <p14:modId xmlns:p14="http://schemas.microsoft.com/office/powerpoint/2010/main" val="2069898123"/>
              </p:ext>
            </p:extLst>
          </p:nvPr>
        </p:nvGraphicFramePr>
        <p:xfrm>
          <a:off x="0" y="879534"/>
          <a:ext cx="9144000" cy="39244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2777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2000" dirty="0" smtClean="0">
                <a:solidFill>
                  <a:srgbClr val="775F55"/>
                </a:solidFill>
              </a:rPr>
              <a:t>Première partie </a:t>
            </a:r>
            <a:r>
              <a:rPr lang="fr-FR" sz="2000" dirty="0">
                <a:solidFill>
                  <a:srgbClr val="775F55"/>
                </a:solidFill>
              </a:rPr>
              <a:t>/ </a:t>
            </a:r>
            <a:r>
              <a:rPr lang="fr-FR" sz="2000" dirty="0" smtClean="0">
                <a:solidFill>
                  <a:srgbClr val="775F55"/>
                </a:solidFill>
              </a:rPr>
              <a:t>3. Représentations de l'information</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p:txBody>
          <a:bodyPr>
            <a:normAutofit/>
          </a:bodyPr>
          <a:lstStyle/>
          <a:p>
            <a:r>
              <a:rPr lang="fr-FR" sz="2400" dirty="0"/>
              <a:t>E</a:t>
            </a:r>
            <a:r>
              <a:rPr lang="fr-FR" sz="2400" dirty="0" smtClean="0"/>
              <a:t>ntier non signé </a:t>
            </a:r>
            <a:r>
              <a:rPr lang="fr-FR" sz="2400" dirty="0" smtClean="0">
                <a:sym typeface="Wingdings" pitchFamily="2" charset="2"/>
              </a:rPr>
              <a:t> Entier positif Naturel (0, 1,2,3,……)</a:t>
            </a:r>
            <a:endParaRPr lang="fr-FR" sz="2400" dirty="0" smtClean="0"/>
          </a:p>
          <a:p>
            <a:r>
              <a:rPr lang="fr-FR" sz="2800" dirty="0" smtClean="0"/>
              <a:t>La représentation d’un entier non signé dans </a:t>
            </a:r>
            <a:r>
              <a:rPr lang="fr-FR" sz="2800" dirty="0"/>
              <a:t>le langage </a:t>
            </a:r>
            <a:r>
              <a:rPr lang="fr-FR" sz="2800" dirty="0" smtClean="0"/>
              <a:t>humaine s’écrit :</a:t>
            </a:r>
          </a:p>
          <a:p>
            <a:pPr marL="365760" lvl="1" indent="0">
              <a:buNone/>
            </a:pPr>
            <a:r>
              <a:rPr lang="fr-FR" sz="2400" dirty="0" smtClean="0"/>
              <a:t>3404 	= </a:t>
            </a:r>
            <a:r>
              <a:rPr lang="fr-FR" sz="2400" dirty="0"/>
              <a:t>3 </a:t>
            </a:r>
            <a:r>
              <a:rPr lang="fr-FR" sz="2400" dirty="0" smtClean="0"/>
              <a:t>x1000</a:t>
            </a:r>
            <a:r>
              <a:rPr lang="fr-FR" sz="2400" baseline="30000" dirty="0" smtClean="0"/>
              <a:t>  	</a:t>
            </a:r>
            <a:r>
              <a:rPr lang="fr-FR" sz="2400" dirty="0" smtClean="0"/>
              <a:t>+ 4</a:t>
            </a:r>
            <a:r>
              <a:rPr lang="fr-FR" sz="2800" dirty="0" smtClean="0"/>
              <a:t> x</a:t>
            </a:r>
            <a:r>
              <a:rPr lang="fr-FR" sz="2400" dirty="0" smtClean="0"/>
              <a:t>100</a:t>
            </a:r>
            <a:r>
              <a:rPr lang="fr-FR" sz="2800" dirty="0" smtClean="0"/>
              <a:t> 	</a:t>
            </a:r>
            <a:r>
              <a:rPr lang="fr-FR" sz="2400" dirty="0" smtClean="0"/>
              <a:t>+ 4</a:t>
            </a:r>
          </a:p>
          <a:p>
            <a:pPr marL="365760" lvl="1" indent="0">
              <a:buNone/>
            </a:pPr>
            <a:r>
              <a:rPr lang="fr-FR" sz="2400" dirty="0" smtClean="0"/>
              <a:t>		= </a:t>
            </a:r>
            <a:r>
              <a:rPr lang="fr-FR" sz="2400" dirty="0"/>
              <a:t>3</a:t>
            </a:r>
            <a:r>
              <a:rPr lang="fr-FR" sz="2000" dirty="0"/>
              <a:t> </a:t>
            </a:r>
            <a:r>
              <a:rPr lang="fr-FR" sz="2000" dirty="0" smtClean="0"/>
              <a:t>x1000</a:t>
            </a:r>
            <a:r>
              <a:rPr lang="fr-FR" sz="2000" baseline="30000" dirty="0" smtClean="0"/>
              <a:t>  	</a:t>
            </a:r>
            <a:r>
              <a:rPr lang="fr-FR" sz="2000" dirty="0" smtClean="0"/>
              <a:t>+ </a:t>
            </a:r>
            <a:r>
              <a:rPr lang="fr-FR" sz="2400" dirty="0"/>
              <a:t>4 </a:t>
            </a:r>
            <a:r>
              <a:rPr lang="fr-FR" sz="2400" dirty="0" smtClean="0"/>
              <a:t>x</a:t>
            </a:r>
            <a:r>
              <a:rPr lang="fr-FR" sz="2000" dirty="0" smtClean="0"/>
              <a:t>100</a:t>
            </a:r>
            <a:r>
              <a:rPr lang="fr-FR" sz="2400" dirty="0" smtClean="0"/>
              <a:t> 	+ 4x1</a:t>
            </a:r>
            <a:endParaRPr lang="fr-FR" sz="2400" dirty="0"/>
          </a:p>
          <a:p>
            <a:pPr marL="365760" lvl="1" indent="0">
              <a:buNone/>
            </a:pPr>
            <a:r>
              <a:rPr lang="fr-FR" sz="2400" dirty="0" smtClean="0"/>
              <a:t>		= 3</a:t>
            </a:r>
            <a:r>
              <a:rPr lang="fr-FR" sz="2000" dirty="0" smtClean="0"/>
              <a:t> x10</a:t>
            </a:r>
            <a:r>
              <a:rPr lang="fr-FR" sz="2000" baseline="30000" dirty="0" smtClean="0"/>
              <a:t>3  	</a:t>
            </a:r>
            <a:r>
              <a:rPr lang="fr-FR" sz="2000" dirty="0" smtClean="0"/>
              <a:t>+ </a:t>
            </a:r>
            <a:r>
              <a:rPr lang="fr-FR" sz="2400" dirty="0" smtClean="0"/>
              <a:t>4 x10</a:t>
            </a:r>
            <a:r>
              <a:rPr lang="fr-FR" sz="2400" baseline="30000" dirty="0" smtClean="0"/>
              <a:t>2  	</a:t>
            </a:r>
            <a:r>
              <a:rPr lang="fr-FR" sz="2400" dirty="0" smtClean="0"/>
              <a:t>+ 4</a:t>
            </a:r>
            <a:r>
              <a:rPr lang="fr-FR" sz="2000" dirty="0" smtClean="0"/>
              <a:t> x10</a:t>
            </a:r>
            <a:r>
              <a:rPr lang="fr-FR" sz="2000" baseline="30000" dirty="0" smtClean="0"/>
              <a:t>0</a:t>
            </a:r>
          </a:p>
          <a:p>
            <a:pPr marL="365760" lvl="1" indent="0">
              <a:buClr>
                <a:srgbClr val="94B6D2"/>
              </a:buClr>
              <a:buNone/>
            </a:pPr>
            <a:r>
              <a:rPr lang="fr-FR" sz="2400" dirty="0">
                <a:solidFill>
                  <a:prstClr val="black"/>
                </a:solidFill>
              </a:rPr>
              <a:t>		= 3</a:t>
            </a:r>
            <a:r>
              <a:rPr lang="fr-FR" sz="2000" dirty="0">
                <a:solidFill>
                  <a:prstClr val="black"/>
                </a:solidFill>
              </a:rPr>
              <a:t> </a:t>
            </a:r>
            <a:r>
              <a:rPr lang="fr-FR" sz="2000" dirty="0" smtClean="0">
                <a:solidFill>
                  <a:prstClr val="black"/>
                </a:solidFill>
              </a:rPr>
              <a:t>x10</a:t>
            </a:r>
            <a:r>
              <a:rPr lang="fr-FR" sz="2000" baseline="30000" dirty="0" smtClean="0">
                <a:solidFill>
                  <a:prstClr val="black"/>
                </a:solidFill>
              </a:rPr>
              <a:t>3  </a:t>
            </a:r>
            <a:r>
              <a:rPr lang="fr-FR" sz="2000" baseline="30000" dirty="0">
                <a:solidFill>
                  <a:prstClr val="black"/>
                </a:solidFill>
              </a:rPr>
              <a:t>	</a:t>
            </a:r>
            <a:r>
              <a:rPr lang="fr-FR" sz="2000" dirty="0">
                <a:solidFill>
                  <a:prstClr val="black"/>
                </a:solidFill>
              </a:rPr>
              <a:t>+ </a:t>
            </a:r>
            <a:r>
              <a:rPr lang="fr-FR" sz="2400" dirty="0">
                <a:solidFill>
                  <a:prstClr val="black"/>
                </a:solidFill>
              </a:rPr>
              <a:t>4 </a:t>
            </a:r>
            <a:r>
              <a:rPr lang="fr-FR" sz="2400" dirty="0" smtClean="0">
                <a:solidFill>
                  <a:prstClr val="black"/>
                </a:solidFill>
              </a:rPr>
              <a:t>x10</a:t>
            </a:r>
            <a:r>
              <a:rPr lang="fr-FR" sz="2400" baseline="30000" dirty="0" smtClean="0">
                <a:solidFill>
                  <a:prstClr val="black"/>
                </a:solidFill>
              </a:rPr>
              <a:t>2  </a:t>
            </a:r>
            <a:r>
              <a:rPr lang="fr-FR" sz="2400" baseline="30000" dirty="0">
                <a:solidFill>
                  <a:prstClr val="black"/>
                </a:solidFill>
              </a:rPr>
              <a:t>	</a:t>
            </a:r>
            <a:r>
              <a:rPr lang="fr-FR" sz="2400" dirty="0">
                <a:solidFill>
                  <a:prstClr val="black"/>
                </a:solidFill>
              </a:rPr>
              <a:t>+ 0</a:t>
            </a:r>
            <a:r>
              <a:rPr lang="fr-FR" sz="2000" dirty="0">
                <a:solidFill>
                  <a:prstClr val="black"/>
                </a:solidFill>
              </a:rPr>
              <a:t> </a:t>
            </a:r>
            <a:r>
              <a:rPr lang="fr-FR" sz="2000" dirty="0" smtClean="0">
                <a:solidFill>
                  <a:prstClr val="black"/>
                </a:solidFill>
              </a:rPr>
              <a:t>x10</a:t>
            </a:r>
            <a:r>
              <a:rPr lang="fr-FR" sz="2000" baseline="30000" dirty="0" smtClean="0">
                <a:solidFill>
                  <a:prstClr val="black"/>
                </a:solidFill>
              </a:rPr>
              <a:t>1  </a:t>
            </a:r>
            <a:r>
              <a:rPr lang="fr-FR" sz="2000" baseline="30000" dirty="0">
                <a:solidFill>
                  <a:prstClr val="black"/>
                </a:solidFill>
              </a:rPr>
              <a:t>	</a:t>
            </a:r>
            <a:r>
              <a:rPr lang="fr-FR" sz="2000" dirty="0">
                <a:solidFill>
                  <a:prstClr val="black"/>
                </a:solidFill>
              </a:rPr>
              <a:t>+</a:t>
            </a:r>
            <a:r>
              <a:rPr lang="fr-FR" sz="2400" dirty="0">
                <a:solidFill>
                  <a:prstClr val="black"/>
                </a:solidFill>
              </a:rPr>
              <a:t> 4</a:t>
            </a:r>
            <a:r>
              <a:rPr lang="fr-FR" sz="2000" dirty="0">
                <a:solidFill>
                  <a:prstClr val="black"/>
                </a:solidFill>
              </a:rPr>
              <a:t> </a:t>
            </a:r>
            <a:r>
              <a:rPr lang="fr-FR" sz="2000" dirty="0" smtClean="0">
                <a:solidFill>
                  <a:prstClr val="black"/>
                </a:solidFill>
              </a:rPr>
              <a:t>x10</a:t>
            </a:r>
            <a:r>
              <a:rPr lang="fr-FR" sz="2000" baseline="30000" dirty="0" smtClean="0">
                <a:solidFill>
                  <a:prstClr val="black"/>
                </a:solidFill>
              </a:rPr>
              <a:t>0</a:t>
            </a:r>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dirty="0" smtClean="0"/>
              <a:t>1. Nombre entier non signé</a:t>
            </a:r>
            <a:endParaRPr lang="fr-FR" sz="2000" dirty="0"/>
          </a:p>
        </p:txBody>
      </p:sp>
    </p:spTree>
    <p:extLst>
      <p:ext uri="{BB962C8B-B14F-4D97-AF65-F5344CB8AC3E}">
        <p14:creationId xmlns:p14="http://schemas.microsoft.com/office/powerpoint/2010/main" val="415731361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000" dirty="0" smtClean="0">
                <a:solidFill>
                  <a:srgbClr val="775F55"/>
                </a:solidFill>
              </a:rPr>
              <a:t>Première partie </a:t>
            </a:r>
            <a:r>
              <a:rPr lang="fr-FR" sz="2000" dirty="0">
                <a:solidFill>
                  <a:srgbClr val="775F55"/>
                </a:solidFill>
              </a:rPr>
              <a:t>/ </a:t>
            </a:r>
            <a:r>
              <a:rPr lang="fr-FR" sz="2000" dirty="0" smtClean="0">
                <a:solidFill>
                  <a:srgbClr val="775F55"/>
                </a:solidFill>
              </a:rPr>
              <a:t>3. Représentations de l'information</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p:txBody>
          <a:bodyPr>
            <a:normAutofit/>
          </a:bodyPr>
          <a:lstStyle/>
          <a:p>
            <a:r>
              <a:rPr lang="fr-FR" dirty="0" smtClean="0"/>
              <a:t>En général, la représentation d’un nombre entier non signé dans une </a:t>
            </a:r>
            <a:r>
              <a:rPr lang="fr-FR" dirty="0"/>
              <a:t>base </a:t>
            </a:r>
            <a:r>
              <a:rPr lang="fr-FR" dirty="0" smtClean="0"/>
              <a:t>b est comme suit :</a:t>
            </a:r>
          </a:p>
          <a:p>
            <a:endParaRPr lang="fr-FR" dirty="0"/>
          </a:p>
          <a:p>
            <a:pPr marL="0" indent="0" algn="ctr">
              <a:buNone/>
            </a:pPr>
            <a:r>
              <a:rPr lang="fr-FR" dirty="0" smtClean="0"/>
              <a:t>a</a:t>
            </a:r>
            <a:r>
              <a:rPr lang="fr-FR" baseline="-25000" dirty="0" smtClean="0"/>
              <a:t>n-1 </a:t>
            </a:r>
            <a:r>
              <a:rPr lang="fr-FR" dirty="0"/>
              <a:t>x </a:t>
            </a:r>
            <a:r>
              <a:rPr lang="fr-FR" dirty="0" smtClean="0"/>
              <a:t>b</a:t>
            </a:r>
            <a:r>
              <a:rPr lang="fr-FR" baseline="30000" dirty="0" smtClean="0"/>
              <a:t>n-1</a:t>
            </a:r>
            <a:r>
              <a:rPr lang="fr-FR" dirty="0" smtClean="0"/>
              <a:t> + ….. </a:t>
            </a:r>
            <a:r>
              <a:rPr lang="fr-FR" dirty="0"/>
              <a:t>+ a</a:t>
            </a:r>
            <a:r>
              <a:rPr lang="fr-FR" baseline="-25000" dirty="0"/>
              <a:t>1 </a:t>
            </a:r>
            <a:r>
              <a:rPr lang="fr-FR" dirty="0"/>
              <a:t>x </a:t>
            </a:r>
            <a:r>
              <a:rPr lang="fr-FR" dirty="0" smtClean="0"/>
              <a:t>b</a:t>
            </a:r>
            <a:r>
              <a:rPr lang="fr-FR" baseline="30000" dirty="0" smtClean="0"/>
              <a:t>1</a:t>
            </a:r>
            <a:r>
              <a:rPr lang="fr-FR" dirty="0" smtClean="0"/>
              <a:t> </a:t>
            </a:r>
            <a:r>
              <a:rPr lang="fr-FR" dirty="0"/>
              <a:t>+ </a:t>
            </a:r>
            <a:r>
              <a:rPr lang="fr-FR" dirty="0" smtClean="0"/>
              <a:t>a</a:t>
            </a:r>
            <a:r>
              <a:rPr lang="fr-FR" baseline="-25000" dirty="0" smtClean="0"/>
              <a:t>0 </a:t>
            </a:r>
            <a:r>
              <a:rPr lang="fr-FR" dirty="0"/>
              <a:t>x </a:t>
            </a:r>
            <a:r>
              <a:rPr lang="fr-FR" dirty="0" smtClean="0"/>
              <a:t>b</a:t>
            </a:r>
            <a:r>
              <a:rPr lang="fr-FR" baseline="30000" dirty="0" smtClean="0"/>
              <a:t>0</a:t>
            </a:r>
          </a:p>
          <a:p>
            <a:pPr marL="0" indent="0" algn="ctr">
              <a:buNone/>
            </a:pPr>
            <a:r>
              <a:rPr lang="fr-FR" dirty="0" smtClean="0"/>
              <a:t>a</a:t>
            </a:r>
            <a:r>
              <a:rPr lang="fr-FR" baseline="-25000" dirty="0" smtClean="0"/>
              <a:t>n-1, </a:t>
            </a:r>
            <a:r>
              <a:rPr lang="fr-FR" dirty="0" smtClean="0"/>
              <a:t>a</a:t>
            </a:r>
            <a:r>
              <a:rPr lang="fr-FR" baseline="-25000" dirty="0" smtClean="0"/>
              <a:t>n-2</a:t>
            </a:r>
            <a:r>
              <a:rPr lang="fr-FR" dirty="0" smtClean="0"/>
              <a:t>, …	 : poids forts</a:t>
            </a:r>
          </a:p>
          <a:p>
            <a:pPr marL="0" indent="0" algn="ctr">
              <a:buNone/>
            </a:pPr>
            <a:r>
              <a:rPr lang="fr-FR" dirty="0" smtClean="0"/>
              <a:t>	…, a</a:t>
            </a:r>
            <a:r>
              <a:rPr lang="fr-FR" baseline="-25000" dirty="0" smtClean="0"/>
              <a:t>1, </a:t>
            </a:r>
            <a:r>
              <a:rPr lang="fr-FR" dirty="0" smtClean="0"/>
              <a:t>a</a:t>
            </a:r>
            <a:r>
              <a:rPr lang="fr-FR" baseline="-25000" dirty="0" smtClean="0"/>
              <a:t>0</a:t>
            </a:r>
            <a:r>
              <a:rPr lang="fr-FR" dirty="0" smtClean="0"/>
              <a:t> : poids faibles</a:t>
            </a:r>
            <a:endParaRPr lang="fr-FR" dirty="0"/>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dirty="0" smtClean="0"/>
              <a:t>1. Nombre entier non signé</a:t>
            </a:r>
            <a:endParaRPr lang="fr-FR" sz="2000" dirty="0"/>
          </a:p>
        </p:txBody>
      </p:sp>
    </p:spTree>
    <p:extLst>
      <p:ext uri="{BB962C8B-B14F-4D97-AF65-F5344CB8AC3E}">
        <p14:creationId xmlns:p14="http://schemas.microsoft.com/office/powerpoint/2010/main" val="2633165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Composants d’un PC</a:t>
            </a:r>
            <a:endParaRPr lang="fr-FR" dirty="0"/>
          </a:p>
        </p:txBody>
      </p:sp>
      <p:sp>
        <p:nvSpPr>
          <p:cNvPr id="5" name="Content Placeholder 4"/>
          <p:cNvSpPr>
            <a:spLocks noGrp="1"/>
          </p:cNvSpPr>
          <p:nvPr>
            <p:ph sz="quarter" idx="1"/>
          </p:nvPr>
        </p:nvSpPr>
        <p:spPr>
          <a:xfrm>
            <a:off x="3808139" y="843558"/>
            <a:ext cx="5335864" cy="4032448"/>
          </a:xfrm>
        </p:spPr>
        <p:txBody>
          <a:bodyPr>
            <a:normAutofit/>
          </a:bodyPr>
          <a:lstStyle/>
          <a:p>
            <a:endParaRPr lang="fr-FR" sz="2000" dirty="0" smtClean="0"/>
          </a:p>
          <a:p>
            <a:r>
              <a:rPr lang="fr-FR" sz="2000" dirty="0" smtClean="0"/>
              <a:t>La </a:t>
            </a:r>
            <a:r>
              <a:rPr lang="fr-FR" sz="2000" dirty="0"/>
              <a:t>carte mère est l'un des éléments essentiels d'un </a:t>
            </a:r>
            <a:r>
              <a:rPr lang="fr-FR" sz="2000" dirty="0" smtClean="0"/>
              <a:t>ordinateur,</a:t>
            </a:r>
          </a:p>
          <a:p>
            <a:endParaRPr lang="fr-FR" sz="2000" dirty="0" smtClean="0"/>
          </a:p>
          <a:p>
            <a:r>
              <a:rPr lang="fr-FR" sz="2000" dirty="0" smtClean="0"/>
              <a:t>Elle </a:t>
            </a:r>
            <a:r>
              <a:rPr lang="fr-FR" sz="2000" dirty="0"/>
              <a:t>assure la </a:t>
            </a:r>
            <a:r>
              <a:rPr lang="fr-FR" sz="2000" dirty="0" smtClean="0"/>
              <a:t>connexion physique </a:t>
            </a:r>
            <a:r>
              <a:rPr lang="fr-FR" sz="2000" dirty="0"/>
              <a:t>des différents composants (processeur, mémoire, carte d'entrées/sorties, ...) </a:t>
            </a:r>
            <a:r>
              <a:rPr lang="fr-FR" sz="2000" dirty="0" smtClean="0"/>
              <a:t>par l’intermédiaire </a:t>
            </a:r>
            <a:r>
              <a:rPr lang="fr-FR" sz="2000" dirty="0"/>
              <a:t>de différents </a:t>
            </a:r>
            <a:r>
              <a:rPr lang="fr-FR" sz="2000" dirty="0" smtClean="0"/>
              <a:t>bus.</a:t>
            </a:r>
          </a:p>
        </p:txBody>
      </p:sp>
      <p:sp>
        <p:nvSpPr>
          <p:cNvPr id="7"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b="0" dirty="0" smtClean="0"/>
              <a:t>1. L’unité centrale &gt;</a:t>
            </a:r>
            <a:r>
              <a:rPr lang="fr-FR" sz="2400" b="0" dirty="0" smtClean="0"/>
              <a:t> </a:t>
            </a:r>
            <a:r>
              <a:rPr lang="fr-FR" sz="2400" dirty="0" smtClean="0"/>
              <a:t>1. La carte mère</a:t>
            </a:r>
            <a:endParaRPr lang="fr-FR" sz="2400" dirty="0"/>
          </a:p>
        </p:txBody>
      </p:sp>
      <p:pic>
        <p:nvPicPr>
          <p:cNvPr id="1028" name="Picture 4" descr="http://le-monde-informatique.com/IMAGE_WEB/cartemer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496" y="843558"/>
            <a:ext cx="3772643" cy="4032448"/>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u pied de page 2"/>
          <p:cNvSpPr>
            <a:spLocks noGrp="1"/>
          </p:cNvSpPr>
          <p:nvPr>
            <p:ph type="ftr" sz="quarter" idx="11"/>
          </p:nvPr>
        </p:nvSpPr>
        <p:spPr>
          <a:xfrm>
            <a:off x="683568" y="4876006"/>
            <a:ext cx="8460432" cy="273844"/>
          </a:xfrm>
        </p:spPr>
        <p:txBody>
          <a:bodyPr/>
          <a:lstStyle/>
          <a:p>
            <a:r>
              <a:rPr lang="fr-FR" noProof="0" dirty="0" smtClean="0"/>
              <a:t>- Structure et Fonctionnement des ordinateurs -</a:t>
            </a:r>
            <a:endParaRPr lang="fr-FR" noProof="0" dirty="0"/>
          </a:p>
        </p:txBody>
      </p:sp>
    </p:spTree>
    <p:extLst>
      <p:ext uri="{BB962C8B-B14F-4D97-AF65-F5344CB8AC3E}">
        <p14:creationId xmlns:p14="http://schemas.microsoft.com/office/powerpoint/2010/main" val="381985959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000" dirty="0" smtClean="0">
                <a:solidFill>
                  <a:srgbClr val="775F55"/>
                </a:solidFill>
              </a:rPr>
              <a:t>Première partie </a:t>
            </a:r>
            <a:r>
              <a:rPr lang="fr-FR" sz="2000" dirty="0">
                <a:solidFill>
                  <a:srgbClr val="775F55"/>
                </a:solidFill>
              </a:rPr>
              <a:t>/ </a:t>
            </a:r>
            <a:r>
              <a:rPr lang="fr-FR" sz="2000" dirty="0" smtClean="0">
                <a:solidFill>
                  <a:srgbClr val="775F55"/>
                </a:solidFill>
              </a:rPr>
              <a:t>3. Représentations de l'information</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p:txBody>
          <a:bodyPr>
            <a:normAutofit/>
          </a:bodyPr>
          <a:lstStyle/>
          <a:p>
            <a:r>
              <a:rPr lang="fr-FR" dirty="0" smtClean="0"/>
              <a:t>En base 10 : (appelée base décimale)</a:t>
            </a:r>
          </a:p>
          <a:p>
            <a:pPr marL="0" indent="0" algn="ctr">
              <a:buNone/>
            </a:pPr>
            <a:r>
              <a:rPr lang="fr-FR" dirty="0" smtClean="0"/>
              <a:t>{0,1,2,3,4,5,6,7,8,9}</a:t>
            </a:r>
          </a:p>
          <a:p>
            <a:pPr marL="0" indent="0" algn="ctr">
              <a:buNone/>
            </a:pPr>
            <a:endParaRPr lang="fr-FR" dirty="0"/>
          </a:p>
          <a:p>
            <a:pPr marL="365760" lvl="1" indent="0" algn="ctr">
              <a:buNone/>
            </a:pPr>
            <a:r>
              <a:rPr lang="fr-FR" sz="2800" dirty="0"/>
              <a:t>3404 </a:t>
            </a:r>
            <a:r>
              <a:rPr lang="fr-FR" sz="2800" dirty="0" smtClean="0"/>
              <a:t>= </a:t>
            </a:r>
            <a:r>
              <a:rPr lang="fr-FR" sz="2800" dirty="0" smtClean="0">
                <a:solidFill>
                  <a:prstClr val="black"/>
                </a:solidFill>
              </a:rPr>
              <a:t> 3 x10</a:t>
            </a:r>
            <a:r>
              <a:rPr lang="fr-FR" sz="2800" baseline="30000" dirty="0" smtClean="0">
                <a:solidFill>
                  <a:prstClr val="black"/>
                </a:solidFill>
              </a:rPr>
              <a:t>3  </a:t>
            </a:r>
            <a:r>
              <a:rPr lang="fr-FR" sz="2800" dirty="0" smtClean="0">
                <a:solidFill>
                  <a:prstClr val="black"/>
                </a:solidFill>
              </a:rPr>
              <a:t>+ </a:t>
            </a:r>
            <a:r>
              <a:rPr lang="fr-FR" sz="2800" dirty="0">
                <a:solidFill>
                  <a:prstClr val="black"/>
                </a:solidFill>
              </a:rPr>
              <a:t>4 x</a:t>
            </a:r>
            <a:r>
              <a:rPr lang="fr-FR" sz="2800" dirty="0" smtClean="0">
                <a:solidFill>
                  <a:prstClr val="black"/>
                </a:solidFill>
              </a:rPr>
              <a:t>10</a:t>
            </a:r>
            <a:r>
              <a:rPr lang="fr-FR" sz="2800" baseline="30000" dirty="0" smtClean="0">
                <a:solidFill>
                  <a:prstClr val="black"/>
                </a:solidFill>
              </a:rPr>
              <a:t>2  </a:t>
            </a:r>
            <a:r>
              <a:rPr lang="fr-FR" sz="2800" dirty="0" smtClean="0">
                <a:solidFill>
                  <a:prstClr val="black"/>
                </a:solidFill>
              </a:rPr>
              <a:t>+ </a:t>
            </a:r>
            <a:r>
              <a:rPr lang="fr-FR" sz="2800" dirty="0">
                <a:solidFill>
                  <a:prstClr val="black"/>
                </a:solidFill>
              </a:rPr>
              <a:t>0 </a:t>
            </a:r>
            <a:r>
              <a:rPr lang="fr-FR" sz="2800" dirty="0" smtClean="0">
                <a:solidFill>
                  <a:prstClr val="black"/>
                </a:solidFill>
              </a:rPr>
              <a:t>x10</a:t>
            </a:r>
            <a:r>
              <a:rPr lang="fr-FR" sz="2800" baseline="30000" dirty="0" smtClean="0">
                <a:solidFill>
                  <a:prstClr val="black"/>
                </a:solidFill>
              </a:rPr>
              <a:t>1  </a:t>
            </a:r>
            <a:r>
              <a:rPr lang="fr-FR" sz="2800" dirty="0" smtClean="0">
                <a:solidFill>
                  <a:prstClr val="black"/>
                </a:solidFill>
              </a:rPr>
              <a:t>+ </a:t>
            </a:r>
            <a:r>
              <a:rPr lang="fr-FR" sz="2800" dirty="0">
                <a:solidFill>
                  <a:prstClr val="black"/>
                </a:solidFill>
              </a:rPr>
              <a:t>4 </a:t>
            </a:r>
            <a:r>
              <a:rPr lang="fr-FR" sz="2800" dirty="0" smtClean="0">
                <a:solidFill>
                  <a:prstClr val="black"/>
                </a:solidFill>
              </a:rPr>
              <a:t>x10</a:t>
            </a:r>
            <a:r>
              <a:rPr lang="fr-FR" sz="2800" baseline="30000" dirty="0" smtClean="0">
                <a:solidFill>
                  <a:prstClr val="black"/>
                </a:solidFill>
              </a:rPr>
              <a:t>0</a:t>
            </a:r>
            <a:endParaRPr lang="fr-FR" dirty="0"/>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dirty="0" smtClean="0"/>
              <a:t>1. Nombre entier non signé</a:t>
            </a:r>
            <a:endParaRPr lang="fr-FR" sz="2000" dirty="0"/>
          </a:p>
        </p:txBody>
      </p:sp>
    </p:spTree>
    <p:extLst>
      <p:ext uri="{BB962C8B-B14F-4D97-AF65-F5344CB8AC3E}">
        <p14:creationId xmlns:p14="http://schemas.microsoft.com/office/powerpoint/2010/main" val="79346802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000" dirty="0" smtClean="0">
                <a:solidFill>
                  <a:srgbClr val="775F55"/>
                </a:solidFill>
              </a:rPr>
              <a:t>Première partie </a:t>
            </a:r>
            <a:r>
              <a:rPr lang="fr-FR" sz="2000" dirty="0">
                <a:solidFill>
                  <a:srgbClr val="775F55"/>
                </a:solidFill>
              </a:rPr>
              <a:t>/ </a:t>
            </a:r>
            <a:r>
              <a:rPr lang="fr-FR" sz="2000" dirty="0" smtClean="0">
                <a:solidFill>
                  <a:srgbClr val="775F55"/>
                </a:solidFill>
              </a:rPr>
              <a:t>3. Représentations de l'information</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p:txBody>
          <a:bodyPr>
            <a:normAutofit/>
          </a:bodyPr>
          <a:lstStyle/>
          <a:p>
            <a:r>
              <a:rPr lang="fr-FR" dirty="0" smtClean="0"/>
              <a:t>En base 2 : (appelée base binaire) </a:t>
            </a:r>
          </a:p>
          <a:p>
            <a:pPr marL="0" indent="0" algn="ctr">
              <a:buNone/>
            </a:pPr>
            <a:r>
              <a:rPr lang="fr-FR" dirty="0" smtClean="0"/>
              <a:t>{</a:t>
            </a:r>
            <a:r>
              <a:rPr lang="fr-FR" dirty="0"/>
              <a:t>0,1</a:t>
            </a:r>
            <a:r>
              <a:rPr lang="fr-FR" dirty="0" smtClean="0"/>
              <a:t>}</a:t>
            </a:r>
          </a:p>
          <a:p>
            <a:pPr marL="365760" lvl="1" indent="0">
              <a:buNone/>
            </a:pPr>
            <a:endParaRPr lang="fr-FR" dirty="0" smtClean="0"/>
          </a:p>
          <a:p>
            <a:pPr marL="365760" lvl="1" indent="0" algn="ctr">
              <a:buNone/>
            </a:pPr>
            <a:r>
              <a:rPr lang="fr-FR" sz="2400" dirty="0"/>
              <a:t>01101</a:t>
            </a:r>
            <a:r>
              <a:rPr lang="fr-FR" sz="2400" baseline="-25000" dirty="0"/>
              <a:t>(2)</a:t>
            </a:r>
            <a:r>
              <a:rPr lang="fr-FR" sz="2400" dirty="0"/>
              <a:t> =  </a:t>
            </a:r>
            <a:r>
              <a:rPr lang="fr-FR" sz="2400" dirty="0" smtClean="0"/>
              <a:t>?</a:t>
            </a:r>
            <a:endParaRPr lang="fr-FR" sz="2400" dirty="0"/>
          </a:p>
          <a:p>
            <a:pPr marL="365760" lvl="1" indent="0" algn="ctr">
              <a:buNone/>
            </a:pPr>
            <a:endParaRPr lang="fr-FR" sz="2400" dirty="0" smtClean="0"/>
          </a:p>
          <a:p>
            <a:pPr marL="365760" lvl="1" indent="0" algn="ctr">
              <a:buNone/>
            </a:pPr>
            <a:r>
              <a:rPr lang="fr-FR" sz="2400" dirty="0" smtClean="0"/>
              <a:t>01101</a:t>
            </a:r>
            <a:r>
              <a:rPr lang="fr-FR" sz="2400" baseline="-25000" dirty="0" smtClean="0"/>
              <a:t>(2)</a:t>
            </a:r>
            <a:r>
              <a:rPr lang="fr-FR" sz="2400" dirty="0" smtClean="0"/>
              <a:t> </a:t>
            </a:r>
            <a:r>
              <a:rPr lang="fr-FR" sz="2400" dirty="0"/>
              <a:t>=  </a:t>
            </a:r>
            <a:r>
              <a:rPr lang="fr-FR" sz="2400" dirty="0" smtClean="0"/>
              <a:t>0 x2</a:t>
            </a:r>
            <a:r>
              <a:rPr lang="fr-FR" sz="2400" baseline="30000" dirty="0" smtClean="0"/>
              <a:t>4  </a:t>
            </a:r>
            <a:r>
              <a:rPr lang="fr-FR" sz="2400" dirty="0"/>
              <a:t>+ </a:t>
            </a:r>
            <a:r>
              <a:rPr lang="fr-FR" sz="2400" dirty="0" smtClean="0"/>
              <a:t>1 x2</a:t>
            </a:r>
            <a:r>
              <a:rPr lang="fr-FR" sz="2400" baseline="30000" dirty="0" smtClean="0"/>
              <a:t>3  </a:t>
            </a:r>
            <a:r>
              <a:rPr lang="fr-FR" sz="2400" dirty="0"/>
              <a:t>+ </a:t>
            </a:r>
            <a:r>
              <a:rPr lang="fr-FR" sz="2400" dirty="0" smtClean="0"/>
              <a:t>1 x2</a:t>
            </a:r>
            <a:r>
              <a:rPr lang="fr-FR" sz="2400" baseline="30000" dirty="0" smtClean="0"/>
              <a:t>2 </a:t>
            </a:r>
            <a:r>
              <a:rPr lang="fr-FR" sz="2400" baseline="30000" dirty="0"/>
              <a:t> </a:t>
            </a:r>
            <a:r>
              <a:rPr lang="fr-FR" sz="2400" dirty="0"/>
              <a:t>+ </a:t>
            </a:r>
            <a:r>
              <a:rPr lang="fr-FR" sz="2400" dirty="0" smtClean="0"/>
              <a:t>0 x2</a:t>
            </a:r>
            <a:r>
              <a:rPr lang="fr-FR" sz="2400" baseline="30000" dirty="0" smtClean="0"/>
              <a:t>1 </a:t>
            </a:r>
            <a:r>
              <a:rPr lang="fr-FR" sz="2400" dirty="0"/>
              <a:t>+ 1 </a:t>
            </a:r>
            <a:r>
              <a:rPr lang="fr-FR" sz="2400" dirty="0" smtClean="0"/>
              <a:t>x2</a:t>
            </a:r>
            <a:r>
              <a:rPr lang="fr-FR" sz="2400" baseline="30000" dirty="0" smtClean="0"/>
              <a:t>0</a:t>
            </a:r>
            <a:endParaRPr lang="fr-FR" dirty="0"/>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dirty="0" smtClean="0"/>
              <a:t>1. Nombre entier non signé</a:t>
            </a:r>
            <a:endParaRPr lang="fr-FR" sz="2000" dirty="0"/>
          </a:p>
        </p:txBody>
      </p:sp>
    </p:spTree>
    <p:extLst>
      <p:ext uri="{BB962C8B-B14F-4D97-AF65-F5344CB8AC3E}">
        <p14:creationId xmlns:p14="http://schemas.microsoft.com/office/powerpoint/2010/main" val="2833126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000" dirty="0" smtClean="0">
                <a:solidFill>
                  <a:srgbClr val="775F55"/>
                </a:solidFill>
              </a:rPr>
              <a:t>Première partie </a:t>
            </a:r>
            <a:r>
              <a:rPr lang="fr-FR" sz="2000" dirty="0">
                <a:solidFill>
                  <a:srgbClr val="775F55"/>
                </a:solidFill>
              </a:rPr>
              <a:t>/ </a:t>
            </a:r>
            <a:r>
              <a:rPr lang="fr-FR" sz="2000" dirty="0" smtClean="0">
                <a:solidFill>
                  <a:srgbClr val="775F55"/>
                </a:solidFill>
              </a:rPr>
              <a:t>3. Représentations de l'information</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p:txBody>
          <a:bodyPr>
            <a:normAutofit/>
          </a:bodyPr>
          <a:lstStyle/>
          <a:p>
            <a:r>
              <a:rPr lang="fr-FR" dirty="0" smtClean="0"/>
              <a:t>En base 8 : (appelée octale) </a:t>
            </a:r>
          </a:p>
          <a:p>
            <a:pPr marL="0" indent="0" algn="ctr">
              <a:buNone/>
            </a:pPr>
            <a:r>
              <a:rPr lang="fr-FR" dirty="0"/>
              <a:t>{</a:t>
            </a:r>
            <a:r>
              <a:rPr lang="fr-FR" dirty="0" smtClean="0"/>
              <a:t>0,1,</a:t>
            </a:r>
            <a:r>
              <a:rPr lang="fr-FR" dirty="0"/>
              <a:t> </a:t>
            </a:r>
            <a:r>
              <a:rPr lang="fr-FR" dirty="0" smtClean="0"/>
              <a:t>2,3, 4,5, 6,7}</a:t>
            </a:r>
          </a:p>
          <a:p>
            <a:pPr marL="0" indent="0" algn="ctr">
              <a:buNone/>
            </a:pPr>
            <a:endParaRPr lang="fr-FR" dirty="0"/>
          </a:p>
          <a:p>
            <a:pPr marL="0" indent="0" algn="ctr">
              <a:buNone/>
            </a:pPr>
            <a:r>
              <a:rPr lang="fr-FR" dirty="0" smtClean="0"/>
              <a:t>745</a:t>
            </a:r>
            <a:r>
              <a:rPr lang="fr-FR" baseline="-25000" dirty="0" smtClean="0"/>
              <a:t>(8)</a:t>
            </a:r>
            <a:r>
              <a:rPr lang="fr-FR" dirty="0" smtClean="0"/>
              <a:t> = ?</a:t>
            </a:r>
          </a:p>
          <a:p>
            <a:pPr marL="0" lvl="0" indent="0" algn="ctr">
              <a:buClr>
                <a:srgbClr val="DD8047"/>
              </a:buClr>
              <a:buNone/>
            </a:pPr>
            <a:endParaRPr lang="fr-FR" dirty="0" smtClean="0">
              <a:solidFill>
                <a:prstClr val="black"/>
              </a:solidFill>
            </a:endParaRPr>
          </a:p>
          <a:p>
            <a:pPr marL="0" lvl="0" indent="0" algn="ctr">
              <a:buClr>
                <a:srgbClr val="DD8047"/>
              </a:buClr>
              <a:buNone/>
            </a:pPr>
            <a:r>
              <a:rPr lang="fr-FR" dirty="0" smtClean="0">
                <a:solidFill>
                  <a:prstClr val="black"/>
                </a:solidFill>
              </a:rPr>
              <a:t>745</a:t>
            </a:r>
            <a:r>
              <a:rPr lang="fr-FR" baseline="-25000" dirty="0" smtClean="0">
                <a:solidFill>
                  <a:prstClr val="black"/>
                </a:solidFill>
              </a:rPr>
              <a:t>(8)</a:t>
            </a:r>
            <a:r>
              <a:rPr lang="fr-FR" dirty="0" smtClean="0">
                <a:solidFill>
                  <a:prstClr val="black"/>
                </a:solidFill>
              </a:rPr>
              <a:t> = 7 x 8</a:t>
            </a:r>
            <a:r>
              <a:rPr lang="fr-FR" baseline="30000" dirty="0" smtClean="0">
                <a:solidFill>
                  <a:prstClr val="black"/>
                </a:solidFill>
              </a:rPr>
              <a:t>2</a:t>
            </a:r>
            <a:r>
              <a:rPr lang="fr-FR" dirty="0" smtClean="0">
                <a:solidFill>
                  <a:prstClr val="black"/>
                </a:solidFill>
              </a:rPr>
              <a:t> + 4 x 8</a:t>
            </a:r>
            <a:r>
              <a:rPr lang="fr-FR" baseline="30000" dirty="0" smtClean="0">
                <a:solidFill>
                  <a:prstClr val="black"/>
                </a:solidFill>
              </a:rPr>
              <a:t>1</a:t>
            </a:r>
            <a:r>
              <a:rPr lang="fr-FR" dirty="0" smtClean="0">
                <a:solidFill>
                  <a:prstClr val="black"/>
                </a:solidFill>
              </a:rPr>
              <a:t> + 5 x 8</a:t>
            </a:r>
            <a:r>
              <a:rPr lang="fr-FR" baseline="30000" dirty="0" smtClean="0">
                <a:solidFill>
                  <a:prstClr val="black"/>
                </a:solidFill>
              </a:rPr>
              <a:t>0</a:t>
            </a:r>
            <a:endParaRPr lang="fr-FR" dirty="0" smtClean="0"/>
          </a:p>
          <a:p>
            <a:pPr marL="0" indent="0">
              <a:buNone/>
            </a:pPr>
            <a:endParaRPr lang="fr-FR" dirty="0"/>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dirty="0" smtClean="0"/>
              <a:t>1. Nombre entier non signé</a:t>
            </a:r>
            <a:endParaRPr lang="fr-FR" sz="2000" dirty="0"/>
          </a:p>
        </p:txBody>
      </p:sp>
    </p:spTree>
    <p:extLst>
      <p:ext uri="{BB962C8B-B14F-4D97-AF65-F5344CB8AC3E}">
        <p14:creationId xmlns:p14="http://schemas.microsoft.com/office/powerpoint/2010/main" val="363333900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000" dirty="0" smtClean="0">
                <a:solidFill>
                  <a:srgbClr val="775F55"/>
                </a:solidFill>
              </a:rPr>
              <a:t>Première partie </a:t>
            </a:r>
            <a:r>
              <a:rPr lang="fr-FR" sz="2000" dirty="0">
                <a:solidFill>
                  <a:srgbClr val="775F55"/>
                </a:solidFill>
              </a:rPr>
              <a:t>/ </a:t>
            </a:r>
            <a:r>
              <a:rPr lang="fr-FR" sz="2000" dirty="0" smtClean="0">
                <a:solidFill>
                  <a:srgbClr val="775F55"/>
                </a:solidFill>
              </a:rPr>
              <a:t>3. Représentations de l'information</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p:txBody>
          <a:bodyPr>
            <a:normAutofit/>
          </a:bodyPr>
          <a:lstStyle/>
          <a:p>
            <a:r>
              <a:rPr lang="fr-FR" dirty="0" smtClean="0"/>
              <a:t>En base 16 </a:t>
            </a:r>
            <a:r>
              <a:rPr lang="fr-FR" dirty="0"/>
              <a:t>: (appelée base hexadécimal</a:t>
            </a:r>
            <a:r>
              <a:rPr lang="fr-FR" dirty="0" smtClean="0"/>
              <a:t>)</a:t>
            </a:r>
          </a:p>
          <a:p>
            <a:pPr marL="0" indent="0" algn="ctr">
              <a:buNone/>
            </a:pPr>
            <a:r>
              <a:rPr lang="pt-BR" sz="2400" dirty="0" smtClean="0"/>
              <a:t>{0</a:t>
            </a:r>
            <a:r>
              <a:rPr lang="pt-BR" sz="2400" dirty="0"/>
              <a:t>, . . . </a:t>
            </a:r>
            <a:r>
              <a:rPr lang="pt-BR" sz="2400" dirty="0" smtClean="0"/>
              <a:t>, 9, A=10</a:t>
            </a:r>
            <a:r>
              <a:rPr lang="pt-BR" sz="2400" baseline="-25000" dirty="0" smtClean="0"/>
              <a:t>(10)</a:t>
            </a:r>
            <a:r>
              <a:rPr lang="pt-BR" sz="2400" dirty="0" smtClean="0"/>
              <a:t>, B=11</a:t>
            </a:r>
            <a:r>
              <a:rPr lang="pt-BR" sz="2400" baseline="-25000" dirty="0" smtClean="0"/>
              <a:t>(10)</a:t>
            </a:r>
            <a:r>
              <a:rPr lang="pt-BR" sz="2400" dirty="0" smtClean="0"/>
              <a:t>, C=12</a:t>
            </a:r>
            <a:r>
              <a:rPr lang="pt-BR" sz="2400" baseline="-25000" dirty="0" smtClean="0"/>
              <a:t>(10)</a:t>
            </a:r>
            <a:r>
              <a:rPr lang="pt-BR" sz="2400" dirty="0" smtClean="0"/>
              <a:t>, D=13</a:t>
            </a:r>
            <a:r>
              <a:rPr lang="pt-BR" sz="2400" baseline="-25000" dirty="0" smtClean="0"/>
              <a:t>(10)</a:t>
            </a:r>
            <a:r>
              <a:rPr lang="pt-BR" sz="2400" dirty="0" smtClean="0"/>
              <a:t>, E=14</a:t>
            </a:r>
            <a:r>
              <a:rPr lang="pt-BR" sz="2400" baseline="-25000" dirty="0" smtClean="0"/>
              <a:t>(10)</a:t>
            </a:r>
            <a:r>
              <a:rPr lang="pt-BR" sz="2400" dirty="0" smtClean="0"/>
              <a:t>, F=15</a:t>
            </a:r>
            <a:r>
              <a:rPr lang="pt-BR" sz="2400" baseline="-25000" dirty="0" smtClean="0"/>
              <a:t>(10</a:t>
            </a:r>
            <a:r>
              <a:rPr lang="pt-BR" sz="2400" baseline="-25000" dirty="0"/>
              <a:t>)</a:t>
            </a:r>
            <a:r>
              <a:rPr lang="pt-BR" sz="2400" dirty="0" smtClean="0"/>
              <a:t> }</a:t>
            </a:r>
          </a:p>
          <a:p>
            <a:pPr marL="365760" lvl="1" indent="0" algn="ctr">
              <a:buClr>
                <a:srgbClr val="94B6D2"/>
              </a:buClr>
              <a:buNone/>
            </a:pPr>
            <a:endParaRPr lang="fr-FR" sz="2400" dirty="0" smtClean="0">
              <a:solidFill>
                <a:prstClr val="black"/>
              </a:solidFill>
            </a:endParaRPr>
          </a:p>
          <a:p>
            <a:pPr marL="365760" lvl="1" indent="0" algn="ctr">
              <a:buClr>
                <a:srgbClr val="94B6D2"/>
              </a:buClr>
              <a:buNone/>
            </a:pPr>
            <a:r>
              <a:rPr lang="fr-FR" sz="2400" dirty="0"/>
              <a:t>01B</a:t>
            </a:r>
            <a:r>
              <a:rPr lang="fr-FR" sz="2400" baseline="-25000" dirty="0"/>
              <a:t>(16)</a:t>
            </a:r>
            <a:r>
              <a:rPr lang="fr-FR" sz="2400" dirty="0"/>
              <a:t> </a:t>
            </a:r>
            <a:r>
              <a:rPr lang="fr-FR" sz="2400" dirty="0" smtClean="0"/>
              <a:t>= ?</a:t>
            </a:r>
          </a:p>
          <a:p>
            <a:pPr marL="365760" lvl="1" indent="0" algn="ctr">
              <a:buClr>
                <a:srgbClr val="94B6D2"/>
              </a:buClr>
              <a:buNone/>
            </a:pPr>
            <a:endParaRPr lang="fr-FR" sz="2400" dirty="0" smtClean="0"/>
          </a:p>
          <a:p>
            <a:pPr marL="365760" lvl="1" indent="0" algn="ctr">
              <a:buClr>
                <a:srgbClr val="94B6D2"/>
              </a:buClr>
              <a:buNone/>
            </a:pPr>
            <a:r>
              <a:rPr lang="fr-FR" sz="2400" dirty="0" smtClean="0"/>
              <a:t>01B</a:t>
            </a:r>
            <a:r>
              <a:rPr lang="fr-FR" sz="2400" baseline="-25000" dirty="0" smtClean="0"/>
              <a:t>(16)</a:t>
            </a:r>
            <a:r>
              <a:rPr lang="fr-FR" sz="2400" dirty="0" smtClean="0"/>
              <a:t> </a:t>
            </a:r>
            <a:r>
              <a:rPr lang="fr-FR" sz="2400" dirty="0"/>
              <a:t>=  0 </a:t>
            </a:r>
            <a:r>
              <a:rPr lang="fr-FR" sz="2400" dirty="0" smtClean="0"/>
              <a:t>x16</a:t>
            </a:r>
            <a:r>
              <a:rPr lang="fr-FR" sz="2400" baseline="30000" dirty="0" smtClean="0"/>
              <a:t>2  </a:t>
            </a:r>
            <a:r>
              <a:rPr lang="fr-FR" sz="2400" dirty="0"/>
              <a:t>+ 1 </a:t>
            </a:r>
            <a:r>
              <a:rPr lang="fr-FR" sz="2400" dirty="0" smtClean="0"/>
              <a:t>x16</a:t>
            </a:r>
            <a:r>
              <a:rPr lang="fr-FR" sz="2400" baseline="30000" dirty="0" smtClean="0"/>
              <a:t>1  </a:t>
            </a:r>
            <a:r>
              <a:rPr lang="fr-FR" sz="2400" dirty="0"/>
              <a:t>+ </a:t>
            </a:r>
            <a:r>
              <a:rPr lang="fr-FR" sz="2400" dirty="0" smtClean="0"/>
              <a:t>B x16</a:t>
            </a:r>
            <a:r>
              <a:rPr lang="fr-FR" sz="2400" baseline="30000" dirty="0" smtClean="0"/>
              <a:t>0</a:t>
            </a:r>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dirty="0" smtClean="0"/>
              <a:t>1. Nombre entier non signé</a:t>
            </a:r>
            <a:endParaRPr lang="fr-FR" sz="2000" dirty="0"/>
          </a:p>
        </p:txBody>
      </p:sp>
    </p:spTree>
    <p:extLst>
      <p:ext uri="{BB962C8B-B14F-4D97-AF65-F5344CB8AC3E}">
        <p14:creationId xmlns:p14="http://schemas.microsoft.com/office/powerpoint/2010/main" val="59258392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000" dirty="0" smtClean="0">
                <a:solidFill>
                  <a:srgbClr val="775F55"/>
                </a:solidFill>
              </a:rPr>
              <a:t>Première partie </a:t>
            </a:r>
            <a:r>
              <a:rPr lang="fr-FR" sz="2000" dirty="0">
                <a:solidFill>
                  <a:srgbClr val="775F55"/>
                </a:solidFill>
              </a:rPr>
              <a:t>/ </a:t>
            </a:r>
            <a:r>
              <a:rPr lang="fr-FR" sz="2000" dirty="0" smtClean="0">
                <a:solidFill>
                  <a:srgbClr val="775F55"/>
                </a:solidFill>
              </a:rPr>
              <a:t>3. Représentations de l'information</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p:txBody>
          <a:bodyPr>
            <a:noAutofit/>
          </a:bodyPr>
          <a:lstStyle/>
          <a:p>
            <a:r>
              <a:rPr lang="fr-FR" sz="2400" dirty="0"/>
              <a:t>Sur </a:t>
            </a:r>
            <a:r>
              <a:rPr lang="fr-FR" sz="2400" b="1" dirty="0">
                <a:solidFill>
                  <a:srgbClr val="CC0000"/>
                </a:solidFill>
              </a:rPr>
              <a:t>n</a:t>
            </a:r>
            <a:r>
              <a:rPr lang="fr-FR" sz="2400" dirty="0"/>
              <a:t> bits , l’intervalle des valeurs des entiers non signés qu’on peut représenter est : </a:t>
            </a:r>
            <a:endParaRPr lang="fr-FR" sz="2400" dirty="0" smtClean="0"/>
          </a:p>
          <a:p>
            <a:pPr marL="0" indent="0" algn="ctr">
              <a:buNone/>
            </a:pPr>
            <a:r>
              <a:rPr lang="fr-FR" sz="2800" dirty="0" smtClean="0"/>
              <a:t>0 ≤ </a:t>
            </a:r>
            <a:r>
              <a:rPr lang="fr-FR" sz="2800" dirty="0"/>
              <a:t>N ≤ </a:t>
            </a:r>
            <a:r>
              <a:rPr lang="fr-FR" sz="2800" dirty="0" smtClean="0"/>
              <a:t>2</a:t>
            </a:r>
            <a:r>
              <a:rPr lang="fr-FR" sz="2800" b="1" baseline="30000" dirty="0" smtClean="0">
                <a:solidFill>
                  <a:srgbClr val="CC0000"/>
                </a:solidFill>
              </a:rPr>
              <a:t>n</a:t>
            </a:r>
            <a:r>
              <a:rPr lang="fr-FR" sz="2800" b="1" dirty="0" smtClean="0">
                <a:solidFill>
                  <a:srgbClr val="CC0000"/>
                </a:solidFill>
              </a:rPr>
              <a:t> </a:t>
            </a:r>
            <a:r>
              <a:rPr lang="fr-FR" sz="2800" dirty="0"/>
              <a:t>- 1 </a:t>
            </a:r>
          </a:p>
        </p:txBody>
      </p:sp>
      <p:sp>
        <p:nvSpPr>
          <p:cNvPr id="10"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dirty="0" smtClean="0"/>
              <a:t>2. Nombre entier non signé</a:t>
            </a:r>
            <a:endParaRPr lang="fr-FR" sz="2000" dirty="0"/>
          </a:p>
        </p:txBody>
      </p:sp>
      <p:graphicFrame>
        <p:nvGraphicFramePr>
          <p:cNvPr id="5" name="Tableau 4"/>
          <p:cNvGraphicFramePr>
            <a:graphicFrameLocks noGrp="1"/>
          </p:cNvGraphicFramePr>
          <p:nvPr>
            <p:extLst>
              <p:ext uri="{D42A27DB-BD31-4B8C-83A1-F6EECF244321}">
                <p14:modId xmlns:p14="http://schemas.microsoft.com/office/powerpoint/2010/main" val="165591595"/>
              </p:ext>
            </p:extLst>
          </p:nvPr>
        </p:nvGraphicFramePr>
        <p:xfrm>
          <a:off x="6156176" y="1707654"/>
          <a:ext cx="2942273" cy="3048000"/>
        </p:xfrm>
        <a:graphic>
          <a:graphicData uri="http://schemas.openxmlformats.org/drawingml/2006/table">
            <a:tbl>
              <a:tblPr firstRow="1" bandRow="1">
                <a:tableStyleId>{5C22544A-7EE6-4342-B048-85BDC9FD1C3A}</a:tableStyleId>
              </a:tblPr>
              <a:tblGrid>
                <a:gridCol w="1181418"/>
                <a:gridCol w="1760855"/>
              </a:tblGrid>
              <a:tr h="3657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800" dirty="0" smtClean="0"/>
                        <a:t>Sur 3 bits </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800" dirty="0" smtClean="0"/>
                        <a:t>Entier non signé</a:t>
                      </a:r>
                    </a:p>
                  </a:txBody>
                  <a:tcPr/>
                </a:tc>
              </a:tr>
              <a:tr h="138296">
                <a:tc>
                  <a:txBody>
                    <a:bodyPr/>
                    <a:lstStyle/>
                    <a:p>
                      <a:pPr algn="ctr"/>
                      <a:r>
                        <a:rPr lang="fr-FR" sz="1600" dirty="0" smtClean="0"/>
                        <a:t>000</a:t>
                      </a:r>
                      <a:endParaRPr lang="fr-FR" sz="1600" dirty="0"/>
                    </a:p>
                  </a:txBody>
                  <a:tcPr anchor="ctr"/>
                </a:tc>
                <a:tc>
                  <a:txBody>
                    <a:bodyPr/>
                    <a:lstStyle/>
                    <a:p>
                      <a:pPr algn="ctr"/>
                      <a:r>
                        <a:rPr lang="fr-FR" sz="1600" dirty="0" smtClean="0"/>
                        <a:t>0</a:t>
                      </a:r>
                      <a:endParaRPr lang="fr-FR" sz="1600" dirty="0"/>
                    </a:p>
                  </a:txBody>
                  <a:tcPr anchor="ctr"/>
                </a:tc>
              </a:tr>
              <a:tr h="127496">
                <a:tc>
                  <a:txBody>
                    <a:bodyPr/>
                    <a:lstStyle/>
                    <a:p>
                      <a:pPr algn="ctr"/>
                      <a:r>
                        <a:rPr lang="fr-FR" sz="1600" dirty="0" smtClean="0"/>
                        <a:t>001</a:t>
                      </a:r>
                      <a:endParaRPr lang="fr-FR" sz="1600" dirty="0"/>
                    </a:p>
                  </a:txBody>
                  <a:tcPr anchor="ctr"/>
                </a:tc>
                <a:tc>
                  <a:txBody>
                    <a:bodyPr/>
                    <a:lstStyle/>
                    <a:p>
                      <a:pPr algn="ctr"/>
                      <a:r>
                        <a:rPr lang="fr-FR" sz="1600" dirty="0" smtClean="0"/>
                        <a:t>1</a:t>
                      </a:r>
                      <a:endParaRPr lang="fr-FR" sz="1600" dirty="0"/>
                    </a:p>
                  </a:txBody>
                  <a:tcPr anchor="ctr"/>
                </a:tc>
              </a:tr>
              <a:tr h="0">
                <a:tc>
                  <a:txBody>
                    <a:bodyPr/>
                    <a:lstStyle/>
                    <a:p>
                      <a:pPr algn="ctr"/>
                      <a:r>
                        <a:rPr lang="fr-FR" sz="1600" dirty="0" smtClean="0"/>
                        <a:t>010</a:t>
                      </a:r>
                      <a:endParaRPr lang="fr-FR" sz="1600" dirty="0"/>
                    </a:p>
                  </a:txBody>
                  <a:tcPr anchor="ctr"/>
                </a:tc>
                <a:tc>
                  <a:txBody>
                    <a:bodyPr/>
                    <a:lstStyle/>
                    <a:p>
                      <a:pPr algn="ctr"/>
                      <a:r>
                        <a:rPr lang="fr-FR" sz="1600" dirty="0" smtClean="0"/>
                        <a:t>2</a:t>
                      </a:r>
                      <a:endParaRPr lang="fr-FR" sz="1600" dirty="0"/>
                    </a:p>
                  </a:txBody>
                  <a:tcPr anchor="ctr"/>
                </a:tc>
              </a:tr>
              <a:tr h="0">
                <a:tc>
                  <a:txBody>
                    <a:bodyPr/>
                    <a:lstStyle/>
                    <a:p>
                      <a:pPr algn="ctr"/>
                      <a:r>
                        <a:rPr lang="fr-FR" sz="1600" dirty="0" smtClean="0"/>
                        <a:t>011</a:t>
                      </a:r>
                      <a:endParaRPr lang="fr-FR" sz="1600" dirty="0"/>
                    </a:p>
                  </a:txBody>
                  <a:tcPr anchor="ctr"/>
                </a:tc>
                <a:tc>
                  <a:txBody>
                    <a:bodyPr/>
                    <a:lstStyle/>
                    <a:p>
                      <a:pPr algn="ctr"/>
                      <a:r>
                        <a:rPr lang="fr-FR" sz="1600" dirty="0" smtClean="0"/>
                        <a:t>3</a:t>
                      </a:r>
                      <a:endParaRPr lang="fr-FR" sz="1600" dirty="0"/>
                    </a:p>
                  </a:txBody>
                  <a:tcPr anchor="ctr"/>
                </a:tc>
              </a:tr>
              <a:tr h="0">
                <a:tc>
                  <a:txBody>
                    <a:bodyPr/>
                    <a:lstStyle/>
                    <a:p>
                      <a:pPr algn="ctr"/>
                      <a:r>
                        <a:rPr lang="fr-FR" sz="1600" dirty="0" smtClean="0"/>
                        <a:t>100</a:t>
                      </a:r>
                      <a:endParaRPr lang="fr-FR" sz="1600" dirty="0"/>
                    </a:p>
                  </a:txBody>
                  <a:tcPr anchor="ctr"/>
                </a:tc>
                <a:tc>
                  <a:txBody>
                    <a:bodyPr/>
                    <a:lstStyle/>
                    <a:p>
                      <a:pPr algn="ctr"/>
                      <a:r>
                        <a:rPr lang="fr-FR" sz="1600" dirty="0" smtClean="0"/>
                        <a:t>4</a:t>
                      </a:r>
                      <a:endParaRPr lang="fr-FR" sz="1600" dirty="0"/>
                    </a:p>
                  </a:txBody>
                  <a:tcPr anchor="ctr"/>
                </a:tc>
              </a:tr>
              <a:tr h="156304">
                <a:tc>
                  <a:txBody>
                    <a:bodyPr/>
                    <a:lstStyle/>
                    <a:p>
                      <a:pPr algn="ctr"/>
                      <a:r>
                        <a:rPr lang="fr-FR" sz="1600" dirty="0" smtClean="0"/>
                        <a:t>101</a:t>
                      </a:r>
                      <a:endParaRPr lang="fr-FR" sz="1600" dirty="0"/>
                    </a:p>
                  </a:txBody>
                  <a:tcPr anchor="ctr"/>
                </a:tc>
                <a:tc>
                  <a:txBody>
                    <a:bodyPr/>
                    <a:lstStyle/>
                    <a:p>
                      <a:pPr algn="ctr"/>
                      <a:r>
                        <a:rPr lang="fr-FR" sz="1600" dirty="0" smtClean="0"/>
                        <a:t>5</a:t>
                      </a:r>
                      <a:endParaRPr lang="fr-FR" sz="1600" dirty="0"/>
                    </a:p>
                  </a:txBody>
                  <a:tcPr anchor="ctr"/>
                </a:tc>
              </a:tr>
              <a:tr h="0">
                <a:tc>
                  <a:txBody>
                    <a:bodyPr/>
                    <a:lstStyle/>
                    <a:p>
                      <a:pPr algn="ctr"/>
                      <a:r>
                        <a:rPr lang="fr-FR" sz="1600" dirty="0" smtClean="0"/>
                        <a:t>110</a:t>
                      </a:r>
                      <a:endParaRPr lang="fr-FR" sz="1600" dirty="0"/>
                    </a:p>
                  </a:txBody>
                  <a:tcPr anchor="ctr"/>
                </a:tc>
                <a:tc>
                  <a:txBody>
                    <a:bodyPr/>
                    <a:lstStyle/>
                    <a:p>
                      <a:pPr algn="ctr"/>
                      <a:r>
                        <a:rPr lang="fr-FR" sz="1600" dirty="0" smtClean="0"/>
                        <a:t>6</a:t>
                      </a:r>
                      <a:endParaRPr lang="fr-FR" sz="1600" dirty="0"/>
                    </a:p>
                  </a:txBody>
                  <a:tcPr anchor="ctr"/>
                </a:tc>
              </a:tr>
              <a:tr h="0">
                <a:tc>
                  <a:txBody>
                    <a:bodyPr/>
                    <a:lstStyle/>
                    <a:p>
                      <a:pPr algn="ctr"/>
                      <a:r>
                        <a:rPr lang="fr-FR" sz="1600" dirty="0" smtClean="0"/>
                        <a:t>111</a:t>
                      </a:r>
                      <a:endParaRPr lang="fr-FR" sz="1600" dirty="0"/>
                    </a:p>
                  </a:txBody>
                  <a:tcPr anchor="ctr"/>
                </a:tc>
                <a:tc>
                  <a:txBody>
                    <a:bodyPr/>
                    <a:lstStyle/>
                    <a:p>
                      <a:pPr algn="ctr"/>
                      <a:r>
                        <a:rPr lang="fr-FR" sz="1600" dirty="0" smtClean="0"/>
                        <a:t>7</a:t>
                      </a:r>
                      <a:endParaRPr lang="fr-FR" sz="1600" dirty="0"/>
                    </a:p>
                  </a:txBody>
                  <a:tcPr anchor="ctr"/>
                </a:tc>
              </a:tr>
            </a:tbl>
          </a:graphicData>
        </a:graphic>
      </p:graphicFrame>
    </p:spTree>
    <p:extLst>
      <p:ext uri="{BB962C8B-B14F-4D97-AF65-F5344CB8AC3E}">
        <p14:creationId xmlns:p14="http://schemas.microsoft.com/office/powerpoint/2010/main" val="3334459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000" dirty="0" smtClean="0">
                <a:solidFill>
                  <a:srgbClr val="775F55"/>
                </a:solidFill>
              </a:rPr>
              <a:t>Première partie </a:t>
            </a:r>
            <a:r>
              <a:rPr lang="fr-FR" sz="2000" dirty="0">
                <a:solidFill>
                  <a:srgbClr val="775F55"/>
                </a:solidFill>
              </a:rPr>
              <a:t>/ </a:t>
            </a:r>
            <a:r>
              <a:rPr lang="fr-FR" sz="2000" dirty="0" smtClean="0">
                <a:solidFill>
                  <a:srgbClr val="775F55"/>
                </a:solidFill>
              </a:rPr>
              <a:t>3. Représentations de l'information</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p:txBody>
          <a:bodyPr>
            <a:noAutofit/>
          </a:bodyPr>
          <a:lstStyle/>
          <a:p>
            <a:r>
              <a:rPr lang="fr-FR" sz="2400" dirty="0" smtClean="0"/>
              <a:t>Entier signé 	</a:t>
            </a:r>
            <a:r>
              <a:rPr lang="fr-FR" sz="2400" dirty="0" smtClean="0">
                <a:sym typeface="Wingdings" pitchFamily="2" charset="2"/>
              </a:rPr>
              <a:t>	P</a:t>
            </a:r>
            <a:r>
              <a:rPr lang="fr-FR" sz="2400" dirty="0" smtClean="0"/>
              <a:t>ositifs </a:t>
            </a:r>
            <a:r>
              <a:rPr lang="fr-FR" sz="2400" dirty="0"/>
              <a:t>ou </a:t>
            </a:r>
            <a:r>
              <a:rPr lang="fr-FR" sz="2400" dirty="0" smtClean="0"/>
              <a:t>négatifs</a:t>
            </a:r>
          </a:p>
          <a:p>
            <a:pPr>
              <a:lnSpc>
                <a:spcPct val="90000"/>
              </a:lnSpc>
            </a:pPr>
            <a:r>
              <a:rPr lang="fr-FR" sz="2400" dirty="0" smtClean="0"/>
              <a:t>Sur </a:t>
            </a:r>
            <a:r>
              <a:rPr lang="fr-FR" sz="2400" dirty="0">
                <a:solidFill>
                  <a:srgbClr val="CC0000"/>
                </a:solidFill>
              </a:rPr>
              <a:t>n</a:t>
            </a:r>
            <a:r>
              <a:rPr lang="fr-FR" sz="2400" dirty="0"/>
              <a:t> bits , </a:t>
            </a:r>
            <a:r>
              <a:rPr lang="fr-FR" sz="2400" dirty="0" smtClean="0"/>
              <a:t>la représentation d’un entier signé se traduit par la même représentation d’un entier non signé avec une indication du </a:t>
            </a:r>
            <a:r>
              <a:rPr lang="fr-FR" sz="2400" b="1" dirty="0" smtClean="0"/>
              <a:t>signe</a:t>
            </a:r>
            <a:r>
              <a:rPr lang="fr-FR" sz="2400" dirty="0" smtClean="0"/>
              <a:t> sur le </a:t>
            </a:r>
            <a:r>
              <a:rPr lang="fr-FR" sz="2400" b="1" dirty="0" smtClean="0"/>
              <a:t>poids </a:t>
            </a:r>
            <a:r>
              <a:rPr lang="fr-FR" sz="2400" b="1" dirty="0"/>
              <a:t>fort  </a:t>
            </a:r>
            <a:r>
              <a:rPr lang="fr-FR" sz="2400" dirty="0" smtClean="0"/>
              <a:t>: </a:t>
            </a:r>
            <a:endParaRPr lang="fr-FR" sz="2400" dirty="0"/>
          </a:p>
          <a:p>
            <a:pPr lvl="1">
              <a:lnSpc>
                <a:spcPct val="90000"/>
              </a:lnSpc>
            </a:pPr>
            <a:r>
              <a:rPr lang="fr-FR" sz="2400" dirty="0" smtClean="0"/>
              <a:t>1 </a:t>
            </a:r>
            <a:r>
              <a:rPr lang="fr-FR" sz="2400" dirty="0"/>
              <a:t>: signe </a:t>
            </a:r>
            <a:r>
              <a:rPr lang="fr-FR" sz="2400" dirty="0" smtClean="0"/>
              <a:t>négatif</a:t>
            </a:r>
          </a:p>
          <a:p>
            <a:pPr lvl="1">
              <a:lnSpc>
                <a:spcPct val="90000"/>
              </a:lnSpc>
            </a:pPr>
            <a:r>
              <a:rPr lang="fr-FR" sz="2400" dirty="0" smtClean="0"/>
              <a:t>0 </a:t>
            </a:r>
            <a:r>
              <a:rPr lang="fr-FR" sz="2400" dirty="0"/>
              <a:t>: signe positif </a:t>
            </a:r>
          </a:p>
          <a:p>
            <a:pPr>
              <a:lnSpc>
                <a:spcPct val="90000"/>
              </a:lnSpc>
            </a:pPr>
            <a:r>
              <a:rPr lang="fr-FR" sz="2400" dirty="0"/>
              <a:t>Les autres bits ( </a:t>
            </a:r>
            <a:r>
              <a:rPr lang="fr-FR" sz="2400" dirty="0">
                <a:solidFill>
                  <a:srgbClr val="CC0000"/>
                </a:solidFill>
              </a:rPr>
              <a:t>n -1</a:t>
            </a:r>
            <a:r>
              <a:rPr lang="fr-FR" sz="2400" dirty="0"/>
              <a:t> ) désignent la valeur absolue du nombre.</a:t>
            </a:r>
          </a:p>
          <a:p>
            <a:pPr>
              <a:lnSpc>
                <a:spcPct val="90000"/>
              </a:lnSpc>
            </a:pPr>
            <a:r>
              <a:rPr lang="fr-FR" sz="2400" dirty="0" smtClean="0"/>
              <a:t>Exemple </a:t>
            </a:r>
            <a:r>
              <a:rPr lang="fr-FR" sz="2400" dirty="0"/>
              <a:t>: </a:t>
            </a:r>
            <a:r>
              <a:rPr lang="fr-FR" sz="2400" dirty="0" smtClean="0"/>
              <a:t>Sur </a:t>
            </a:r>
            <a:r>
              <a:rPr lang="fr-FR" sz="2400" dirty="0"/>
              <a:t>4 </a:t>
            </a:r>
            <a:r>
              <a:rPr lang="fr-FR" sz="2400" dirty="0" smtClean="0"/>
              <a:t>bits</a:t>
            </a:r>
            <a:endParaRPr lang="fr-FR" sz="2400" dirty="0"/>
          </a:p>
          <a:p>
            <a:pPr lvl="1"/>
            <a:r>
              <a:rPr lang="fr-FR" sz="2400" dirty="0"/>
              <a:t>1001 est la représentation de  : </a:t>
            </a:r>
            <a:r>
              <a:rPr lang="fr-FR" sz="2400" dirty="0" smtClean="0">
                <a:solidFill>
                  <a:srgbClr val="CC0000"/>
                </a:solidFill>
              </a:rPr>
              <a:t>- </a:t>
            </a:r>
            <a:r>
              <a:rPr lang="fr-FR" sz="2400" dirty="0">
                <a:solidFill>
                  <a:srgbClr val="CC0000"/>
                </a:solidFill>
              </a:rPr>
              <a:t>1</a:t>
            </a:r>
          </a:p>
          <a:p>
            <a:pPr lvl="1"/>
            <a:r>
              <a:rPr lang="fr-FR" sz="2400" dirty="0" smtClean="0"/>
              <a:t>0001 est la représentation de  : </a:t>
            </a:r>
            <a:r>
              <a:rPr lang="fr-FR" sz="2400" dirty="0" smtClean="0">
                <a:solidFill>
                  <a:srgbClr val="CC0000"/>
                </a:solidFill>
              </a:rPr>
              <a:t>+ 1</a:t>
            </a:r>
          </a:p>
        </p:txBody>
      </p:sp>
      <p:sp>
        <p:nvSpPr>
          <p:cNvPr id="10"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dirty="0" smtClean="0"/>
              <a:t>2. Nombre entier signé</a:t>
            </a:r>
            <a:endParaRPr lang="fr-FR" sz="2000" dirty="0"/>
          </a:p>
        </p:txBody>
      </p:sp>
    </p:spTree>
    <p:extLst>
      <p:ext uri="{BB962C8B-B14F-4D97-AF65-F5344CB8AC3E}">
        <p14:creationId xmlns:p14="http://schemas.microsoft.com/office/powerpoint/2010/main" val="3539412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000" dirty="0" smtClean="0">
                <a:solidFill>
                  <a:srgbClr val="775F55"/>
                </a:solidFill>
              </a:rPr>
              <a:t>Première partie </a:t>
            </a:r>
            <a:r>
              <a:rPr lang="fr-FR" sz="2000" dirty="0">
                <a:solidFill>
                  <a:srgbClr val="775F55"/>
                </a:solidFill>
              </a:rPr>
              <a:t>/ </a:t>
            </a:r>
            <a:r>
              <a:rPr lang="fr-FR" sz="2000" dirty="0" smtClean="0">
                <a:solidFill>
                  <a:srgbClr val="775F55"/>
                </a:solidFill>
              </a:rPr>
              <a:t>3. Représentations de l'information</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p:txBody>
          <a:bodyPr>
            <a:noAutofit/>
          </a:bodyPr>
          <a:lstStyle/>
          <a:p>
            <a:r>
              <a:rPr lang="fr-FR" sz="2400" dirty="0" smtClean="0"/>
              <a:t>En octale, </a:t>
            </a:r>
            <a:r>
              <a:rPr lang="fr-FR" sz="2400" dirty="0"/>
              <a:t>un </a:t>
            </a:r>
            <a:r>
              <a:rPr lang="fr-FR" sz="2400" dirty="0" smtClean="0"/>
              <a:t>entier est </a:t>
            </a:r>
            <a:r>
              <a:rPr lang="fr-FR" sz="2400" dirty="0"/>
              <a:t>négatif si le chiffre </a:t>
            </a:r>
            <a:r>
              <a:rPr lang="fr-FR" sz="2400" dirty="0" smtClean="0"/>
              <a:t>octale de </a:t>
            </a:r>
            <a:r>
              <a:rPr lang="fr-FR" sz="2400" dirty="0"/>
              <a:t>gauche </a:t>
            </a:r>
            <a:r>
              <a:rPr lang="fr-FR" sz="2400" dirty="0" smtClean="0"/>
              <a:t>≥ 4</a:t>
            </a:r>
          </a:p>
          <a:p>
            <a:pPr marL="365760" lvl="1" indent="0">
              <a:buNone/>
            </a:pPr>
            <a:r>
              <a:rPr lang="fr-FR" sz="2100" dirty="0" smtClean="0">
                <a:sym typeface="Wingdings" pitchFamily="2" charset="2"/>
              </a:rPr>
              <a:t> </a:t>
            </a:r>
            <a:r>
              <a:rPr lang="fr-FR" sz="2100" dirty="0" smtClean="0"/>
              <a:t>(4</a:t>
            </a:r>
            <a:r>
              <a:rPr lang="fr-FR" sz="2100" baseline="-25000" dirty="0" smtClean="0"/>
              <a:t>(8)</a:t>
            </a:r>
            <a:r>
              <a:rPr lang="fr-FR" sz="2100" dirty="0" smtClean="0"/>
              <a:t> = </a:t>
            </a:r>
            <a:r>
              <a:rPr lang="fr-FR" sz="2000" dirty="0" smtClean="0">
                <a:solidFill>
                  <a:srgbClr val="CC0000"/>
                </a:solidFill>
              </a:rPr>
              <a:t>1</a:t>
            </a:r>
            <a:r>
              <a:rPr lang="fr-FR" sz="2100" dirty="0" smtClean="0"/>
              <a:t>00</a:t>
            </a:r>
            <a:r>
              <a:rPr lang="fr-FR" sz="2100" baseline="-25000" dirty="0" smtClean="0"/>
              <a:t>(2)</a:t>
            </a:r>
            <a:r>
              <a:rPr lang="fr-FR" sz="2100" dirty="0" smtClean="0"/>
              <a:t>) (Le changement de base sera traité par la suite)</a:t>
            </a:r>
            <a:endParaRPr lang="fr-FR" sz="2100" dirty="0"/>
          </a:p>
          <a:p>
            <a:pPr lvl="1"/>
            <a:r>
              <a:rPr lang="fr-FR" sz="2100" dirty="0" smtClean="0"/>
              <a:t>372  : est </a:t>
            </a:r>
            <a:r>
              <a:rPr lang="fr-FR" sz="2100" dirty="0"/>
              <a:t>positif</a:t>
            </a:r>
          </a:p>
          <a:p>
            <a:pPr lvl="1"/>
            <a:r>
              <a:rPr lang="fr-FR" sz="2100" dirty="0" smtClean="0"/>
              <a:t>427  : est </a:t>
            </a:r>
            <a:r>
              <a:rPr lang="fr-FR" sz="2100" dirty="0"/>
              <a:t>négatif</a:t>
            </a:r>
          </a:p>
          <a:p>
            <a:r>
              <a:rPr lang="fr-FR" sz="2400" dirty="0" smtClean="0"/>
              <a:t>En hexadécimale, un entier est </a:t>
            </a:r>
            <a:r>
              <a:rPr lang="fr-FR" sz="2400" dirty="0"/>
              <a:t>négatif si </a:t>
            </a:r>
            <a:r>
              <a:rPr lang="fr-FR" sz="2400" dirty="0" smtClean="0"/>
              <a:t>le chiffre hexadécimal </a:t>
            </a:r>
            <a:r>
              <a:rPr lang="fr-FR" sz="2400" dirty="0"/>
              <a:t>de gauche </a:t>
            </a:r>
            <a:r>
              <a:rPr lang="fr-FR" sz="2400" dirty="0" smtClean="0"/>
              <a:t>≥ 8</a:t>
            </a:r>
          </a:p>
          <a:p>
            <a:pPr marL="365760" lvl="1" indent="0">
              <a:buNone/>
            </a:pPr>
            <a:r>
              <a:rPr lang="fr-FR" sz="2100" dirty="0" smtClean="0">
                <a:solidFill>
                  <a:prstClr val="black"/>
                </a:solidFill>
                <a:sym typeface="Wingdings" pitchFamily="2" charset="2"/>
              </a:rPr>
              <a:t> </a:t>
            </a:r>
            <a:r>
              <a:rPr lang="fr-FR" sz="2100" dirty="0" smtClean="0">
                <a:solidFill>
                  <a:prstClr val="black"/>
                </a:solidFill>
              </a:rPr>
              <a:t>(8</a:t>
            </a:r>
            <a:r>
              <a:rPr lang="fr-FR" sz="2100" baseline="-25000" dirty="0" smtClean="0">
                <a:solidFill>
                  <a:prstClr val="black"/>
                </a:solidFill>
              </a:rPr>
              <a:t>(16)</a:t>
            </a:r>
            <a:r>
              <a:rPr lang="fr-FR" sz="2100" dirty="0" smtClean="0">
                <a:solidFill>
                  <a:prstClr val="black"/>
                </a:solidFill>
              </a:rPr>
              <a:t> </a:t>
            </a:r>
            <a:r>
              <a:rPr lang="fr-FR" sz="2100" dirty="0">
                <a:solidFill>
                  <a:prstClr val="black"/>
                </a:solidFill>
              </a:rPr>
              <a:t>= </a:t>
            </a:r>
            <a:r>
              <a:rPr lang="fr-FR" sz="2000" dirty="0" smtClean="0">
                <a:solidFill>
                  <a:srgbClr val="CC0000"/>
                </a:solidFill>
              </a:rPr>
              <a:t>1</a:t>
            </a:r>
            <a:r>
              <a:rPr lang="fr-FR" sz="2100" dirty="0" smtClean="0">
                <a:solidFill>
                  <a:prstClr val="black"/>
                </a:solidFill>
              </a:rPr>
              <a:t>000</a:t>
            </a:r>
            <a:r>
              <a:rPr lang="fr-FR" sz="2100" baseline="-25000" dirty="0" smtClean="0">
                <a:solidFill>
                  <a:prstClr val="black"/>
                </a:solidFill>
              </a:rPr>
              <a:t>(2</a:t>
            </a:r>
            <a:r>
              <a:rPr lang="fr-FR" sz="2100" baseline="-25000" dirty="0">
                <a:solidFill>
                  <a:prstClr val="black"/>
                </a:solidFill>
              </a:rPr>
              <a:t>)</a:t>
            </a:r>
            <a:r>
              <a:rPr lang="fr-FR" sz="2100" dirty="0">
                <a:solidFill>
                  <a:prstClr val="black"/>
                </a:solidFill>
              </a:rPr>
              <a:t>)</a:t>
            </a:r>
            <a:endParaRPr lang="fr-FR" sz="2100" dirty="0"/>
          </a:p>
          <a:p>
            <a:pPr lvl="1"/>
            <a:r>
              <a:rPr lang="fr-FR" sz="2100" dirty="0" smtClean="0"/>
              <a:t>4FFF 		: est positif</a:t>
            </a:r>
          </a:p>
          <a:p>
            <a:pPr lvl="1"/>
            <a:r>
              <a:rPr lang="fr-FR" sz="2100" dirty="0"/>
              <a:t>A00B 56F4  </a:t>
            </a:r>
            <a:r>
              <a:rPr lang="fr-FR" sz="2100" dirty="0" smtClean="0"/>
              <a:t>	: est </a:t>
            </a:r>
            <a:r>
              <a:rPr lang="fr-FR" sz="2100" dirty="0"/>
              <a:t>négatif</a:t>
            </a:r>
          </a:p>
        </p:txBody>
      </p:sp>
      <p:sp>
        <p:nvSpPr>
          <p:cNvPr id="10"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dirty="0" smtClean="0"/>
              <a:t>2. Nombre entier signé</a:t>
            </a:r>
            <a:endParaRPr lang="fr-FR" sz="2000" dirty="0"/>
          </a:p>
        </p:txBody>
      </p:sp>
    </p:spTree>
    <p:extLst>
      <p:ext uri="{BB962C8B-B14F-4D97-AF65-F5344CB8AC3E}">
        <p14:creationId xmlns:p14="http://schemas.microsoft.com/office/powerpoint/2010/main" val="133137743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000" dirty="0" smtClean="0">
                <a:solidFill>
                  <a:srgbClr val="775F55"/>
                </a:solidFill>
              </a:rPr>
              <a:t>Première partie </a:t>
            </a:r>
            <a:r>
              <a:rPr lang="fr-FR" sz="2000" dirty="0">
                <a:solidFill>
                  <a:srgbClr val="775F55"/>
                </a:solidFill>
              </a:rPr>
              <a:t>/ </a:t>
            </a:r>
            <a:r>
              <a:rPr lang="fr-FR" sz="2000" dirty="0" smtClean="0">
                <a:solidFill>
                  <a:srgbClr val="775F55"/>
                </a:solidFill>
              </a:rPr>
              <a:t>3. Représentations de l'information</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p:txBody>
          <a:bodyPr>
            <a:noAutofit/>
          </a:bodyPr>
          <a:lstStyle/>
          <a:p>
            <a:r>
              <a:rPr lang="fr-FR" sz="2400" dirty="0" smtClean="0"/>
              <a:t>Sur </a:t>
            </a:r>
            <a:r>
              <a:rPr lang="fr-FR" sz="2400" b="1" dirty="0">
                <a:solidFill>
                  <a:srgbClr val="CC0000"/>
                </a:solidFill>
              </a:rPr>
              <a:t>n</a:t>
            </a:r>
            <a:r>
              <a:rPr lang="fr-FR" sz="2400" dirty="0"/>
              <a:t> bits , l’intervalle des valeurs </a:t>
            </a:r>
            <a:r>
              <a:rPr lang="fr-FR" sz="2400" dirty="0" smtClean="0"/>
              <a:t>des entiers signés qu’on </a:t>
            </a:r>
            <a:r>
              <a:rPr lang="fr-FR" sz="2400" dirty="0"/>
              <a:t>peut représenter </a:t>
            </a:r>
            <a:r>
              <a:rPr lang="fr-FR" sz="2400" dirty="0" smtClean="0"/>
              <a:t>est : </a:t>
            </a:r>
            <a:r>
              <a:rPr lang="fr-FR" sz="2800" dirty="0" smtClean="0"/>
              <a:t>-(</a:t>
            </a:r>
            <a:r>
              <a:rPr lang="fr-FR" sz="2800" dirty="0"/>
              <a:t>2 </a:t>
            </a:r>
            <a:r>
              <a:rPr lang="fr-FR" sz="2800" b="1" baseline="30000" dirty="0">
                <a:solidFill>
                  <a:srgbClr val="CC0000"/>
                </a:solidFill>
              </a:rPr>
              <a:t>(n -1)</a:t>
            </a:r>
            <a:r>
              <a:rPr lang="fr-FR" sz="2800" dirty="0"/>
              <a:t> -1) ≤ N ≤ +(2 </a:t>
            </a:r>
            <a:r>
              <a:rPr lang="fr-FR" sz="2800" b="1" baseline="30000" dirty="0">
                <a:solidFill>
                  <a:srgbClr val="CC0000"/>
                </a:solidFill>
              </a:rPr>
              <a:t>(n -</a:t>
            </a:r>
            <a:r>
              <a:rPr lang="fr-FR" sz="2800" b="1" baseline="30000" dirty="0" smtClean="0">
                <a:solidFill>
                  <a:srgbClr val="CC0000"/>
                </a:solidFill>
              </a:rPr>
              <a:t>1)</a:t>
            </a:r>
            <a:r>
              <a:rPr lang="fr-FR" sz="2800" dirty="0" smtClean="0"/>
              <a:t> </a:t>
            </a:r>
            <a:r>
              <a:rPr lang="fr-FR" sz="2800" dirty="0"/>
              <a:t>-1 </a:t>
            </a:r>
            <a:r>
              <a:rPr lang="fr-FR" sz="2800" dirty="0" smtClean="0"/>
              <a:t>)</a:t>
            </a:r>
          </a:p>
          <a:p>
            <a:pPr algn="l"/>
            <a:r>
              <a:rPr lang="fr-FR" sz="2800" dirty="0"/>
              <a:t>Sur 3 bits </a:t>
            </a:r>
            <a:r>
              <a:rPr lang="fr-FR" sz="2800" dirty="0" smtClean="0"/>
              <a:t>: </a:t>
            </a:r>
            <a:endParaRPr lang="fr-FR" sz="2800" dirty="0"/>
          </a:p>
          <a:p>
            <a:pPr lvl="1" algn="l"/>
            <a:endParaRPr lang="fr-FR" sz="2500" dirty="0"/>
          </a:p>
        </p:txBody>
      </p:sp>
      <p:sp>
        <p:nvSpPr>
          <p:cNvPr id="10"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dirty="0" smtClean="0"/>
              <a:t>2. Nombre entier signé</a:t>
            </a:r>
            <a:endParaRPr lang="fr-FR" sz="2000" dirty="0"/>
          </a:p>
        </p:txBody>
      </p:sp>
      <p:graphicFrame>
        <p:nvGraphicFramePr>
          <p:cNvPr id="5" name="Tableau 4"/>
          <p:cNvGraphicFramePr>
            <a:graphicFrameLocks noGrp="1"/>
          </p:cNvGraphicFramePr>
          <p:nvPr>
            <p:extLst>
              <p:ext uri="{D42A27DB-BD31-4B8C-83A1-F6EECF244321}">
                <p14:modId xmlns:p14="http://schemas.microsoft.com/office/powerpoint/2010/main" val="2612825772"/>
              </p:ext>
            </p:extLst>
          </p:nvPr>
        </p:nvGraphicFramePr>
        <p:xfrm>
          <a:off x="3605402" y="1828006"/>
          <a:ext cx="5575110" cy="3048000"/>
        </p:xfrm>
        <a:graphic>
          <a:graphicData uri="http://schemas.openxmlformats.org/drawingml/2006/table">
            <a:tbl>
              <a:tblPr firstRow="1" bandRow="1">
                <a:tableStyleId>{5C22544A-7EE6-4342-B048-85BDC9FD1C3A}</a:tableStyleId>
              </a:tblPr>
              <a:tblGrid>
                <a:gridCol w="859536"/>
                <a:gridCol w="1524000"/>
                <a:gridCol w="1667574"/>
                <a:gridCol w="1524000"/>
              </a:tblGrid>
              <a:tr h="0">
                <a:tc>
                  <a:txBody>
                    <a:bodyPr/>
                    <a:lstStyle/>
                    <a:p>
                      <a:pPr algn="ctr"/>
                      <a:r>
                        <a:rPr lang="fr-FR" dirty="0" smtClean="0"/>
                        <a:t>Valeur</a:t>
                      </a:r>
                      <a:endParaRPr lang="fr-FR" dirty="0"/>
                    </a:p>
                  </a:txBody>
                  <a:tcPr/>
                </a:tc>
                <a:tc>
                  <a:txBody>
                    <a:bodyPr/>
                    <a:lstStyle/>
                    <a:p>
                      <a:pPr algn="ctr"/>
                      <a:r>
                        <a:rPr lang="fr-FR" dirty="0" smtClean="0"/>
                        <a:t>Signe</a:t>
                      </a:r>
                      <a:endParaRPr lang="fr-FR" dirty="0"/>
                    </a:p>
                  </a:txBody>
                  <a:tcPr/>
                </a:tc>
                <a:tc>
                  <a:txBody>
                    <a:bodyPr/>
                    <a:lstStyle/>
                    <a:p>
                      <a:pPr algn="ctr"/>
                      <a:r>
                        <a:rPr lang="fr-FR" dirty="0" smtClean="0"/>
                        <a:t>Valeur absolue</a:t>
                      </a:r>
                      <a:endParaRPr lang="fr-FR" dirty="0"/>
                    </a:p>
                  </a:txBody>
                  <a:tcPr/>
                </a:tc>
                <a:tc>
                  <a:txBody>
                    <a:bodyPr/>
                    <a:lstStyle/>
                    <a:p>
                      <a:pPr algn="ctr"/>
                      <a:r>
                        <a:rPr lang="fr-FR" dirty="0" smtClean="0"/>
                        <a:t>Décimale</a:t>
                      </a:r>
                      <a:endParaRPr lang="fr-FR" dirty="0"/>
                    </a:p>
                  </a:txBody>
                  <a:tcPr/>
                </a:tc>
              </a:tr>
              <a:tr h="138296">
                <a:tc>
                  <a:txBody>
                    <a:bodyPr/>
                    <a:lstStyle/>
                    <a:p>
                      <a:pPr algn="ctr"/>
                      <a:r>
                        <a:rPr lang="fr-FR" sz="1600" dirty="0" smtClean="0"/>
                        <a:t>000</a:t>
                      </a:r>
                      <a:endParaRPr lang="fr-FR" sz="1600" dirty="0"/>
                    </a:p>
                  </a:txBody>
                  <a:tcPr anchor="ctr"/>
                </a:tc>
                <a:tc>
                  <a:txBody>
                    <a:bodyPr/>
                    <a:lstStyle/>
                    <a:p>
                      <a:pPr algn="ctr"/>
                      <a:r>
                        <a:rPr lang="fr-FR" sz="1600" dirty="0" smtClean="0"/>
                        <a:t>+</a:t>
                      </a:r>
                      <a:endParaRPr lang="fr-FR" sz="1600" dirty="0"/>
                    </a:p>
                  </a:txBody>
                  <a:tcPr anchor="ctr"/>
                </a:tc>
                <a:tc>
                  <a:txBody>
                    <a:bodyPr/>
                    <a:lstStyle/>
                    <a:p>
                      <a:pPr algn="ctr"/>
                      <a:r>
                        <a:rPr lang="fr-FR" sz="1600" dirty="0" smtClean="0"/>
                        <a:t>00</a:t>
                      </a:r>
                      <a:endParaRPr lang="fr-FR" sz="1600" dirty="0"/>
                    </a:p>
                  </a:txBody>
                  <a:tcPr anchor="ctr"/>
                </a:tc>
                <a:tc>
                  <a:txBody>
                    <a:bodyPr/>
                    <a:lstStyle/>
                    <a:p>
                      <a:pPr algn="ctr"/>
                      <a:r>
                        <a:rPr lang="fr-FR" sz="1600" dirty="0" smtClean="0"/>
                        <a:t>+0</a:t>
                      </a:r>
                      <a:endParaRPr lang="fr-FR" sz="1600" dirty="0"/>
                    </a:p>
                  </a:txBody>
                  <a:tcPr anchor="ctr"/>
                </a:tc>
              </a:tr>
              <a:tr h="127496">
                <a:tc>
                  <a:txBody>
                    <a:bodyPr/>
                    <a:lstStyle/>
                    <a:p>
                      <a:pPr algn="ctr"/>
                      <a:r>
                        <a:rPr lang="fr-FR" sz="1600" dirty="0" smtClean="0"/>
                        <a:t>001</a:t>
                      </a:r>
                      <a:endParaRPr lang="fr-FR" sz="1600" dirty="0"/>
                    </a:p>
                  </a:txBody>
                  <a:tcPr anchor="ctr"/>
                </a:tc>
                <a:tc>
                  <a:txBody>
                    <a:bodyPr/>
                    <a:lstStyle/>
                    <a:p>
                      <a:pPr algn="ctr"/>
                      <a:r>
                        <a:rPr lang="fr-FR" sz="1600" dirty="0" smtClean="0"/>
                        <a:t>+</a:t>
                      </a:r>
                      <a:endParaRPr lang="fr-FR" sz="1600" dirty="0"/>
                    </a:p>
                  </a:txBody>
                  <a:tcPr anchor="ctr"/>
                </a:tc>
                <a:tc>
                  <a:txBody>
                    <a:bodyPr/>
                    <a:lstStyle/>
                    <a:p>
                      <a:pPr algn="ctr"/>
                      <a:r>
                        <a:rPr lang="fr-FR" sz="1600" dirty="0" smtClean="0"/>
                        <a:t>01</a:t>
                      </a:r>
                      <a:endParaRPr lang="fr-FR" sz="1600" dirty="0"/>
                    </a:p>
                  </a:txBody>
                  <a:tcPr anchor="ctr"/>
                </a:tc>
                <a:tc>
                  <a:txBody>
                    <a:bodyPr/>
                    <a:lstStyle/>
                    <a:p>
                      <a:pPr algn="ctr"/>
                      <a:r>
                        <a:rPr lang="fr-FR" sz="1600" dirty="0" smtClean="0"/>
                        <a:t>+1</a:t>
                      </a:r>
                      <a:endParaRPr lang="fr-FR" sz="1600" dirty="0"/>
                    </a:p>
                  </a:txBody>
                  <a:tcPr anchor="ctr"/>
                </a:tc>
              </a:tr>
              <a:tr h="0">
                <a:tc>
                  <a:txBody>
                    <a:bodyPr/>
                    <a:lstStyle/>
                    <a:p>
                      <a:pPr algn="ctr"/>
                      <a:r>
                        <a:rPr lang="fr-FR" sz="1600" dirty="0" smtClean="0"/>
                        <a:t>010</a:t>
                      </a:r>
                      <a:endParaRPr lang="fr-FR" sz="1600" dirty="0"/>
                    </a:p>
                  </a:txBody>
                  <a:tcPr anchor="ctr"/>
                </a:tc>
                <a:tc>
                  <a:txBody>
                    <a:bodyPr/>
                    <a:lstStyle/>
                    <a:p>
                      <a:pPr algn="ctr"/>
                      <a:r>
                        <a:rPr lang="fr-FR" sz="1600" dirty="0" smtClean="0"/>
                        <a:t>+</a:t>
                      </a:r>
                      <a:endParaRPr lang="fr-FR" sz="1600" dirty="0"/>
                    </a:p>
                  </a:txBody>
                  <a:tcPr anchor="ctr"/>
                </a:tc>
                <a:tc>
                  <a:txBody>
                    <a:bodyPr/>
                    <a:lstStyle/>
                    <a:p>
                      <a:pPr algn="ctr"/>
                      <a:r>
                        <a:rPr lang="fr-FR" sz="1600" dirty="0" smtClean="0"/>
                        <a:t>10</a:t>
                      </a:r>
                      <a:endParaRPr lang="fr-FR" sz="1600" dirty="0"/>
                    </a:p>
                  </a:txBody>
                  <a:tcPr anchor="ctr"/>
                </a:tc>
                <a:tc>
                  <a:txBody>
                    <a:bodyPr/>
                    <a:lstStyle/>
                    <a:p>
                      <a:pPr algn="ctr"/>
                      <a:r>
                        <a:rPr lang="fr-FR" sz="1600" dirty="0" smtClean="0"/>
                        <a:t>+2</a:t>
                      </a:r>
                      <a:endParaRPr lang="fr-FR" sz="1600" dirty="0"/>
                    </a:p>
                  </a:txBody>
                  <a:tcPr anchor="ctr"/>
                </a:tc>
              </a:tr>
              <a:tr h="0">
                <a:tc>
                  <a:txBody>
                    <a:bodyPr/>
                    <a:lstStyle/>
                    <a:p>
                      <a:pPr algn="ctr"/>
                      <a:r>
                        <a:rPr lang="fr-FR" sz="1600" dirty="0" smtClean="0"/>
                        <a:t>011</a:t>
                      </a:r>
                      <a:endParaRPr lang="fr-FR" sz="1600" dirty="0"/>
                    </a:p>
                  </a:txBody>
                  <a:tcPr anchor="ctr"/>
                </a:tc>
                <a:tc>
                  <a:txBody>
                    <a:bodyPr/>
                    <a:lstStyle/>
                    <a:p>
                      <a:pPr algn="ctr"/>
                      <a:r>
                        <a:rPr lang="fr-FR" sz="1600" dirty="0" smtClean="0"/>
                        <a:t>+</a:t>
                      </a:r>
                      <a:endParaRPr lang="fr-FR" sz="1600" dirty="0"/>
                    </a:p>
                  </a:txBody>
                  <a:tcPr anchor="ctr"/>
                </a:tc>
                <a:tc>
                  <a:txBody>
                    <a:bodyPr/>
                    <a:lstStyle/>
                    <a:p>
                      <a:pPr algn="ctr"/>
                      <a:r>
                        <a:rPr lang="fr-FR" sz="1600" dirty="0" smtClean="0"/>
                        <a:t>11</a:t>
                      </a:r>
                      <a:endParaRPr lang="fr-FR" sz="1600" dirty="0"/>
                    </a:p>
                  </a:txBody>
                  <a:tcPr anchor="ctr"/>
                </a:tc>
                <a:tc>
                  <a:txBody>
                    <a:bodyPr/>
                    <a:lstStyle/>
                    <a:p>
                      <a:pPr algn="ctr"/>
                      <a:r>
                        <a:rPr lang="fr-FR" sz="1600" dirty="0" smtClean="0"/>
                        <a:t>+3</a:t>
                      </a:r>
                      <a:endParaRPr lang="fr-FR" sz="1600" dirty="0"/>
                    </a:p>
                  </a:txBody>
                  <a:tcPr anchor="ctr"/>
                </a:tc>
              </a:tr>
              <a:tr h="0">
                <a:tc>
                  <a:txBody>
                    <a:bodyPr/>
                    <a:lstStyle/>
                    <a:p>
                      <a:pPr algn="ctr"/>
                      <a:r>
                        <a:rPr lang="fr-FR" sz="1600" dirty="0" smtClean="0"/>
                        <a:t>100</a:t>
                      </a:r>
                      <a:endParaRPr lang="fr-FR" sz="1600" dirty="0"/>
                    </a:p>
                  </a:txBody>
                  <a:tcPr anchor="ctr"/>
                </a:tc>
                <a:tc>
                  <a:txBody>
                    <a:bodyPr/>
                    <a:lstStyle/>
                    <a:p>
                      <a:pPr algn="ctr"/>
                      <a:r>
                        <a:rPr lang="fr-FR" sz="1600" dirty="0" smtClean="0"/>
                        <a:t>-</a:t>
                      </a:r>
                      <a:endParaRPr lang="fr-FR" sz="1600" dirty="0"/>
                    </a:p>
                  </a:txBody>
                  <a:tcPr anchor="ctr"/>
                </a:tc>
                <a:tc>
                  <a:txBody>
                    <a:bodyPr/>
                    <a:lstStyle/>
                    <a:p>
                      <a:pPr algn="ctr"/>
                      <a:r>
                        <a:rPr lang="fr-FR" sz="1600" dirty="0" smtClean="0"/>
                        <a:t>00</a:t>
                      </a:r>
                      <a:endParaRPr lang="fr-FR" sz="1600" dirty="0"/>
                    </a:p>
                  </a:txBody>
                  <a:tcPr anchor="ctr"/>
                </a:tc>
                <a:tc>
                  <a:txBody>
                    <a:bodyPr/>
                    <a:lstStyle/>
                    <a:p>
                      <a:pPr algn="ctr"/>
                      <a:r>
                        <a:rPr lang="fr-FR" sz="1600" dirty="0" smtClean="0"/>
                        <a:t>-0</a:t>
                      </a:r>
                      <a:endParaRPr lang="fr-FR" sz="1600" dirty="0"/>
                    </a:p>
                  </a:txBody>
                  <a:tcPr anchor="ctr"/>
                </a:tc>
              </a:tr>
              <a:tr h="156304">
                <a:tc>
                  <a:txBody>
                    <a:bodyPr/>
                    <a:lstStyle/>
                    <a:p>
                      <a:pPr algn="ctr"/>
                      <a:r>
                        <a:rPr lang="fr-FR" sz="1600" dirty="0" smtClean="0"/>
                        <a:t>101</a:t>
                      </a:r>
                      <a:endParaRPr lang="fr-FR" sz="1600" dirty="0"/>
                    </a:p>
                  </a:txBody>
                  <a:tcPr anchor="ctr"/>
                </a:tc>
                <a:tc>
                  <a:txBody>
                    <a:bodyPr/>
                    <a:lstStyle/>
                    <a:p>
                      <a:pPr algn="ctr"/>
                      <a:r>
                        <a:rPr lang="fr-FR" sz="1600" dirty="0" smtClean="0"/>
                        <a:t>-</a:t>
                      </a:r>
                      <a:endParaRPr lang="fr-FR" sz="1600" dirty="0"/>
                    </a:p>
                  </a:txBody>
                  <a:tcPr anchor="ctr"/>
                </a:tc>
                <a:tc>
                  <a:txBody>
                    <a:bodyPr/>
                    <a:lstStyle/>
                    <a:p>
                      <a:pPr algn="ctr"/>
                      <a:r>
                        <a:rPr lang="fr-FR" sz="1600" dirty="0" smtClean="0"/>
                        <a:t>01</a:t>
                      </a:r>
                      <a:endParaRPr lang="fr-FR" sz="1600" dirty="0"/>
                    </a:p>
                  </a:txBody>
                  <a:tcPr anchor="ctr"/>
                </a:tc>
                <a:tc>
                  <a:txBody>
                    <a:bodyPr/>
                    <a:lstStyle/>
                    <a:p>
                      <a:pPr algn="ctr"/>
                      <a:r>
                        <a:rPr lang="fr-FR" sz="1600" dirty="0" smtClean="0"/>
                        <a:t>-1</a:t>
                      </a:r>
                      <a:endParaRPr lang="fr-FR" sz="1600" dirty="0"/>
                    </a:p>
                  </a:txBody>
                  <a:tcPr anchor="ctr"/>
                </a:tc>
              </a:tr>
              <a:tr h="0">
                <a:tc>
                  <a:txBody>
                    <a:bodyPr/>
                    <a:lstStyle/>
                    <a:p>
                      <a:pPr algn="ctr"/>
                      <a:r>
                        <a:rPr lang="fr-FR" sz="1600" dirty="0" smtClean="0"/>
                        <a:t>110</a:t>
                      </a:r>
                      <a:endParaRPr lang="fr-FR" sz="1600" dirty="0"/>
                    </a:p>
                  </a:txBody>
                  <a:tcPr anchor="ctr"/>
                </a:tc>
                <a:tc>
                  <a:txBody>
                    <a:bodyPr/>
                    <a:lstStyle/>
                    <a:p>
                      <a:pPr algn="ctr"/>
                      <a:r>
                        <a:rPr lang="fr-FR" sz="1600" dirty="0" smtClean="0"/>
                        <a:t>-</a:t>
                      </a:r>
                      <a:endParaRPr lang="fr-FR" sz="1600" dirty="0"/>
                    </a:p>
                  </a:txBody>
                  <a:tcPr anchor="ctr"/>
                </a:tc>
                <a:tc>
                  <a:txBody>
                    <a:bodyPr/>
                    <a:lstStyle/>
                    <a:p>
                      <a:pPr algn="ctr"/>
                      <a:r>
                        <a:rPr lang="fr-FR" sz="1600" dirty="0" smtClean="0"/>
                        <a:t>10</a:t>
                      </a:r>
                      <a:endParaRPr lang="fr-FR" sz="1600" dirty="0"/>
                    </a:p>
                  </a:txBody>
                  <a:tcPr anchor="ctr"/>
                </a:tc>
                <a:tc>
                  <a:txBody>
                    <a:bodyPr/>
                    <a:lstStyle/>
                    <a:p>
                      <a:pPr algn="ctr"/>
                      <a:r>
                        <a:rPr lang="fr-FR" sz="1600" dirty="0" smtClean="0"/>
                        <a:t>-2</a:t>
                      </a:r>
                      <a:endParaRPr lang="fr-FR" sz="1600" dirty="0"/>
                    </a:p>
                  </a:txBody>
                  <a:tcPr anchor="ctr"/>
                </a:tc>
              </a:tr>
              <a:tr h="0">
                <a:tc>
                  <a:txBody>
                    <a:bodyPr/>
                    <a:lstStyle/>
                    <a:p>
                      <a:pPr algn="ctr"/>
                      <a:r>
                        <a:rPr lang="fr-FR" sz="1600" dirty="0" smtClean="0"/>
                        <a:t>111</a:t>
                      </a:r>
                      <a:endParaRPr lang="fr-FR" sz="1600" dirty="0"/>
                    </a:p>
                  </a:txBody>
                  <a:tcPr anchor="ctr"/>
                </a:tc>
                <a:tc>
                  <a:txBody>
                    <a:bodyPr/>
                    <a:lstStyle/>
                    <a:p>
                      <a:pPr algn="ctr"/>
                      <a:r>
                        <a:rPr lang="fr-FR" sz="1600" dirty="0" smtClean="0"/>
                        <a:t>-</a:t>
                      </a:r>
                      <a:endParaRPr lang="fr-FR" sz="1600" dirty="0"/>
                    </a:p>
                  </a:txBody>
                  <a:tcPr anchor="ctr"/>
                </a:tc>
                <a:tc>
                  <a:txBody>
                    <a:bodyPr/>
                    <a:lstStyle/>
                    <a:p>
                      <a:pPr algn="ctr"/>
                      <a:r>
                        <a:rPr lang="fr-FR" sz="1600" dirty="0" smtClean="0"/>
                        <a:t>11</a:t>
                      </a:r>
                      <a:endParaRPr lang="fr-FR" sz="1600" dirty="0"/>
                    </a:p>
                  </a:txBody>
                  <a:tcPr anchor="ctr"/>
                </a:tc>
                <a:tc>
                  <a:txBody>
                    <a:bodyPr/>
                    <a:lstStyle/>
                    <a:p>
                      <a:pPr algn="ctr"/>
                      <a:r>
                        <a:rPr lang="fr-FR" sz="1600" dirty="0" smtClean="0"/>
                        <a:t>-3</a:t>
                      </a:r>
                      <a:endParaRPr lang="fr-FR" sz="1600" dirty="0"/>
                    </a:p>
                  </a:txBody>
                  <a:tcPr anchor="ctr"/>
                </a:tc>
              </a:tr>
            </a:tbl>
          </a:graphicData>
        </a:graphic>
      </p:graphicFrame>
      <p:sp>
        <p:nvSpPr>
          <p:cNvPr id="6" name="ZoneTexte 5"/>
          <p:cNvSpPr txBox="1"/>
          <p:nvPr/>
        </p:nvSpPr>
        <p:spPr>
          <a:xfrm>
            <a:off x="107504" y="2787774"/>
            <a:ext cx="3456384" cy="2031325"/>
          </a:xfrm>
          <a:prstGeom prst="rect">
            <a:avLst/>
          </a:prstGeom>
          <a:noFill/>
        </p:spPr>
        <p:txBody>
          <a:bodyPr wrap="square" rtlCol="0">
            <a:spAutoFit/>
          </a:bodyPr>
          <a:lstStyle/>
          <a:p>
            <a:r>
              <a:rPr lang="fr-FR" dirty="0" smtClean="0"/>
              <a:t>Remarque :</a:t>
            </a:r>
          </a:p>
          <a:p>
            <a:r>
              <a:rPr lang="fr-FR" dirty="0" smtClean="0"/>
              <a:t>le </a:t>
            </a:r>
            <a:r>
              <a:rPr lang="fr-FR" dirty="0"/>
              <a:t>zéro </a:t>
            </a:r>
            <a:r>
              <a:rPr lang="fr-FR" dirty="0" smtClean="0"/>
              <a:t>possède </a:t>
            </a:r>
            <a:r>
              <a:rPr lang="fr-FR" dirty="0"/>
              <a:t>deux </a:t>
            </a:r>
            <a:r>
              <a:rPr lang="fr-FR" dirty="0" smtClean="0"/>
              <a:t>représentations </a:t>
            </a:r>
            <a:r>
              <a:rPr lang="fr-FR" dirty="0"/>
              <a:t>+</a:t>
            </a:r>
            <a:r>
              <a:rPr lang="fr-FR" dirty="0" smtClean="0"/>
              <a:t>0 (000) </a:t>
            </a:r>
            <a:r>
              <a:rPr lang="fr-FR" dirty="0"/>
              <a:t>et -</a:t>
            </a:r>
            <a:r>
              <a:rPr lang="fr-FR" dirty="0" smtClean="0"/>
              <a:t>0 (100), et cette problématique est prise en charge par le codage (la mise en place de l’information en mémoire)</a:t>
            </a:r>
            <a:endParaRPr lang="fr-FR" dirty="0"/>
          </a:p>
        </p:txBody>
      </p:sp>
    </p:spTree>
    <p:extLst>
      <p:ext uri="{BB962C8B-B14F-4D97-AF65-F5344CB8AC3E}">
        <p14:creationId xmlns:p14="http://schemas.microsoft.com/office/powerpoint/2010/main" val="3178695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000" dirty="0" smtClean="0">
                <a:solidFill>
                  <a:srgbClr val="775F55"/>
                </a:solidFill>
              </a:rPr>
              <a:t>Première partie </a:t>
            </a:r>
            <a:r>
              <a:rPr lang="fr-FR" sz="2000" dirty="0">
                <a:solidFill>
                  <a:srgbClr val="775F55"/>
                </a:solidFill>
              </a:rPr>
              <a:t>/ </a:t>
            </a:r>
            <a:r>
              <a:rPr lang="fr-FR" sz="2000" dirty="0" smtClean="0">
                <a:solidFill>
                  <a:srgbClr val="775F55"/>
                </a:solidFill>
              </a:rPr>
              <a:t>3. Représentations de l'information</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p:txBody>
          <a:bodyPr>
            <a:normAutofit/>
          </a:bodyPr>
          <a:lstStyle/>
          <a:p>
            <a:r>
              <a:rPr lang="fr-FR" sz="2800" dirty="0" smtClean="0"/>
              <a:t>Nombre réel = </a:t>
            </a:r>
          </a:p>
          <a:p>
            <a:pPr marL="365760" lvl="1" indent="0">
              <a:buNone/>
            </a:pPr>
            <a:r>
              <a:rPr lang="fr-FR" sz="2500" dirty="0" smtClean="0"/>
              <a:t>(une partie entière) + ( </a:t>
            </a:r>
            <a:r>
              <a:rPr lang="fr-FR" sz="3200" b="1" dirty="0" smtClean="0"/>
              <a:t>,</a:t>
            </a:r>
            <a:r>
              <a:rPr lang="fr-FR" sz="2500" dirty="0" smtClean="0"/>
              <a:t> ) + (une partie fractionnaire)</a:t>
            </a:r>
            <a:endParaRPr lang="fr-FR" dirty="0" smtClean="0"/>
          </a:p>
          <a:p>
            <a:r>
              <a:rPr lang="fr-FR" sz="2800" dirty="0"/>
              <a:t>Un nombre réel peux se présenter selon deux formats :</a:t>
            </a:r>
          </a:p>
          <a:p>
            <a:pPr lvl="1"/>
            <a:r>
              <a:rPr lang="fr-FR" dirty="0"/>
              <a:t>Format à virgule fixe</a:t>
            </a:r>
          </a:p>
          <a:p>
            <a:pPr lvl="1"/>
            <a:r>
              <a:rPr lang="fr-FR" dirty="0"/>
              <a:t>Format à virgule </a:t>
            </a:r>
            <a:r>
              <a:rPr lang="fr-FR" dirty="0" smtClean="0"/>
              <a:t>flottante</a:t>
            </a:r>
            <a:endParaRPr lang="fr-FR" dirty="0"/>
          </a:p>
        </p:txBody>
      </p:sp>
      <p:sp>
        <p:nvSpPr>
          <p:cNvPr id="10"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dirty="0" smtClean="0"/>
              <a:t>3. Nombre réel</a:t>
            </a:r>
            <a:endParaRPr lang="fr-FR" sz="2000" dirty="0"/>
          </a:p>
        </p:txBody>
      </p:sp>
    </p:spTree>
    <p:extLst>
      <p:ext uri="{BB962C8B-B14F-4D97-AF65-F5344CB8AC3E}">
        <p14:creationId xmlns:p14="http://schemas.microsoft.com/office/powerpoint/2010/main" val="267911566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000" dirty="0" smtClean="0">
                <a:solidFill>
                  <a:srgbClr val="775F55"/>
                </a:solidFill>
              </a:rPr>
              <a:t>Première partie </a:t>
            </a:r>
            <a:r>
              <a:rPr lang="fr-FR" sz="2000" dirty="0">
                <a:solidFill>
                  <a:srgbClr val="775F55"/>
                </a:solidFill>
              </a:rPr>
              <a:t>/ </a:t>
            </a:r>
            <a:r>
              <a:rPr lang="fr-FR" sz="2000" dirty="0" smtClean="0">
                <a:solidFill>
                  <a:srgbClr val="775F55"/>
                </a:solidFill>
              </a:rPr>
              <a:t>3. Représentations de l'information</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p:txBody>
          <a:bodyPr>
            <a:normAutofit/>
          </a:bodyPr>
          <a:lstStyle/>
          <a:p>
            <a:r>
              <a:rPr lang="fr-FR" dirty="0" smtClean="0"/>
              <a:t>Utilisé </a:t>
            </a:r>
            <a:r>
              <a:rPr lang="fr-FR" dirty="0"/>
              <a:t>par les </a:t>
            </a:r>
            <a:r>
              <a:rPr lang="fr-FR" dirty="0" smtClean="0"/>
              <a:t>anciennes machines</a:t>
            </a:r>
          </a:p>
          <a:p>
            <a:r>
              <a:rPr lang="fr-FR" dirty="0" smtClean="0"/>
              <a:t>Possède </a:t>
            </a:r>
            <a:r>
              <a:rPr lang="fr-FR" dirty="0"/>
              <a:t>une partie </a:t>
            </a:r>
            <a:r>
              <a:rPr lang="fr-FR" dirty="0" smtClean="0"/>
              <a:t>« entière » </a:t>
            </a:r>
            <a:r>
              <a:rPr lang="fr-FR" dirty="0"/>
              <a:t>et une partie </a:t>
            </a:r>
            <a:r>
              <a:rPr lang="fr-FR" dirty="0" smtClean="0"/>
              <a:t>« décimale » séparées par </a:t>
            </a:r>
            <a:r>
              <a:rPr lang="fr-FR" dirty="0"/>
              <a:t>une virgule. </a:t>
            </a:r>
            <a:endParaRPr lang="fr-FR" dirty="0" smtClean="0"/>
          </a:p>
          <a:p>
            <a:r>
              <a:rPr lang="fr-FR" dirty="0" smtClean="0"/>
              <a:t>La </a:t>
            </a:r>
            <a:r>
              <a:rPr lang="fr-FR" dirty="0"/>
              <a:t>position de la virgule est </a:t>
            </a:r>
            <a:r>
              <a:rPr lang="fr-FR" dirty="0" smtClean="0"/>
              <a:t>fixe.</a:t>
            </a:r>
            <a:endParaRPr lang="fr-FR" dirty="0"/>
          </a:p>
          <a:p>
            <a:pPr algn="l"/>
            <a:r>
              <a:rPr lang="fr-FR" dirty="0" smtClean="0"/>
              <a:t>Exemple </a:t>
            </a:r>
            <a:r>
              <a:rPr lang="fr-FR" dirty="0"/>
              <a:t>: 54,25</a:t>
            </a:r>
            <a:r>
              <a:rPr lang="fr-FR" baseline="-25000" dirty="0"/>
              <a:t>(10</a:t>
            </a:r>
            <a:r>
              <a:rPr lang="fr-FR" baseline="-25000" dirty="0" smtClean="0"/>
              <a:t>)</a:t>
            </a:r>
          </a:p>
          <a:p>
            <a:pPr algn="l"/>
            <a:endParaRPr lang="fr-FR" dirty="0"/>
          </a:p>
        </p:txBody>
      </p:sp>
      <p:sp>
        <p:nvSpPr>
          <p:cNvPr id="10"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b="0" dirty="0" smtClean="0"/>
              <a:t>3. Nombre réel &gt;</a:t>
            </a:r>
            <a:r>
              <a:rPr lang="fr-FR" sz="2000" dirty="0" smtClean="0"/>
              <a:t> 1. Format à virgule fixe</a:t>
            </a:r>
            <a:endParaRPr lang="fr-FR" sz="2000" dirty="0"/>
          </a:p>
        </p:txBody>
      </p:sp>
    </p:spTree>
    <p:extLst>
      <p:ext uri="{BB962C8B-B14F-4D97-AF65-F5344CB8AC3E}">
        <p14:creationId xmlns:p14="http://schemas.microsoft.com/office/powerpoint/2010/main" val="19551700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Composants d’un PC</a:t>
            </a:r>
            <a:endParaRPr lang="fr-FR" dirty="0"/>
          </a:p>
        </p:txBody>
      </p:sp>
      <p:sp>
        <p:nvSpPr>
          <p:cNvPr id="4" name="Espace réservé du contenu 3"/>
          <p:cNvSpPr>
            <a:spLocks noGrp="1"/>
          </p:cNvSpPr>
          <p:nvPr>
            <p:ph sz="quarter" idx="1"/>
          </p:nvPr>
        </p:nvSpPr>
        <p:spPr>
          <a:xfrm>
            <a:off x="0" y="843558"/>
            <a:ext cx="5508104" cy="4032448"/>
          </a:xfrm>
        </p:spPr>
        <p:txBody>
          <a:bodyPr>
            <a:normAutofit fontScale="92500" lnSpcReduction="10000"/>
          </a:bodyPr>
          <a:lstStyle/>
          <a:p>
            <a:r>
              <a:rPr lang="fr-FR" dirty="0"/>
              <a:t>Un bus est un ensemble de fils qui assure la transmission </a:t>
            </a:r>
            <a:r>
              <a:rPr lang="fr-FR" dirty="0" smtClean="0"/>
              <a:t>de l’information</a:t>
            </a:r>
          </a:p>
          <a:p>
            <a:r>
              <a:rPr lang="fr-FR" dirty="0"/>
              <a:t>On retrouve trois types de bus véhiculant des informations en parallèle </a:t>
            </a:r>
            <a:r>
              <a:rPr lang="fr-FR" dirty="0" smtClean="0"/>
              <a:t>:</a:t>
            </a:r>
          </a:p>
          <a:p>
            <a:pPr marL="880110" lvl="1" indent="-514350">
              <a:buFont typeface="+mj-lt"/>
              <a:buAutoNum type="arabicPeriod"/>
            </a:pPr>
            <a:r>
              <a:rPr lang="fr-FR" b="1" dirty="0" smtClean="0"/>
              <a:t>un bus de données</a:t>
            </a:r>
            <a:endParaRPr lang="fr-FR" dirty="0" smtClean="0"/>
          </a:p>
          <a:p>
            <a:pPr marL="880110" lvl="1" indent="-514350">
              <a:buFont typeface="+mj-lt"/>
              <a:buAutoNum type="arabicPeriod"/>
            </a:pPr>
            <a:r>
              <a:rPr lang="fr-FR" b="1" dirty="0" smtClean="0"/>
              <a:t>un bus d'adresses</a:t>
            </a:r>
            <a:endParaRPr lang="fr-FR" dirty="0" smtClean="0"/>
          </a:p>
          <a:p>
            <a:pPr marL="880110" lvl="1" indent="-514350">
              <a:buFont typeface="+mj-lt"/>
              <a:buAutoNum type="arabicPeriod"/>
            </a:pPr>
            <a:r>
              <a:rPr lang="fr-FR" b="1" dirty="0" smtClean="0"/>
              <a:t>un bus de commande (ou contrôle)</a:t>
            </a:r>
            <a:endParaRPr lang="fr-FR"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8104" y="843558"/>
            <a:ext cx="3657600" cy="4028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b="0" dirty="0" smtClean="0"/>
              <a:t>1. L’unité centrale &gt;</a:t>
            </a:r>
            <a:r>
              <a:rPr lang="fr-FR" sz="2400" b="0" dirty="0" smtClean="0"/>
              <a:t> </a:t>
            </a:r>
            <a:r>
              <a:rPr lang="fr-FR" sz="2400" dirty="0" smtClean="0"/>
              <a:t>1. La carte mère (BUS)</a:t>
            </a:r>
            <a:endParaRPr lang="fr-FR" sz="2400" dirty="0"/>
          </a:p>
        </p:txBody>
      </p:sp>
      <p:sp>
        <p:nvSpPr>
          <p:cNvPr id="7" name="Espace réservé du pied de page 2"/>
          <p:cNvSpPr>
            <a:spLocks noGrp="1"/>
          </p:cNvSpPr>
          <p:nvPr>
            <p:ph type="ftr" sz="quarter" idx="11"/>
          </p:nvPr>
        </p:nvSpPr>
        <p:spPr>
          <a:xfrm>
            <a:off x="683568" y="4876006"/>
            <a:ext cx="8460432" cy="273844"/>
          </a:xfrm>
        </p:spPr>
        <p:txBody>
          <a:bodyPr/>
          <a:lstStyle/>
          <a:p>
            <a:r>
              <a:rPr lang="fr-FR" noProof="0" dirty="0" smtClean="0"/>
              <a:t>- Structure et Fonctionnement des ordinateurs -</a:t>
            </a:r>
            <a:endParaRPr lang="fr-FR" noProof="0" dirty="0"/>
          </a:p>
        </p:txBody>
      </p:sp>
    </p:spTree>
    <p:extLst>
      <p:ext uri="{BB962C8B-B14F-4D97-AF65-F5344CB8AC3E}">
        <p14:creationId xmlns:p14="http://schemas.microsoft.com/office/powerpoint/2010/main" val="311781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5" presetID="22" presetClass="entr" presetSubtype="4"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wipe(down)">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 calcmode="lin" valueType="num">
                                      <p:cBhvr additive="base">
                                        <p:cTn id="22"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 calcmode="lin" valueType="num">
                                      <p:cBhvr additive="base">
                                        <p:cTn id="28"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4">
                                            <p:txEl>
                                              <p:pRg st="4" end="4"/>
                                            </p:txEl>
                                          </p:spTgt>
                                        </p:tgtEl>
                                        <p:attrNameLst>
                                          <p:attrName>style.visibility</p:attrName>
                                        </p:attrNameLst>
                                      </p:cBhvr>
                                      <p:to>
                                        <p:strVal val="visible"/>
                                      </p:to>
                                    </p:set>
                                    <p:anim calcmode="lin" valueType="num">
                                      <p:cBhvr additive="base">
                                        <p:cTn id="34"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000" dirty="0" smtClean="0">
                <a:solidFill>
                  <a:srgbClr val="775F55"/>
                </a:solidFill>
              </a:rPr>
              <a:t>Première partie </a:t>
            </a:r>
            <a:r>
              <a:rPr lang="fr-FR" sz="2000" dirty="0">
                <a:solidFill>
                  <a:srgbClr val="775F55"/>
                </a:solidFill>
              </a:rPr>
              <a:t>/ </a:t>
            </a:r>
            <a:r>
              <a:rPr lang="fr-FR" sz="2000" dirty="0" smtClean="0">
                <a:solidFill>
                  <a:srgbClr val="775F55"/>
                </a:solidFill>
              </a:rPr>
              <a:t>3. Représentations de l'information</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p:txBody>
          <a:bodyPr>
            <a:normAutofit fontScale="92500" lnSpcReduction="10000"/>
          </a:bodyPr>
          <a:lstStyle/>
          <a:p>
            <a:r>
              <a:rPr lang="fr-FR" dirty="0" smtClean="0"/>
              <a:t>Un nombre un </a:t>
            </a:r>
            <a:r>
              <a:rPr lang="fr-FR" dirty="0"/>
              <a:t>réel </a:t>
            </a:r>
            <a:r>
              <a:rPr lang="fr-FR" dirty="0" smtClean="0"/>
              <a:t>à virgule fixe est représenté </a:t>
            </a:r>
            <a:r>
              <a:rPr lang="fr-FR" dirty="0"/>
              <a:t>dans une base </a:t>
            </a:r>
            <a:r>
              <a:rPr lang="fr-FR" dirty="0" smtClean="0"/>
              <a:t>b</a:t>
            </a:r>
            <a:r>
              <a:rPr lang="fr-FR" dirty="0"/>
              <a:t> </a:t>
            </a:r>
            <a:r>
              <a:rPr lang="fr-FR" dirty="0" smtClean="0"/>
              <a:t>comme suit :</a:t>
            </a:r>
            <a:endParaRPr lang="fr-FR" dirty="0"/>
          </a:p>
          <a:p>
            <a:pPr marL="365760" lvl="1" indent="0" algn="ctr">
              <a:buNone/>
            </a:pPr>
            <a:r>
              <a:rPr lang="fr-FR" sz="2800" b="1" dirty="0"/>
              <a:t>N</a:t>
            </a:r>
            <a:r>
              <a:rPr lang="fr-FR" sz="2800" b="1" baseline="-25000" dirty="0"/>
              <a:t>(b)</a:t>
            </a:r>
            <a:r>
              <a:rPr lang="fr-FR" sz="2800" b="1" dirty="0"/>
              <a:t> = </a:t>
            </a:r>
            <a:r>
              <a:rPr lang="fr-FR" sz="2800" b="1" dirty="0" smtClean="0"/>
              <a:t>a</a:t>
            </a:r>
            <a:r>
              <a:rPr lang="fr-FR" sz="2800" b="1" baseline="-25000" dirty="0" smtClean="0"/>
              <a:t>n-1</a:t>
            </a:r>
            <a:r>
              <a:rPr lang="fr-FR" sz="2800" b="1" dirty="0" smtClean="0"/>
              <a:t>a</a:t>
            </a:r>
            <a:r>
              <a:rPr lang="fr-FR" sz="2800" b="1" baseline="-25000" dirty="0" smtClean="0"/>
              <a:t>n-2</a:t>
            </a:r>
            <a:r>
              <a:rPr lang="fr-FR" sz="2800" b="1" dirty="0" smtClean="0"/>
              <a:t>…a</a:t>
            </a:r>
            <a:r>
              <a:rPr lang="fr-FR" sz="2800" b="1" baseline="-25000" dirty="0" smtClean="0"/>
              <a:t>1</a:t>
            </a:r>
            <a:r>
              <a:rPr lang="fr-FR" sz="2800" b="1" dirty="0" smtClean="0"/>
              <a:t>a</a:t>
            </a:r>
            <a:r>
              <a:rPr lang="fr-FR" sz="2800" b="1" baseline="-25000" dirty="0" smtClean="0"/>
              <a:t>0	</a:t>
            </a:r>
            <a:r>
              <a:rPr lang="fr-FR" sz="3600" b="1" dirty="0" smtClean="0"/>
              <a:t>,</a:t>
            </a:r>
            <a:r>
              <a:rPr lang="fr-FR" sz="2800" b="1" dirty="0" smtClean="0"/>
              <a:t>	a</a:t>
            </a:r>
            <a:r>
              <a:rPr lang="fr-FR" sz="2800" b="1" baseline="-25000" dirty="0" smtClean="0"/>
              <a:t>-1</a:t>
            </a:r>
            <a:r>
              <a:rPr lang="fr-FR" sz="2800" b="1" dirty="0" smtClean="0"/>
              <a:t>a</a:t>
            </a:r>
            <a:r>
              <a:rPr lang="fr-FR" sz="2800" b="1" baseline="-25000" dirty="0" smtClean="0"/>
              <a:t>-2</a:t>
            </a:r>
            <a:r>
              <a:rPr lang="fr-FR" sz="2800" b="1" dirty="0" smtClean="0"/>
              <a:t>…a</a:t>
            </a:r>
            <a:r>
              <a:rPr lang="fr-FR" sz="2800" b="1" baseline="-25000" dirty="0" smtClean="0"/>
              <a:t>-p+1</a:t>
            </a:r>
            <a:r>
              <a:rPr lang="fr-FR" sz="2800" b="1" dirty="0" smtClean="0"/>
              <a:t>a</a:t>
            </a:r>
            <a:r>
              <a:rPr lang="fr-FR" sz="2800" b="1" baseline="-25000" dirty="0" smtClean="0"/>
              <a:t>-p</a:t>
            </a:r>
            <a:endParaRPr lang="fr-FR" sz="2800" b="1" baseline="-25000" dirty="0"/>
          </a:p>
          <a:p>
            <a:pPr marL="365760" lvl="1" indent="0" algn="l">
              <a:buNone/>
            </a:pPr>
            <a:r>
              <a:rPr lang="fr-FR" dirty="0" smtClean="0"/>
              <a:t>Avec </a:t>
            </a:r>
            <a:r>
              <a:rPr lang="fr-FR" dirty="0"/>
              <a:t>:</a:t>
            </a:r>
          </a:p>
          <a:p>
            <a:pPr lvl="1" algn="l"/>
            <a:r>
              <a:rPr lang="fr-FR" dirty="0" smtClean="0"/>
              <a:t>a</a:t>
            </a:r>
            <a:r>
              <a:rPr lang="fr-FR" sz="1300" dirty="0" smtClean="0"/>
              <a:t>n-1 </a:t>
            </a:r>
            <a:r>
              <a:rPr lang="fr-FR" dirty="0"/>
              <a:t>est le chiffre de poids fort</a:t>
            </a:r>
          </a:p>
          <a:p>
            <a:pPr lvl="1" algn="l"/>
            <a:r>
              <a:rPr lang="fr-FR" dirty="0"/>
              <a:t>a</a:t>
            </a:r>
            <a:r>
              <a:rPr lang="fr-FR" sz="1300" dirty="0"/>
              <a:t>-p </a:t>
            </a:r>
            <a:r>
              <a:rPr lang="fr-FR" dirty="0"/>
              <a:t>est le chiffre de poids faible</a:t>
            </a:r>
          </a:p>
          <a:p>
            <a:pPr lvl="1" algn="l"/>
            <a:r>
              <a:rPr lang="fr-FR" dirty="0"/>
              <a:t>n est le nombre de chiffre avant la virgule</a:t>
            </a:r>
          </a:p>
          <a:p>
            <a:pPr lvl="1" algn="l"/>
            <a:r>
              <a:rPr lang="fr-FR" dirty="0"/>
              <a:t>p est le nombre de chiffre après la </a:t>
            </a:r>
            <a:r>
              <a:rPr lang="fr-FR" dirty="0" smtClean="0"/>
              <a:t>virgule</a:t>
            </a:r>
          </a:p>
          <a:p>
            <a:pPr algn="l"/>
            <a:r>
              <a:rPr lang="fr-FR" dirty="0"/>
              <a:t>Exemple : 54,25</a:t>
            </a:r>
            <a:r>
              <a:rPr lang="fr-FR" baseline="-25000" dirty="0"/>
              <a:t>(10)</a:t>
            </a:r>
            <a:r>
              <a:rPr lang="fr-FR" dirty="0"/>
              <a:t> ; 10,001</a:t>
            </a:r>
            <a:r>
              <a:rPr lang="fr-FR" baseline="-25000" dirty="0"/>
              <a:t>(2)</a:t>
            </a:r>
            <a:r>
              <a:rPr lang="fr-FR" dirty="0"/>
              <a:t> ; A1,F0B</a:t>
            </a:r>
            <a:r>
              <a:rPr lang="fr-FR" baseline="-25000" dirty="0"/>
              <a:t>(16</a:t>
            </a:r>
            <a:r>
              <a:rPr lang="fr-FR" baseline="-25000" dirty="0" smtClean="0"/>
              <a:t>)</a:t>
            </a:r>
            <a:endParaRPr lang="fr-FR" baseline="-25000" dirty="0"/>
          </a:p>
        </p:txBody>
      </p:sp>
      <p:sp>
        <p:nvSpPr>
          <p:cNvPr id="10"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b="0" dirty="0"/>
              <a:t>3. Nombre réel &gt;</a:t>
            </a:r>
            <a:r>
              <a:rPr lang="fr-FR" sz="2000" dirty="0"/>
              <a:t> 1. Format à virgule fixe</a:t>
            </a:r>
          </a:p>
        </p:txBody>
      </p:sp>
    </p:spTree>
    <p:extLst>
      <p:ext uri="{BB962C8B-B14F-4D97-AF65-F5344CB8AC3E}">
        <p14:creationId xmlns:p14="http://schemas.microsoft.com/office/powerpoint/2010/main" val="234801133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000" dirty="0" smtClean="0">
                <a:solidFill>
                  <a:srgbClr val="775F55"/>
                </a:solidFill>
              </a:rPr>
              <a:t>Première partie </a:t>
            </a:r>
            <a:r>
              <a:rPr lang="fr-FR" sz="2000" dirty="0">
                <a:solidFill>
                  <a:srgbClr val="775F55"/>
                </a:solidFill>
              </a:rPr>
              <a:t>/ </a:t>
            </a:r>
            <a:r>
              <a:rPr lang="fr-FR" sz="2000" dirty="0" smtClean="0">
                <a:solidFill>
                  <a:srgbClr val="775F55"/>
                </a:solidFill>
              </a:rPr>
              <a:t>3. Représentations de l'information</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p:txBody>
          <a:bodyPr>
            <a:normAutofit fontScale="85000" lnSpcReduction="10000"/>
          </a:bodyPr>
          <a:lstStyle/>
          <a:p>
            <a:r>
              <a:rPr lang="fr-FR" dirty="0"/>
              <a:t>Utilisé par les </a:t>
            </a:r>
            <a:r>
              <a:rPr lang="fr-FR" dirty="0" smtClean="0"/>
              <a:t>machines actuelles</a:t>
            </a:r>
            <a:endParaRPr lang="fr-FR" dirty="0"/>
          </a:p>
          <a:p>
            <a:r>
              <a:rPr lang="fr-FR" dirty="0"/>
              <a:t>Un nombre </a:t>
            </a:r>
            <a:r>
              <a:rPr lang="fr-FR" dirty="0" smtClean="0"/>
              <a:t>réel à virgule flottant </a:t>
            </a:r>
            <a:r>
              <a:rPr lang="fr-FR" dirty="0"/>
              <a:t>est composé de 4 </a:t>
            </a:r>
            <a:r>
              <a:rPr lang="fr-FR" dirty="0" smtClean="0"/>
              <a:t>valeurs :</a:t>
            </a:r>
          </a:p>
          <a:p>
            <a:pPr lvl="1"/>
            <a:r>
              <a:rPr lang="fr-FR" sz="3100" b="1" dirty="0" smtClean="0">
                <a:solidFill>
                  <a:srgbClr val="663300"/>
                </a:solidFill>
              </a:rPr>
              <a:t>un </a:t>
            </a:r>
            <a:r>
              <a:rPr lang="fr-FR" sz="3100" b="1" dirty="0" smtClean="0">
                <a:solidFill>
                  <a:srgbClr val="CC00FF"/>
                </a:solidFill>
              </a:rPr>
              <a:t>signe S		</a:t>
            </a:r>
            <a:r>
              <a:rPr lang="fr-FR" sz="3100" b="1" dirty="0">
                <a:solidFill>
                  <a:srgbClr val="663300"/>
                </a:solidFill>
              </a:rPr>
              <a:t>(+ ou </a:t>
            </a:r>
            <a:r>
              <a:rPr lang="fr-FR" sz="3100" b="1" dirty="0" smtClean="0">
                <a:solidFill>
                  <a:srgbClr val="663300"/>
                </a:solidFill>
              </a:rPr>
              <a:t>–)</a:t>
            </a:r>
            <a:endParaRPr lang="fr-FR" sz="3100" b="1" dirty="0" smtClean="0">
              <a:solidFill>
                <a:srgbClr val="CC00FF"/>
              </a:solidFill>
            </a:endParaRPr>
          </a:p>
          <a:p>
            <a:pPr lvl="1"/>
            <a:r>
              <a:rPr lang="fr-FR" sz="3100" b="1" dirty="0" smtClean="0">
                <a:solidFill>
                  <a:srgbClr val="663300"/>
                </a:solidFill>
              </a:rPr>
              <a:t>une </a:t>
            </a:r>
            <a:r>
              <a:rPr lang="fr-FR" sz="3100" b="1" dirty="0" smtClean="0">
                <a:solidFill>
                  <a:srgbClr val="0099CC"/>
                </a:solidFill>
              </a:rPr>
              <a:t>mantisse M 	</a:t>
            </a:r>
            <a:r>
              <a:rPr lang="fr-FR" sz="3100" b="1" dirty="0" smtClean="0">
                <a:solidFill>
                  <a:srgbClr val="663300"/>
                </a:solidFill>
              </a:rPr>
              <a:t>(en virgule fixe)</a:t>
            </a:r>
          </a:p>
          <a:p>
            <a:pPr lvl="1"/>
            <a:r>
              <a:rPr lang="fr-FR" sz="3100" b="1" dirty="0" smtClean="0">
                <a:solidFill>
                  <a:srgbClr val="663300"/>
                </a:solidFill>
              </a:rPr>
              <a:t>une </a:t>
            </a:r>
            <a:r>
              <a:rPr lang="fr-FR" sz="3100" b="1" dirty="0" smtClean="0">
                <a:solidFill>
                  <a:srgbClr val="6600FF"/>
                </a:solidFill>
              </a:rPr>
              <a:t>base B		</a:t>
            </a:r>
            <a:r>
              <a:rPr lang="fr-FR" sz="3100" b="1" dirty="0" smtClean="0">
                <a:solidFill>
                  <a:srgbClr val="663300"/>
                </a:solidFill>
              </a:rPr>
              <a:t>(</a:t>
            </a:r>
            <a:r>
              <a:rPr lang="fr-FR" sz="3100" b="1" dirty="0">
                <a:solidFill>
                  <a:srgbClr val="663300"/>
                </a:solidFill>
              </a:rPr>
              <a:t>2,8,10,16,…)</a:t>
            </a:r>
            <a:endParaRPr lang="fr-FR" sz="3100" b="1" dirty="0" smtClean="0">
              <a:solidFill>
                <a:srgbClr val="663300"/>
              </a:solidFill>
            </a:endParaRPr>
          </a:p>
          <a:p>
            <a:pPr lvl="1"/>
            <a:r>
              <a:rPr lang="fr-FR" sz="3100" b="1" dirty="0" smtClean="0">
                <a:solidFill>
                  <a:srgbClr val="663300"/>
                </a:solidFill>
              </a:rPr>
              <a:t>un </a:t>
            </a:r>
            <a:r>
              <a:rPr lang="fr-FR" sz="3100" b="1" dirty="0" smtClean="0">
                <a:solidFill>
                  <a:srgbClr val="00CC99"/>
                </a:solidFill>
              </a:rPr>
              <a:t>exposant E	</a:t>
            </a:r>
            <a:r>
              <a:rPr lang="fr-FR" sz="3200" b="1" dirty="0" smtClean="0">
                <a:solidFill>
                  <a:srgbClr val="663300"/>
                </a:solidFill>
              </a:rPr>
              <a:t>( en entier signé)</a:t>
            </a:r>
            <a:endParaRPr lang="fr-FR" sz="3200" b="1" dirty="0" smtClean="0">
              <a:solidFill>
                <a:srgbClr val="CC00FF"/>
              </a:solidFill>
            </a:endParaRPr>
          </a:p>
          <a:p>
            <a:endParaRPr lang="fr-FR" sz="3200" b="1" dirty="0" smtClean="0">
              <a:solidFill>
                <a:srgbClr val="663300"/>
              </a:solidFill>
            </a:endParaRPr>
          </a:p>
          <a:p>
            <a:r>
              <a:rPr lang="fr-FR" sz="3200" b="1" dirty="0" smtClean="0">
                <a:solidFill>
                  <a:srgbClr val="663300"/>
                </a:solidFill>
              </a:rPr>
              <a:t>Exemple	:</a:t>
            </a:r>
            <a:r>
              <a:rPr lang="fr-FR" sz="3200" b="1" dirty="0">
                <a:solidFill>
                  <a:srgbClr val="663300"/>
                </a:solidFill>
              </a:rPr>
              <a:t>	</a:t>
            </a:r>
          </a:p>
          <a:p>
            <a:pPr marL="365760" lvl="1" indent="0">
              <a:buNone/>
            </a:pPr>
            <a:r>
              <a:rPr lang="fr-FR" b="1" dirty="0" smtClean="0">
                <a:solidFill>
                  <a:srgbClr val="0099CC"/>
                </a:solidFill>
              </a:rPr>
              <a:t>0,542 </a:t>
            </a:r>
            <a:r>
              <a:rPr lang="fr-FR" b="1" dirty="0" smtClean="0">
                <a:solidFill>
                  <a:srgbClr val="663300"/>
                </a:solidFill>
              </a:rPr>
              <a:t>x </a:t>
            </a:r>
            <a:r>
              <a:rPr lang="fr-FR" b="1" dirty="0" smtClean="0">
                <a:solidFill>
                  <a:srgbClr val="6600FF"/>
                </a:solidFill>
              </a:rPr>
              <a:t>10</a:t>
            </a:r>
            <a:r>
              <a:rPr lang="fr-FR" b="1" baseline="30000" dirty="0" smtClean="0">
                <a:solidFill>
                  <a:srgbClr val="00CC99"/>
                </a:solidFill>
              </a:rPr>
              <a:t>2</a:t>
            </a:r>
            <a:r>
              <a:rPr lang="fr-FR" b="1" baseline="-25000" dirty="0" smtClean="0">
                <a:solidFill>
                  <a:srgbClr val="663300"/>
                </a:solidFill>
              </a:rPr>
              <a:t>(10)		</a:t>
            </a:r>
            <a:r>
              <a:rPr lang="fr-FR" b="1" dirty="0" smtClean="0">
                <a:solidFill>
                  <a:srgbClr val="CC00FF"/>
                </a:solidFill>
              </a:rPr>
              <a:t>-</a:t>
            </a:r>
            <a:r>
              <a:rPr lang="fr-FR" b="1" dirty="0" smtClean="0">
                <a:solidFill>
                  <a:srgbClr val="0099CC"/>
                </a:solidFill>
              </a:rPr>
              <a:t>10,1</a:t>
            </a:r>
            <a:r>
              <a:rPr lang="fr-FR" b="1" dirty="0">
                <a:solidFill>
                  <a:srgbClr val="663300"/>
                </a:solidFill>
              </a:rPr>
              <a:t> x </a:t>
            </a:r>
            <a:r>
              <a:rPr lang="fr-FR" b="1" dirty="0" smtClean="0">
                <a:solidFill>
                  <a:srgbClr val="6600FF"/>
                </a:solidFill>
              </a:rPr>
              <a:t>2</a:t>
            </a:r>
            <a:r>
              <a:rPr lang="fr-FR" b="1" baseline="30000" dirty="0" smtClean="0">
                <a:solidFill>
                  <a:srgbClr val="00CC99"/>
                </a:solidFill>
              </a:rPr>
              <a:t>-1</a:t>
            </a:r>
            <a:r>
              <a:rPr lang="fr-FR" b="1" baseline="-25000" dirty="0" smtClean="0">
                <a:solidFill>
                  <a:srgbClr val="663300"/>
                </a:solidFill>
              </a:rPr>
              <a:t>(2)	</a:t>
            </a:r>
            <a:r>
              <a:rPr lang="fr-FR" b="1" dirty="0">
                <a:solidFill>
                  <a:srgbClr val="CC00FF"/>
                </a:solidFill>
              </a:rPr>
              <a:t> </a:t>
            </a:r>
            <a:r>
              <a:rPr lang="fr-FR" b="1" dirty="0" smtClean="0">
                <a:solidFill>
                  <a:srgbClr val="CC00FF"/>
                </a:solidFill>
              </a:rPr>
              <a:t>	</a:t>
            </a:r>
            <a:r>
              <a:rPr lang="fr-FR" b="1" dirty="0" smtClean="0">
                <a:solidFill>
                  <a:srgbClr val="0099CC"/>
                </a:solidFill>
              </a:rPr>
              <a:t>A0,B4</a:t>
            </a:r>
            <a:r>
              <a:rPr lang="fr-FR" b="1" dirty="0" smtClean="0">
                <a:solidFill>
                  <a:srgbClr val="663300"/>
                </a:solidFill>
              </a:rPr>
              <a:t> </a:t>
            </a:r>
            <a:r>
              <a:rPr lang="fr-FR" b="1" dirty="0">
                <a:solidFill>
                  <a:srgbClr val="663300"/>
                </a:solidFill>
              </a:rPr>
              <a:t>x </a:t>
            </a:r>
            <a:r>
              <a:rPr lang="fr-FR" b="1" dirty="0" smtClean="0">
                <a:solidFill>
                  <a:srgbClr val="6600FF"/>
                </a:solidFill>
              </a:rPr>
              <a:t>16</a:t>
            </a:r>
            <a:r>
              <a:rPr lang="fr-FR" b="1" baseline="30000" dirty="0" smtClean="0">
                <a:solidFill>
                  <a:srgbClr val="00CC99"/>
                </a:solidFill>
              </a:rPr>
              <a:t>2</a:t>
            </a:r>
            <a:r>
              <a:rPr lang="fr-FR" b="1" baseline="-25000" dirty="0" smtClean="0">
                <a:solidFill>
                  <a:srgbClr val="663300"/>
                </a:solidFill>
              </a:rPr>
              <a:t>(16)</a:t>
            </a:r>
            <a:endParaRPr lang="fr-FR" dirty="0"/>
          </a:p>
        </p:txBody>
      </p:sp>
      <p:sp>
        <p:nvSpPr>
          <p:cNvPr id="10"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b="0" dirty="0" smtClean="0"/>
              <a:t>3. Nombre réel &gt;</a:t>
            </a:r>
            <a:r>
              <a:rPr lang="fr-FR" sz="2000" dirty="0" smtClean="0"/>
              <a:t> 2. Format virgule flottante</a:t>
            </a:r>
            <a:endParaRPr lang="fr-FR" sz="2000" dirty="0"/>
          </a:p>
        </p:txBody>
      </p:sp>
      <p:sp>
        <p:nvSpPr>
          <p:cNvPr id="7" name="Rectangle 45"/>
          <p:cNvSpPr>
            <a:spLocks noChangeArrowheads="1"/>
          </p:cNvSpPr>
          <p:nvPr/>
        </p:nvSpPr>
        <p:spPr bwMode="auto">
          <a:xfrm>
            <a:off x="6557962" y="1779662"/>
            <a:ext cx="2586038" cy="5794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3200" b="1" i="0" u="none" strike="noStrike" kern="0" cap="none" spc="0" normalizeH="0" baseline="0" noProof="0" dirty="0" smtClean="0">
                <a:ln>
                  <a:noFill/>
                </a:ln>
                <a:solidFill>
                  <a:srgbClr val="663300"/>
                </a:solidFill>
                <a:effectLst/>
                <a:uLnTx/>
                <a:uFillTx/>
              </a:rPr>
              <a:t>(-1)</a:t>
            </a:r>
            <a:r>
              <a:rPr kumimoji="0" lang="fr-FR" sz="3200" b="1" i="0" u="none" strike="noStrike" kern="0" cap="none" spc="0" normalizeH="0" baseline="30000" noProof="0" dirty="0" smtClean="0">
                <a:ln>
                  <a:noFill/>
                </a:ln>
                <a:solidFill>
                  <a:srgbClr val="CC00FF"/>
                </a:solidFill>
                <a:effectLst/>
                <a:uLnTx/>
                <a:uFillTx/>
              </a:rPr>
              <a:t>S</a:t>
            </a:r>
            <a:r>
              <a:rPr kumimoji="0" lang="fr-FR" sz="3200" b="1" i="0" u="none" strike="noStrike" kern="0" cap="none" spc="0" normalizeH="0" baseline="0" noProof="0" dirty="0" smtClean="0">
                <a:ln>
                  <a:noFill/>
                </a:ln>
                <a:solidFill>
                  <a:srgbClr val="663300"/>
                </a:solidFill>
                <a:effectLst/>
                <a:uLnTx/>
                <a:uFillTx/>
              </a:rPr>
              <a:t> x </a:t>
            </a:r>
            <a:r>
              <a:rPr kumimoji="0" lang="fr-FR" sz="3200" b="1" i="0" u="none" strike="noStrike" kern="0" cap="none" spc="0" normalizeH="0" baseline="0" noProof="0" dirty="0" smtClean="0">
                <a:ln>
                  <a:noFill/>
                </a:ln>
                <a:solidFill>
                  <a:srgbClr val="0099CC"/>
                </a:solidFill>
                <a:effectLst/>
                <a:uLnTx/>
                <a:uFillTx/>
              </a:rPr>
              <a:t>M</a:t>
            </a:r>
            <a:r>
              <a:rPr kumimoji="0" lang="fr-FR" sz="3200" b="1" i="0" u="none" strike="noStrike" kern="0" cap="none" spc="0" normalizeH="0" baseline="0" noProof="0" dirty="0" smtClean="0">
                <a:ln>
                  <a:noFill/>
                </a:ln>
                <a:solidFill>
                  <a:srgbClr val="663300"/>
                </a:solidFill>
                <a:effectLst/>
                <a:uLnTx/>
                <a:uFillTx/>
              </a:rPr>
              <a:t> x </a:t>
            </a:r>
            <a:r>
              <a:rPr kumimoji="0" lang="fr-FR" sz="3200" b="1" i="0" u="none" strike="noStrike" kern="0" cap="none" spc="0" normalizeH="0" baseline="0" noProof="0" dirty="0" smtClean="0">
                <a:ln>
                  <a:noFill/>
                </a:ln>
                <a:solidFill>
                  <a:srgbClr val="6600FF"/>
                </a:solidFill>
                <a:effectLst/>
                <a:uLnTx/>
                <a:uFillTx/>
              </a:rPr>
              <a:t>B</a:t>
            </a:r>
            <a:r>
              <a:rPr kumimoji="0" lang="fr-FR" sz="3200" b="1" i="0" u="none" strike="noStrike" kern="0" cap="none" spc="0" normalizeH="0" baseline="30000" noProof="0" dirty="0" smtClean="0">
                <a:ln>
                  <a:noFill/>
                </a:ln>
                <a:solidFill>
                  <a:srgbClr val="00CC99"/>
                </a:solidFill>
                <a:effectLst/>
                <a:uLnTx/>
                <a:uFillTx/>
              </a:rPr>
              <a:t>E</a:t>
            </a:r>
            <a:endParaRPr kumimoji="0" lang="en-US" sz="3200" b="1" i="0" u="none" strike="noStrike" kern="0" cap="none" spc="0" normalizeH="0" baseline="0" noProof="0" dirty="0" smtClean="0">
              <a:ln>
                <a:noFill/>
              </a:ln>
              <a:solidFill>
                <a:srgbClr val="663300"/>
              </a:solidFill>
              <a:effectLst/>
              <a:uLnTx/>
              <a:uFillTx/>
            </a:endParaRPr>
          </a:p>
        </p:txBody>
      </p:sp>
    </p:spTree>
    <p:extLst>
      <p:ext uri="{BB962C8B-B14F-4D97-AF65-F5344CB8AC3E}">
        <p14:creationId xmlns:p14="http://schemas.microsoft.com/office/powerpoint/2010/main" val="215646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 calcmode="lin" valueType="num">
                                      <p:cBhvr additive="base">
                                        <p:cTn id="2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anim calcmode="lin" valueType="num">
                                      <p:cBhvr additive="base">
                                        <p:cTn id="2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 calcmode="lin" valueType="num">
                                      <p:cBhvr additive="base">
                                        <p:cTn id="3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4">
                                            <p:txEl>
                                              <p:pRg st="5" end="5"/>
                                            </p:txEl>
                                          </p:spTgt>
                                        </p:tgtEl>
                                        <p:attrNameLst>
                                          <p:attrName>style.visibility</p:attrName>
                                        </p:attrNameLst>
                                      </p:cBhvr>
                                      <p:to>
                                        <p:strVal val="visible"/>
                                      </p:to>
                                    </p:set>
                                    <p:anim calcmode="lin" valueType="num">
                                      <p:cBhvr additive="base">
                                        <p:cTn id="4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 calcmode="lin" valueType="num">
                                      <p:cBhvr additive="base">
                                        <p:cTn id="47"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4">
                                            <p:txEl>
                                              <p:pRg st="8" end="8"/>
                                            </p:txEl>
                                          </p:spTgt>
                                        </p:tgtEl>
                                        <p:attrNameLst>
                                          <p:attrName>style.visibility</p:attrName>
                                        </p:attrNameLst>
                                      </p:cBhvr>
                                      <p:to>
                                        <p:strVal val="visible"/>
                                      </p:to>
                                    </p:set>
                                    <p:anim calcmode="lin" valueType="num">
                                      <p:cBhvr additive="base">
                                        <p:cTn id="53"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P spid="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2000" dirty="0" smtClean="0">
                <a:solidFill>
                  <a:srgbClr val="775F55"/>
                </a:solidFill>
              </a:rPr>
              <a:t>Première partie </a:t>
            </a:r>
            <a:r>
              <a:rPr lang="fr-FR" sz="2000" dirty="0">
                <a:solidFill>
                  <a:srgbClr val="775F55"/>
                </a:solidFill>
              </a:rPr>
              <a:t>/ </a:t>
            </a:r>
            <a:r>
              <a:rPr lang="fr-FR" sz="2000" dirty="0" smtClean="0">
                <a:solidFill>
                  <a:srgbClr val="775F55"/>
                </a:solidFill>
              </a:rPr>
              <a:t>3. Représentations de l'information</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p:txBody>
          <a:bodyPr>
            <a:normAutofit/>
          </a:bodyPr>
          <a:lstStyle/>
          <a:p>
            <a:pPr marL="0" indent="0" algn="ctr">
              <a:buNone/>
            </a:pPr>
            <a:endParaRPr lang="fr-FR" sz="2400" dirty="0" smtClean="0"/>
          </a:p>
          <a:p>
            <a:pPr marL="0" indent="0" algn="ctr">
              <a:buNone/>
            </a:pPr>
            <a:r>
              <a:rPr lang="fr-FR" sz="2400" dirty="0" smtClean="0"/>
              <a:t>Le changement de base est  l’opération </a:t>
            </a:r>
            <a:r>
              <a:rPr lang="fr-FR" sz="2400" dirty="0"/>
              <a:t>qui permet de passer de la </a:t>
            </a:r>
            <a:endParaRPr lang="fr-FR" sz="2400" dirty="0" smtClean="0"/>
          </a:p>
          <a:p>
            <a:pPr marL="0" indent="0" algn="ctr">
              <a:buNone/>
            </a:pPr>
            <a:r>
              <a:rPr lang="fr-FR" sz="2400" dirty="0" smtClean="0"/>
              <a:t>représentation d’une information dans une base </a:t>
            </a:r>
          </a:p>
          <a:p>
            <a:pPr marL="0" indent="0" algn="ctr">
              <a:buNone/>
            </a:pPr>
            <a:r>
              <a:rPr lang="fr-FR" sz="2400" dirty="0" smtClean="0"/>
              <a:t>vers </a:t>
            </a:r>
          </a:p>
          <a:p>
            <a:pPr marL="0" indent="0" algn="ctr">
              <a:buNone/>
            </a:pPr>
            <a:r>
              <a:rPr lang="fr-FR" sz="2400" dirty="0" smtClean="0"/>
              <a:t>la </a:t>
            </a:r>
            <a:r>
              <a:rPr lang="fr-FR" sz="2400" dirty="0"/>
              <a:t>représentation du même </a:t>
            </a:r>
            <a:r>
              <a:rPr lang="fr-FR" sz="2400" dirty="0" smtClean="0"/>
              <a:t>information dans </a:t>
            </a:r>
            <a:r>
              <a:rPr lang="fr-FR" sz="2400" dirty="0"/>
              <a:t>une autre base</a:t>
            </a:r>
            <a:r>
              <a:rPr lang="fr-FR" sz="2400" dirty="0" smtClean="0"/>
              <a:t>.</a:t>
            </a:r>
          </a:p>
          <a:p>
            <a:pPr marL="0" indent="0" algn="ctr">
              <a:buNone/>
            </a:pPr>
            <a:endParaRPr lang="fr-FR" sz="2400" dirty="0"/>
          </a:p>
          <a:p>
            <a:pPr marL="0" indent="0" algn="ctr">
              <a:buNone/>
            </a:pPr>
            <a:r>
              <a:rPr lang="fr-FR" sz="2400" dirty="0" smtClean="0"/>
              <a:t>(Changement </a:t>
            </a:r>
            <a:r>
              <a:rPr lang="fr-FR" sz="2400" dirty="0"/>
              <a:t>de base ≈</a:t>
            </a:r>
            <a:r>
              <a:rPr lang="fr-FR" sz="2400" dirty="0" smtClean="0"/>
              <a:t> Conversion </a:t>
            </a:r>
            <a:r>
              <a:rPr lang="fr-FR" sz="2400" dirty="0"/>
              <a:t>de </a:t>
            </a:r>
            <a:r>
              <a:rPr lang="fr-FR" sz="2400" dirty="0" smtClean="0"/>
              <a:t>base </a:t>
            </a:r>
            <a:r>
              <a:rPr lang="fr-FR" sz="2400" dirty="0"/>
              <a:t>≈ </a:t>
            </a:r>
            <a:r>
              <a:rPr lang="fr-FR" sz="2400" dirty="0" smtClean="0"/>
              <a:t>Transcodage)</a:t>
            </a:r>
            <a:endParaRPr lang="fr-FR" sz="2400" dirty="0"/>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dirty="0" smtClean="0"/>
              <a:t>4. Changement de base</a:t>
            </a:r>
            <a:endParaRPr lang="fr-FR" sz="2000" dirty="0"/>
          </a:p>
        </p:txBody>
      </p:sp>
    </p:spTree>
    <p:extLst>
      <p:ext uri="{BB962C8B-B14F-4D97-AF65-F5344CB8AC3E}">
        <p14:creationId xmlns:p14="http://schemas.microsoft.com/office/powerpoint/2010/main" val="343226657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000" dirty="0" smtClean="0">
                <a:solidFill>
                  <a:srgbClr val="775F55"/>
                </a:solidFill>
              </a:rPr>
              <a:t>Première partie </a:t>
            </a:r>
            <a:r>
              <a:rPr lang="fr-FR" sz="2000" dirty="0">
                <a:solidFill>
                  <a:srgbClr val="775F55"/>
                </a:solidFill>
              </a:rPr>
              <a:t>/ </a:t>
            </a:r>
            <a:r>
              <a:rPr lang="fr-FR" sz="2000" dirty="0" smtClean="0">
                <a:solidFill>
                  <a:srgbClr val="775F55"/>
                </a:solidFill>
              </a:rPr>
              <a:t>3. Représentations de l'information</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p:txBody>
          <a:bodyPr>
            <a:normAutofit/>
          </a:bodyPr>
          <a:lstStyle/>
          <a:p>
            <a:r>
              <a:rPr lang="fr-FR" dirty="0" smtClean="0"/>
              <a:t>On </a:t>
            </a:r>
            <a:r>
              <a:rPr lang="fr-FR" dirty="0"/>
              <a:t>additionne tous les nombres correspondants aux </a:t>
            </a:r>
            <a:r>
              <a:rPr lang="fr-FR" dirty="0" smtClean="0"/>
              <a:t>poids constituants </a:t>
            </a:r>
            <a:r>
              <a:rPr lang="fr-FR" dirty="0"/>
              <a:t>le nombre </a:t>
            </a:r>
            <a:r>
              <a:rPr lang="fr-FR" dirty="0" smtClean="0"/>
              <a:t>fois </a:t>
            </a:r>
            <a:r>
              <a:rPr lang="fr-FR" dirty="0"/>
              <a:t>la base montée à la puissance de son </a:t>
            </a:r>
            <a:r>
              <a:rPr lang="fr-FR" dirty="0" smtClean="0"/>
              <a:t>rang :</a:t>
            </a:r>
          </a:p>
          <a:p>
            <a:endParaRPr lang="fr-FR" dirty="0" smtClean="0"/>
          </a:p>
        </p:txBody>
      </p:sp>
      <p:sp>
        <p:nvSpPr>
          <p:cNvPr id="6"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1800" b="0" dirty="0" smtClean="0"/>
              <a:t>4. Changement de base &gt; 1. nombre entier non signé &gt;</a:t>
            </a:r>
            <a:r>
              <a:rPr lang="fr-FR" sz="2000" b="0" dirty="0" smtClean="0"/>
              <a:t> </a:t>
            </a:r>
            <a:r>
              <a:rPr lang="fr-FR" sz="2000" dirty="0" smtClean="0"/>
              <a:t>1. b vers 10</a:t>
            </a:r>
            <a:endParaRPr lang="fr-FR" sz="2000"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9763" y="2283718"/>
            <a:ext cx="5324475" cy="1152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00288" y="3435846"/>
            <a:ext cx="4543425" cy="1224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159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barn(inVertical)">
                                      <p:cBhvr>
                                        <p:cTn id="10"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000" dirty="0" smtClean="0">
                <a:solidFill>
                  <a:srgbClr val="775F55"/>
                </a:solidFill>
              </a:rPr>
              <a:t>Première partie </a:t>
            </a:r>
            <a:r>
              <a:rPr lang="fr-FR" sz="2000" dirty="0">
                <a:solidFill>
                  <a:srgbClr val="775F55"/>
                </a:solidFill>
              </a:rPr>
              <a:t>/ </a:t>
            </a:r>
            <a:r>
              <a:rPr lang="fr-FR" sz="2000" dirty="0" smtClean="0">
                <a:solidFill>
                  <a:srgbClr val="775F55"/>
                </a:solidFill>
              </a:rPr>
              <a:t>3. Représentations de l'information</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p:txBody>
          <a:bodyPr>
            <a:normAutofit/>
          </a:bodyPr>
          <a:lstStyle/>
          <a:p>
            <a:r>
              <a:rPr lang="fr-FR" dirty="0" smtClean="0"/>
              <a:t>Exemples :</a:t>
            </a:r>
          </a:p>
          <a:p>
            <a:pPr marL="365760" lvl="1" indent="0">
              <a:buNone/>
            </a:pPr>
            <a:r>
              <a:rPr lang="fr-FR" sz="2500" dirty="0"/>
              <a:t>10110</a:t>
            </a:r>
            <a:r>
              <a:rPr lang="fr-FR" sz="2500" baseline="-25000" dirty="0"/>
              <a:t>(2)</a:t>
            </a:r>
            <a:r>
              <a:rPr lang="fr-FR" sz="2500" dirty="0"/>
              <a:t> 	= ?</a:t>
            </a:r>
            <a:r>
              <a:rPr lang="fr-FR" sz="2500" baseline="-25000" dirty="0"/>
              <a:t> (10)</a:t>
            </a:r>
            <a:endParaRPr lang="fr-FR" sz="2500" dirty="0"/>
          </a:p>
          <a:p>
            <a:pPr marL="365760" lvl="1" indent="0">
              <a:buNone/>
            </a:pPr>
            <a:r>
              <a:rPr lang="fr-FR" sz="2500" dirty="0"/>
              <a:t>10110</a:t>
            </a:r>
            <a:r>
              <a:rPr lang="fr-FR" sz="2500" baseline="-25000" dirty="0"/>
              <a:t>(2)</a:t>
            </a:r>
            <a:r>
              <a:rPr lang="fr-FR" sz="2500" dirty="0"/>
              <a:t> 	=  </a:t>
            </a:r>
            <a:r>
              <a:rPr lang="fr-FR" sz="2500" dirty="0" smtClean="0"/>
              <a:t>1x2</a:t>
            </a:r>
            <a:r>
              <a:rPr lang="fr-FR" sz="2500" baseline="30000" dirty="0" smtClean="0"/>
              <a:t>4</a:t>
            </a:r>
            <a:r>
              <a:rPr lang="fr-FR" sz="2500" dirty="0" smtClean="0"/>
              <a:t> </a:t>
            </a:r>
            <a:r>
              <a:rPr lang="fr-FR" sz="2500" dirty="0"/>
              <a:t>+ </a:t>
            </a:r>
            <a:r>
              <a:rPr lang="fr-FR" sz="2500" dirty="0" smtClean="0"/>
              <a:t>0x2</a:t>
            </a:r>
            <a:r>
              <a:rPr lang="fr-FR" sz="2500" baseline="30000" dirty="0"/>
              <a:t>3</a:t>
            </a:r>
            <a:r>
              <a:rPr lang="fr-FR" sz="2500" dirty="0" smtClean="0"/>
              <a:t> </a:t>
            </a:r>
            <a:r>
              <a:rPr lang="fr-FR" sz="2500" dirty="0"/>
              <a:t>+ </a:t>
            </a:r>
            <a:r>
              <a:rPr lang="fr-FR" sz="2500" dirty="0" smtClean="0"/>
              <a:t>1x2</a:t>
            </a:r>
            <a:r>
              <a:rPr lang="fr-FR" sz="2500" baseline="30000" dirty="0" smtClean="0"/>
              <a:t>2</a:t>
            </a:r>
            <a:r>
              <a:rPr lang="fr-FR" sz="2500" dirty="0" smtClean="0"/>
              <a:t> </a:t>
            </a:r>
            <a:r>
              <a:rPr lang="fr-FR" sz="2500" dirty="0"/>
              <a:t>+ </a:t>
            </a:r>
            <a:r>
              <a:rPr lang="fr-FR" sz="2500" dirty="0" smtClean="0"/>
              <a:t>1x2</a:t>
            </a:r>
            <a:r>
              <a:rPr lang="fr-FR" sz="2500" baseline="30000" dirty="0" smtClean="0"/>
              <a:t>1</a:t>
            </a:r>
            <a:r>
              <a:rPr lang="fr-FR" sz="2500" dirty="0" smtClean="0"/>
              <a:t> </a:t>
            </a:r>
            <a:r>
              <a:rPr lang="fr-FR" sz="2500" dirty="0"/>
              <a:t>+ </a:t>
            </a:r>
            <a:r>
              <a:rPr lang="fr-FR" sz="2500" dirty="0" smtClean="0"/>
              <a:t>0x2</a:t>
            </a:r>
            <a:r>
              <a:rPr lang="fr-FR" sz="2500" baseline="30000" dirty="0" smtClean="0"/>
              <a:t>0</a:t>
            </a:r>
            <a:endParaRPr lang="fr-FR" sz="2500" baseline="30000" dirty="0"/>
          </a:p>
          <a:p>
            <a:pPr marL="365760" lvl="1" indent="0">
              <a:buNone/>
            </a:pPr>
            <a:r>
              <a:rPr lang="fr-FR" sz="2500" dirty="0"/>
              <a:t>		=  22</a:t>
            </a:r>
            <a:endParaRPr lang="fr-FR" sz="2400" dirty="0"/>
          </a:p>
          <a:p>
            <a:pPr marL="365760" lvl="1" indent="0">
              <a:buNone/>
            </a:pPr>
            <a:r>
              <a:rPr lang="fr-FR" sz="2500" dirty="0" smtClean="0"/>
              <a:t>7B6</a:t>
            </a:r>
            <a:r>
              <a:rPr lang="fr-FR" sz="2500" baseline="-25000" dirty="0" smtClean="0"/>
              <a:t>(16</a:t>
            </a:r>
            <a:r>
              <a:rPr lang="fr-FR" sz="2500" baseline="-25000" dirty="0"/>
              <a:t>)</a:t>
            </a:r>
            <a:r>
              <a:rPr lang="fr-FR" sz="2500" dirty="0"/>
              <a:t> 	= </a:t>
            </a:r>
            <a:r>
              <a:rPr lang="fr-FR" sz="2500" dirty="0" smtClean="0"/>
              <a:t>?</a:t>
            </a:r>
            <a:r>
              <a:rPr lang="fr-FR" sz="2500" baseline="-25000" dirty="0"/>
              <a:t> (</a:t>
            </a:r>
            <a:r>
              <a:rPr lang="fr-FR" sz="2500" baseline="-25000" dirty="0" smtClean="0"/>
              <a:t>10)</a:t>
            </a:r>
            <a:endParaRPr lang="fr-FR" sz="2500" dirty="0" smtClean="0"/>
          </a:p>
          <a:p>
            <a:pPr marL="365760" lvl="1" indent="0">
              <a:buNone/>
            </a:pPr>
            <a:r>
              <a:rPr lang="fr-FR" sz="2500" dirty="0" smtClean="0"/>
              <a:t>7B6</a:t>
            </a:r>
            <a:r>
              <a:rPr lang="fr-FR" sz="2500" baseline="-25000" dirty="0" smtClean="0"/>
              <a:t>(16</a:t>
            </a:r>
            <a:r>
              <a:rPr lang="fr-FR" sz="2500" baseline="-25000" dirty="0"/>
              <a:t>)</a:t>
            </a:r>
            <a:r>
              <a:rPr lang="fr-FR" sz="2500" dirty="0"/>
              <a:t> 	= </a:t>
            </a:r>
            <a:r>
              <a:rPr lang="fr-FR" sz="2500" dirty="0" smtClean="0"/>
              <a:t>7x16</a:t>
            </a:r>
            <a:r>
              <a:rPr lang="fr-FR" sz="2500" baseline="30000" dirty="0" smtClean="0"/>
              <a:t>2</a:t>
            </a:r>
            <a:r>
              <a:rPr lang="fr-FR" sz="2500" dirty="0" smtClean="0"/>
              <a:t> </a:t>
            </a:r>
            <a:r>
              <a:rPr lang="fr-FR" sz="2500" dirty="0"/>
              <a:t>+ </a:t>
            </a:r>
            <a:r>
              <a:rPr lang="fr-FR" sz="2500" dirty="0" smtClean="0"/>
              <a:t>11x16</a:t>
            </a:r>
            <a:r>
              <a:rPr lang="fr-FR" sz="2500" baseline="30000" dirty="0" smtClean="0"/>
              <a:t>1</a:t>
            </a:r>
            <a:r>
              <a:rPr lang="fr-FR" sz="2500" dirty="0" smtClean="0"/>
              <a:t> </a:t>
            </a:r>
            <a:r>
              <a:rPr lang="fr-FR" sz="2500" dirty="0"/>
              <a:t>+ </a:t>
            </a:r>
            <a:r>
              <a:rPr lang="fr-FR" sz="2500" dirty="0" smtClean="0"/>
              <a:t>6x16</a:t>
            </a:r>
            <a:r>
              <a:rPr lang="fr-FR" sz="2500" baseline="30000" dirty="0" smtClean="0"/>
              <a:t>0</a:t>
            </a:r>
            <a:endParaRPr lang="fr-FR" sz="2500" baseline="30000" dirty="0"/>
          </a:p>
          <a:p>
            <a:pPr marL="365760" lvl="1" indent="0">
              <a:buNone/>
            </a:pPr>
            <a:r>
              <a:rPr lang="fr-FR" sz="2500" dirty="0" smtClean="0"/>
              <a:t>		= 1974</a:t>
            </a:r>
          </a:p>
        </p:txBody>
      </p:sp>
      <p:sp>
        <p:nvSpPr>
          <p:cNvPr id="6"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1800" b="0" dirty="0" smtClean="0"/>
              <a:t>4. Changement de base &gt; 1. nombre entier non signé &gt;</a:t>
            </a:r>
            <a:r>
              <a:rPr lang="fr-FR" sz="2000" b="0" dirty="0" smtClean="0"/>
              <a:t> </a:t>
            </a:r>
            <a:r>
              <a:rPr lang="fr-FR" sz="2000" dirty="0" smtClean="0"/>
              <a:t>1. b vers 10</a:t>
            </a:r>
            <a:endParaRPr lang="fr-FR" sz="2000" dirty="0"/>
          </a:p>
        </p:txBody>
      </p:sp>
    </p:spTree>
    <p:extLst>
      <p:ext uri="{BB962C8B-B14F-4D97-AF65-F5344CB8AC3E}">
        <p14:creationId xmlns:p14="http://schemas.microsoft.com/office/powerpoint/2010/main" val="277746362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000" dirty="0" smtClean="0">
                <a:solidFill>
                  <a:srgbClr val="775F55"/>
                </a:solidFill>
              </a:rPr>
              <a:t>Première partie </a:t>
            </a:r>
            <a:r>
              <a:rPr lang="fr-FR" sz="2000" dirty="0">
                <a:solidFill>
                  <a:srgbClr val="775F55"/>
                </a:solidFill>
              </a:rPr>
              <a:t>/ </a:t>
            </a:r>
            <a:r>
              <a:rPr lang="fr-FR" sz="2000" dirty="0" smtClean="0">
                <a:solidFill>
                  <a:srgbClr val="775F55"/>
                </a:solidFill>
              </a:rPr>
              <a:t>3. Représentations de l'information</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p:txBody>
          <a:bodyPr>
            <a:normAutofit/>
          </a:bodyPr>
          <a:lstStyle/>
          <a:p>
            <a:r>
              <a:rPr lang="fr-FR" dirty="0" smtClean="0"/>
              <a:t>La </a:t>
            </a:r>
            <a:r>
              <a:rPr lang="fr-FR" dirty="0"/>
              <a:t>règle à suivre est les divisions successives </a:t>
            </a:r>
            <a:r>
              <a:rPr lang="fr-FR" dirty="0" smtClean="0"/>
              <a:t>:</a:t>
            </a:r>
          </a:p>
          <a:p>
            <a:pPr lvl="1"/>
            <a:r>
              <a:rPr lang="fr-FR" dirty="0" smtClean="0"/>
              <a:t>On </a:t>
            </a:r>
            <a:r>
              <a:rPr lang="fr-FR" dirty="0"/>
              <a:t>divise le nombre par la base </a:t>
            </a:r>
            <a:r>
              <a:rPr lang="fr-FR" dirty="0" smtClean="0"/>
              <a:t>b</a:t>
            </a:r>
          </a:p>
          <a:p>
            <a:pPr lvl="1"/>
            <a:r>
              <a:rPr lang="fr-FR" dirty="0" smtClean="0"/>
              <a:t>Puis </a:t>
            </a:r>
            <a:r>
              <a:rPr lang="fr-FR" dirty="0"/>
              <a:t>le quotient par la base </a:t>
            </a:r>
            <a:r>
              <a:rPr lang="fr-FR" dirty="0" smtClean="0"/>
              <a:t>b</a:t>
            </a:r>
          </a:p>
          <a:p>
            <a:pPr lvl="1"/>
            <a:r>
              <a:rPr lang="fr-FR" dirty="0" smtClean="0"/>
              <a:t>Ainsi </a:t>
            </a:r>
            <a:r>
              <a:rPr lang="fr-FR" dirty="0"/>
              <a:t>de suite jusqu’à l’obtention d’un quotient </a:t>
            </a:r>
            <a:r>
              <a:rPr lang="fr-FR" dirty="0" smtClean="0"/>
              <a:t>nul</a:t>
            </a:r>
          </a:p>
          <a:p>
            <a:pPr lvl="1"/>
            <a:r>
              <a:rPr lang="fr-FR" dirty="0" smtClean="0"/>
              <a:t>La </a:t>
            </a:r>
            <a:r>
              <a:rPr lang="fr-FR" dirty="0"/>
              <a:t>suite des restes correspond aux symboles de la </a:t>
            </a:r>
            <a:r>
              <a:rPr lang="fr-FR" dirty="0" smtClean="0"/>
              <a:t>base visée.</a:t>
            </a:r>
          </a:p>
          <a:p>
            <a:pPr lvl="1"/>
            <a:r>
              <a:rPr lang="fr-FR" dirty="0" smtClean="0"/>
              <a:t>On </a:t>
            </a:r>
            <a:r>
              <a:rPr lang="fr-FR" dirty="0"/>
              <a:t>obtient en premier le chiffre de poids faible </a:t>
            </a:r>
            <a:r>
              <a:rPr lang="fr-FR" dirty="0" smtClean="0"/>
              <a:t>et en </a:t>
            </a:r>
            <a:r>
              <a:rPr lang="fr-FR" dirty="0"/>
              <a:t>dernier le chiffre de poids fort.</a:t>
            </a:r>
            <a:endParaRPr lang="fr-FR" dirty="0" smtClean="0"/>
          </a:p>
        </p:txBody>
      </p:sp>
      <p:sp>
        <p:nvSpPr>
          <p:cNvPr id="6"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1800" b="0" dirty="0" smtClean="0"/>
              <a:t>4. Changement de base &gt; 1. nombre entier non signé &gt;</a:t>
            </a:r>
            <a:r>
              <a:rPr lang="fr-FR" sz="2000" b="0" dirty="0" smtClean="0"/>
              <a:t> </a:t>
            </a:r>
            <a:r>
              <a:rPr lang="fr-FR" sz="2000" dirty="0" smtClean="0"/>
              <a:t>2. 10 vers b </a:t>
            </a:r>
            <a:endParaRPr lang="fr-FR" sz="2000" dirty="0"/>
          </a:p>
        </p:txBody>
      </p:sp>
    </p:spTree>
    <p:extLst>
      <p:ext uri="{BB962C8B-B14F-4D97-AF65-F5344CB8AC3E}">
        <p14:creationId xmlns:p14="http://schemas.microsoft.com/office/powerpoint/2010/main" val="172985984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000" dirty="0" smtClean="0">
                <a:solidFill>
                  <a:srgbClr val="775F55"/>
                </a:solidFill>
              </a:rPr>
              <a:t>Première partie </a:t>
            </a:r>
            <a:r>
              <a:rPr lang="fr-FR" sz="2000" dirty="0">
                <a:solidFill>
                  <a:srgbClr val="775F55"/>
                </a:solidFill>
              </a:rPr>
              <a:t>/ </a:t>
            </a:r>
            <a:r>
              <a:rPr lang="fr-FR" sz="2000" dirty="0" smtClean="0">
                <a:solidFill>
                  <a:srgbClr val="775F55"/>
                </a:solidFill>
              </a:rPr>
              <a:t>3. Représentations de l'information</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p:txBody>
          <a:bodyPr>
            <a:normAutofit/>
          </a:bodyPr>
          <a:lstStyle/>
          <a:p>
            <a:r>
              <a:rPr lang="fr-FR" dirty="0"/>
              <a:t>Exemple : </a:t>
            </a:r>
            <a:r>
              <a:rPr lang="fr-FR" dirty="0" smtClean="0"/>
              <a:t>Décimale </a:t>
            </a:r>
            <a:r>
              <a:rPr lang="fr-FR" dirty="0"/>
              <a:t>vers </a:t>
            </a:r>
            <a:r>
              <a:rPr lang="fr-FR" dirty="0" smtClean="0"/>
              <a:t>Binaire</a:t>
            </a:r>
          </a:p>
          <a:p>
            <a:pPr lvl="1"/>
            <a:r>
              <a:rPr lang="fr-FR" dirty="0" smtClean="0"/>
              <a:t>73</a:t>
            </a:r>
            <a:r>
              <a:rPr lang="fr-FR" baseline="-25000" dirty="0" smtClean="0"/>
              <a:t>(10)</a:t>
            </a:r>
            <a:r>
              <a:rPr lang="fr-FR" dirty="0" smtClean="0"/>
              <a:t>  = ?</a:t>
            </a:r>
            <a:r>
              <a:rPr lang="fr-FR" baseline="-25000" dirty="0" smtClean="0"/>
              <a:t>(2)</a:t>
            </a:r>
          </a:p>
          <a:p>
            <a:pPr lvl="1"/>
            <a:endParaRPr lang="fr-FR" baseline="-25000" dirty="0"/>
          </a:p>
        </p:txBody>
      </p:sp>
      <p:sp>
        <p:nvSpPr>
          <p:cNvPr id="8"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1800" b="0" dirty="0" smtClean="0"/>
              <a:t>4. Changement de base &gt; 1. nombre entier non signé &gt;</a:t>
            </a:r>
            <a:r>
              <a:rPr lang="fr-FR" sz="2000" b="0" dirty="0" smtClean="0"/>
              <a:t> </a:t>
            </a:r>
            <a:r>
              <a:rPr lang="fr-FR" sz="2000" dirty="0" smtClean="0"/>
              <a:t>2. 10 vers b </a:t>
            </a:r>
            <a:endParaRPr lang="fr-FR" sz="2000"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6131" y="1851670"/>
            <a:ext cx="5610225" cy="299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283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000" dirty="0" smtClean="0">
                <a:solidFill>
                  <a:srgbClr val="775F55"/>
                </a:solidFill>
              </a:rPr>
              <a:t>Première partie </a:t>
            </a:r>
            <a:r>
              <a:rPr lang="fr-FR" sz="2000" dirty="0">
                <a:solidFill>
                  <a:srgbClr val="775F55"/>
                </a:solidFill>
              </a:rPr>
              <a:t>/ </a:t>
            </a:r>
            <a:r>
              <a:rPr lang="fr-FR" sz="2000" dirty="0" smtClean="0">
                <a:solidFill>
                  <a:srgbClr val="775F55"/>
                </a:solidFill>
              </a:rPr>
              <a:t>3. Représentations de l'information</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p:txBody>
          <a:bodyPr>
            <a:normAutofit/>
          </a:bodyPr>
          <a:lstStyle/>
          <a:p>
            <a:r>
              <a:rPr lang="fr-FR" dirty="0"/>
              <a:t>Exemple : </a:t>
            </a:r>
            <a:r>
              <a:rPr lang="fr-FR" dirty="0" smtClean="0"/>
              <a:t>Décimale </a:t>
            </a:r>
            <a:r>
              <a:rPr lang="fr-FR" dirty="0"/>
              <a:t>vers O</a:t>
            </a:r>
            <a:r>
              <a:rPr lang="fr-FR" dirty="0" smtClean="0"/>
              <a:t>ctale</a:t>
            </a:r>
          </a:p>
          <a:p>
            <a:pPr lvl="1"/>
            <a:r>
              <a:rPr lang="fr-FR" dirty="0" smtClean="0"/>
              <a:t>73</a:t>
            </a:r>
            <a:r>
              <a:rPr lang="fr-FR" baseline="-25000" dirty="0" smtClean="0"/>
              <a:t>(10)</a:t>
            </a:r>
            <a:r>
              <a:rPr lang="fr-FR" dirty="0" smtClean="0"/>
              <a:t>  = ?</a:t>
            </a:r>
            <a:r>
              <a:rPr lang="fr-FR" baseline="-25000" dirty="0" smtClean="0"/>
              <a:t>(8)</a:t>
            </a:r>
          </a:p>
          <a:p>
            <a:pPr lvl="1"/>
            <a:endParaRPr lang="fr-FR" baseline="-25000" dirty="0"/>
          </a:p>
        </p:txBody>
      </p:sp>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05000" y="2211710"/>
            <a:ext cx="5172075"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1800" b="0" dirty="0" smtClean="0"/>
              <a:t>4. Changement de base &gt; 1. nombre entier non signé &gt;</a:t>
            </a:r>
            <a:r>
              <a:rPr lang="fr-FR" sz="2000" b="0" dirty="0" smtClean="0"/>
              <a:t> </a:t>
            </a:r>
            <a:r>
              <a:rPr lang="fr-FR" sz="2000" dirty="0" smtClean="0"/>
              <a:t>2. 10 vers b </a:t>
            </a:r>
            <a:endParaRPr lang="fr-FR" sz="2000" dirty="0"/>
          </a:p>
        </p:txBody>
      </p:sp>
    </p:spTree>
    <p:extLst>
      <p:ext uri="{BB962C8B-B14F-4D97-AF65-F5344CB8AC3E}">
        <p14:creationId xmlns:p14="http://schemas.microsoft.com/office/powerpoint/2010/main" val="2359105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wipe(down)">
                                      <p:cBhvr>
                                        <p:cTn id="7"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000" dirty="0" smtClean="0">
                <a:solidFill>
                  <a:srgbClr val="775F55"/>
                </a:solidFill>
              </a:rPr>
              <a:t>Première partie </a:t>
            </a:r>
            <a:r>
              <a:rPr lang="fr-FR" sz="2000" dirty="0">
                <a:solidFill>
                  <a:srgbClr val="775F55"/>
                </a:solidFill>
              </a:rPr>
              <a:t>/ </a:t>
            </a:r>
            <a:r>
              <a:rPr lang="fr-FR" sz="2000" dirty="0" smtClean="0">
                <a:solidFill>
                  <a:srgbClr val="775F55"/>
                </a:solidFill>
              </a:rPr>
              <a:t>3. Représentations de l'information</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p:txBody>
          <a:bodyPr>
            <a:normAutofit/>
          </a:bodyPr>
          <a:lstStyle/>
          <a:p>
            <a:r>
              <a:rPr lang="fr-FR" dirty="0"/>
              <a:t>Exemple : </a:t>
            </a:r>
            <a:r>
              <a:rPr lang="fr-FR" dirty="0" smtClean="0"/>
              <a:t>Décimale </a:t>
            </a:r>
            <a:r>
              <a:rPr lang="fr-FR" dirty="0"/>
              <a:t>vers </a:t>
            </a:r>
            <a:r>
              <a:rPr lang="fr-FR" dirty="0" smtClean="0"/>
              <a:t>Hexadécimale</a:t>
            </a:r>
          </a:p>
          <a:p>
            <a:pPr lvl="1"/>
            <a:r>
              <a:rPr lang="fr-FR" dirty="0" smtClean="0"/>
              <a:t>73</a:t>
            </a:r>
            <a:r>
              <a:rPr lang="fr-FR" baseline="-25000" dirty="0" smtClean="0"/>
              <a:t>(10)</a:t>
            </a:r>
            <a:r>
              <a:rPr lang="fr-FR" dirty="0" smtClean="0"/>
              <a:t>  = ?</a:t>
            </a:r>
            <a:r>
              <a:rPr lang="fr-FR" baseline="-25000" dirty="0" smtClean="0"/>
              <a:t>(16)</a:t>
            </a:r>
          </a:p>
          <a:p>
            <a:pPr lvl="1"/>
            <a:endParaRPr lang="fr-FR" baseline="-25000" dirty="0"/>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53946" y="2643758"/>
            <a:ext cx="5276850" cy="141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1800" b="0" dirty="0" smtClean="0"/>
              <a:t>4. Changement de base &gt; 1. nombre entier non signé &gt;</a:t>
            </a:r>
            <a:r>
              <a:rPr lang="fr-FR" sz="2000" b="0" dirty="0" smtClean="0"/>
              <a:t> </a:t>
            </a:r>
            <a:r>
              <a:rPr lang="fr-FR" sz="2000" dirty="0" smtClean="0"/>
              <a:t>2. 10 vers b </a:t>
            </a:r>
            <a:endParaRPr lang="fr-FR" sz="2000" dirty="0"/>
          </a:p>
        </p:txBody>
      </p:sp>
    </p:spTree>
    <p:extLst>
      <p:ext uri="{BB962C8B-B14F-4D97-AF65-F5344CB8AC3E}">
        <p14:creationId xmlns:p14="http://schemas.microsoft.com/office/powerpoint/2010/main" val="1812273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down)">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000" dirty="0" smtClean="0">
                <a:solidFill>
                  <a:srgbClr val="775F55"/>
                </a:solidFill>
              </a:rPr>
              <a:t>Première partie </a:t>
            </a:r>
            <a:r>
              <a:rPr lang="fr-FR" sz="2000" dirty="0">
                <a:solidFill>
                  <a:srgbClr val="775F55"/>
                </a:solidFill>
              </a:rPr>
              <a:t>/ </a:t>
            </a:r>
            <a:r>
              <a:rPr lang="fr-FR" sz="2000" dirty="0" smtClean="0">
                <a:solidFill>
                  <a:srgbClr val="775F55"/>
                </a:solidFill>
              </a:rPr>
              <a:t>3. Représentations de l'information</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p:txBody>
          <a:bodyPr>
            <a:normAutofit/>
          </a:bodyPr>
          <a:lstStyle/>
          <a:p>
            <a:pPr>
              <a:buClr>
                <a:srgbClr val="DD8047"/>
              </a:buClr>
            </a:pPr>
            <a:r>
              <a:rPr lang="fr-FR" dirty="0" smtClean="0"/>
              <a:t>10010</a:t>
            </a:r>
            <a:r>
              <a:rPr lang="fr-FR" baseline="-25000" dirty="0" smtClean="0"/>
              <a:t>(2</a:t>
            </a:r>
            <a:r>
              <a:rPr lang="fr-FR" baseline="-25000" dirty="0"/>
              <a:t>)</a:t>
            </a:r>
            <a:r>
              <a:rPr lang="fr-FR" dirty="0"/>
              <a:t> 	= ?</a:t>
            </a:r>
            <a:r>
              <a:rPr lang="fr-FR" baseline="-25000" dirty="0"/>
              <a:t> </a:t>
            </a:r>
            <a:r>
              <a:rPr lang="fr-FR" baseline="-25000" dirty="0" smtClean="0"/>
              <a:t>(10)</a:t>
            </a:r>
          </a:p>
          <a:p>
            <a:pPr>
              <a:buClr>
                <a:srgbClr val="DD8047"/>
              </a:buClr>
            </a:pPr>
            <a:r>
              <a:rPr lang="fr-FR" dirty="0" smtClean="0">
                <a:solidFill>
                  <a:prstClr val="black"/>
                </a:solidFill>
              </a:rPr>
              <a:t>Règle :</a:t>
            </a:r>
          </a:p>
          <a:p>
            <a:pPr marL="365760" lvl="1" indent="0">
              <a:buClr>
                <a:srgbClr val="DD8047"/>
              </a:buClr>
              <a:buNone/>
            </a:pPr>
            <a:endParaRPr lang="fr-FR" dirty="0" smtClean="0"/>
          </a:p>
          <a:p>
            <a:pPr marL="365760" lvl="1" indent="0">
              <a:buClr>
                <a:srgbClr val="DD8047"/>
              </a:buClr>
              <a:buNone/>
            </a:pPr>
            <a:endParaRPr lang="fr-FR" dirty="0" smtClean="0"/>
          </a:p>
          <a:p>
            <a:pPr marL="365760" lvl="1" indent="0">
              <a:buClr>
                <a:srgbClr val="DD8047"/>
              </a:buClr>
              <a:buNone/>
            </a:pPr>
            <a:endParaRPr lang="fr-FR" dirty="0" smtClean="0"/>
          </a:p>
          <a:p>
            <a:pPr marL="365760" lvl="1" indent="0">
              <a:buClr>
                <a:srgbClr val="DD8047"/>
              </a:buClr>
              <a:buNone/>
            </a:pPr>
            <a:endParaRPr lang="fr-FR" dirty="0"/>
          </a:p>
          <a:p>
            <a:pPr marL="365760" lvl="1" indent="0">
              <a:buClr>
                <a:srgbClr val="DD8047"/>
              </a:buClr>
              <a:buNone/>
            </a:pPr>
            <a:r>
              <a:rPr lang="fr-FR" dirty="0" smtClean="0"/>
              <a:t>10010</a:t>
            </a:r>
            <a:r>
              <a:rPr lang="fr-FR" baseline="-25000" dirty="0" smtClean="0"/>
              <a:t>(2</a:t>
            </a:r>
            <a:r>
              <a:rPr lang="fr-FR" baseline="-25000" dirty="0"/>
              <a:t>)</a:t>
            </a:r>
            <a:r>
              <a:rPr lang="fr-FR" dirty="0"/>
              <a:t> </a:t>
            </a:r>
            <a:r>
              <a:rPr lang="fr-FR" dirty="0" smtClean="0"/>
              <a:t>	= 1x</a:t>
            </a:r>
            <a:r>
              <a:rPr lang="fr-FR" dirty="0" smtClean="0">
                <a:solidFill>
                  <a:prstClr val="black"/>
                </a:solidFill>
              </a:rPr>
              <a:t>2</a:t>
            </a:r>
            <a:r>
              <a:rPr lang="fr-FR" baseline="30000" dirty="0" smtClean="0">
                <a:solidFill>
                  <a:prstClr val="black"/>
                </a:solidFill>
              </a:rPr>
              <a:t>4 </a:t>
            </a:r>
            <a:r>
              <a:rPr lang="fr-FR" dirty="0" smtClean="0">
                <a:solidFill>
                  <a:prstClr val="black"/>
                </a:solidFill>
              </a:rPr>
              <a:t> </a:t>
            </a:r>
            <a:r>
              <a:rPr lang="fr-FR" dirty="0">
                <a:solidFill>
                  <a:prstClr val="black"/>
                </a:solidFill>
              </a:rPr>
              <a:t>+ </a:t>
            </a:r>
            <a:r>
              <a:rPr lang="fr-FR" dirty="0" smtClean="0"/>
              <a:t>1x</a:t>
            </a:r>
            <a:r>
              <a:rPr lang="fr-FR" dirty="0" smtClean="0">
                <a:solidFill>
                  <a:prstClr val="black"/>
                </a:solidFill>
              </a:rPr>
              <a:t>2</a:t>
            </a:r>
            <a:r>
              <a:rPr lang="fr-FR" baseline="30000" dirty="0" smtClean="0">
                <a:solidFill>
                  <a:prstClr val="black"/>
                </a:solidFill>
              </a:rPr>
              <a:t>1</a:t>
            </a:r>
          </a:p>
          <a:p>
            <a:pPr marL="365760" lvl="1" indent="0">
              <a:buClr>
                <a:srgbClr val="DD8047"/>
              </a:buClr>
              <a:buNone/>
            </a:pPr>
            <a:r>
              <a:rPr lang="fr-FR" baseline="30000" dirty="0">
                <a:solidFill>
                  <a:prstClr val="black"/>
                </a:solidFill>
              </a:rPr>
              <a:t>		</a:t>
            </a:r>
            <a:r>
              <a:rPr lang="fr-FR" dirty="0"/>
              <a:t>= 18</a:t>
            </a:r>
            <a:r>
              <a:rPr lang="fr-FR" baseline="-25000" dirty="0"/>
              <a:t> (10</a:t>
            </a:r>
            <a:r>
              <a:rPr lang="fr-FR" baseline="-25000" dirty="0" smtClean="0"/>
              <a:t>)</a:t>
            </a:r>
            <a:endParaRPr lang="fr-FR" baseline="-25000" dirty="0"/>
          </a:p>
        </p:txBody>
      </p:sp>
      <p:graphicFrame>
        <p:nvGraphicFramePr>
          <p:cNvPr id="6" name="Tableau 5"/>
          <p:cNvGraphicFramePr>
            <a:graphicFrameLocks noGrp="1"/>
          </p:cNvGraphicFramePr>
          <p:nvPr>
            <p:extLst>
              <p:ext uri="{D42A27DB-BD31-4B8C-83A1-F6EECF244321}">
                <p14:modId xmlns:p14="http://schemas.microsoft.com/office/powerpoint/2010/main" val="952620928"/>
              </p:ext>
            </p:extLst>
          </p:nvPr>
        </p:nvGraphicFramePr>
        <p:xfrm>
          <a:off x="1524000" y="2838182"/>
          <a:ext cx="7314410" cy="741680"/>
        </p:xfrm>
        <a:graphic>
          <a:graphicData uri="http://schemas.openxmlformats.org/drawingml/2006/table">
            <a:tbl>
              <a:tblPr firstRow="1" bandRow="1">
                <a:tableStyleId>{5C22544A-7EE6-4342-B048-85BDC9FD1C3A}</a:tableStyleId>
              </a:tblPr>
              <a:tblGrid>
                <a:gridCol w="1079818"/>
                <a:gridCol w="959168"/>
                <a:gridCol w="959168"/>
                <a:gridCol w="959168"/>
                <a:gridCol w="839272"/>
                <a:gridCol w="839272"/>
                <a:gridCol w="839272"/>
                <a:gridCol w="839272"/>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smtClean="0"/>
                        <a:t>2</a:t>
                      </a:r>
                      <a:r>
                        <a:rPr lang="fr-FR" baseline="30000" dirty="0" smtClean="0"/>
                        <a:t>7</a:t>
                      </a:r>
                      <a:r>
                        <a:rPr lang="fr-FR" baseline="0" dirty="0" smtClean="0"/>
                        <a:t> = 128</a:t>
                      </a:r>
                      <a:endParaRPr lang="fr-FR"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smtClean="0"/>
                        <a:t>2</a:t>
                      </a:r>
                      <a:r>
                        <a:rPr lang="fr-FR" baseline="30000" dirty="0" smtClean="0"/>
                        <a:t>6</a:t>
                      </a:r>
                      <a:r>
                        <a:rPr lang="fr-FR" baseline="0" dirty="0" smtClean="0"/>
                        <a:t> = 64</a:t>
                      </a:r>
                      <a:endParaRPr lang="fr-FR" dirty="0" smtClean="0"/>
                    </a:p>
                  </a:txBody>
                  <a:tcPr/>
                </a:tc>
                <a:tc>
                  <a:txBody>
                    <a:bodyPr/>
                    <a:lstStyle/>
                    <a:p>
                      <a:pPr algn="ctr"/>
                      <a:r>
                        <a:rPr lang="fr-FR" dirty="0" smtClean="0"/>
                        <a:t>2</a:t>
                      </a:r>
                      <a:r>
                        <a:rPr lang="fr-FR" baseline="30000" dirty="0" smtClean="0"/>
                        <a:t>5</a:t>
                      </a:r>
                      <a:r>
                        <a:rPr lang="fr-FR" baseline="0" dirty="0" smtClean="0"/>
                        <a:t> = 32</a:t>
                      </a:r>
                      <a:endParaRPr lang="fr-F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2</a:t>
                      </a:r>
                      <a:r>
                        <a:rPr lang="fr-FR" baseline="30000" dirty="0" smtClean="0"/>
                        <a:t>4</a:t>
                      </a:r>
                      <a:r>
                        <a:rPr lang="fr-FR" baseline="0" dirty="0" smtClean="0"/>
                        <a:t> = 16</a:t>
                      </a:r>
                      <a:endParaRPr lang="fr-FR"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2</a:t>
                      </a:r>
                      <a:r>
                        <a:rPr lang="fr-FR" baseline="30000" dirty="0" smtClean="0"/>
                        <a:t>3</a:t>
                      </a:r>
                      <a:r>
                        <a:rPr lang="fr-FR" baseline="0" dirty="0" smtClean="0"/>
                        <a:t> = 8</a:t>
                      </a:r>
                      <a:endParaRPr lang="fr-FR"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2</a:t>
                      </a:r>
                      <a:r>
                        <a:rPr lang="fr-FR" baseline="30000" dirty="0" smtClean="0"/>
                        <a:t>2</a:t>
                      </a:r>
                      <a:r>
                        <a:rPr lang="fr-FR" baseline="0" dirty="0" smtClean="0"/>
                        <a:t> = 4</a:t>
                      </a:r>
                      <a:endParaRPr lang="fr-FR"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2</a:t>
                      </a:r>
                      <a:r>
                        <a:rPr lang="fr-FR" baseline="30000" dirty="0" smtClean="0"/>
                        <a:t>1</a:t>
                      </a:r>
                      <a:r>
                        <a:rPr lang="fr-FR" baseline="0" dirty="0" smtClean="0"/>
                        <a:t> = 2</a:t>
                      </a:r>
                      <a:endParaRPr lang="fr-FR"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2</a:t>
                      </a:r>
                      <a:r>
                        <a:rPr lang="fr-FR" baseline="30000" dirty="0" smtClean="0"/>
                        <a:t>0</a:t>
                      </a:r>
                      <a:r>
                        <a:rPr lang="fr-FR" baseline="0" dirty="0" smtClean="0"/>
                        <a:t> = 1</a:t>
                      </a:r>
                      <a:endParaRPr lang="fr-FR" dirty="0" smtClean="0"/>
                    </a:p>
                  </a:txBody>
                  <a:tcPr/>
                </a:tc>
              </a:tr>
              <a:tr h="370840">
                <a:tc>
                  <a:txBody>
                    <a:bodyPr/>
                    <a:lstStyle/>
                    <a:p>
                      <a:pPr algn="ctr"/>
                      <a:endParaRPr lang="fr-FR" dirty="0"/>
                    </a:p>
                  </a:txBody>
                  <a:tcPr/>
                </a:tc>
                <a:tc>
                  <a:txBody>
                    <a:bodyPr/>
                    <a:lstStyle/>
                    <a:p>
                      <a:pPr algn="ctr"/>
                      <a:endParaRPr lang="fr-FR" dirty="0"/>
                    </a:p>
                  </a:txBody>
                  <a:tcPr/>
                </a:tc>
                <a:tc>
                  <a:txBody>
                    <a:bodyPr/>
                    <a:lstStyle/>
                    <a:p>
                      <a:pPr algn="ctr"/>
                      <a:endParaRPr lang="fr-FR" dirty="0"/>
                    </a:p>
                  </a:txBody>
                  <a:tcPr/>
                </a:tc>
                <a:tc>
                  <a:txBody>
                    <a:bodyPr/>
                    <a:lstStyle/>
                    <a:p>
                      <a:pPr algn="ctr"/>
                      <a:r>
                        <a:rPr lang="fr-FR" dirty="0" smtClean="0"/>
                        <a:t>1</a:t>
                      </a:r>
                      <a:endParaRPr lang="fr-FR" dirty="0"/>
                    </a:p>
                  </a:txBody>
                  <a:tcPr/>
                </a:tc>
                <a:tc>
                  <a:txBody>
                    <a:bodyPr/>
                    <a:lstStyle/>
                    <a:p>
                      <a:pPr algn="ctr"/>
                      <a:r>
                        <a:rPr lang="fr-FR" dirty="0" smtClean="0"/>
                        <a:t>0</a:t>
                      </a:r>
                      <a:endParaRPr lang="fr-FR" dirty="0"/>
                    </a:p>
                  </a:txBody>
                  <a:tcPr/>
                </a:tc>
                <a:tc>
                  <a:txBody>
                    <a:bodyPr/>
                    <a:lstStyle/>
                    <a:p>
                      <a:pPr algn="ctr"/>
                      <a:r>
                        <a:rPr lang="fr-FR" dirty="0" smtClean="0"/>
                        <a:t>0</a:t>
                      </a:r>
                      <a:endParaRPr lang="fr-FR" dirty="0"/>
                    </a:p>
                  </a:txBody>
                  <a:tcPr/>
                </a:tc>
                <a:tc>
                  <a:txBody>
                    <a:bodyPr/>
                    <a:lstStyle/>
                    <a:p>
                      <a:pPr algn="ctr"/>
                      <a:r>
                        <a:rPr lang="fr-FR" dirty="0" smtClean="0"/>
                        <a:t>1</a:t>
                      </a:r>
                      <a:endParaRPr lang="fr-FR" dirty="0"/>
                    </a:p>
                  </a:txBody>
                  <a:tcPr/>
                </a:tc>
                <a:tc>
                  <a:txBody>
                    <a:bodyPr/>
                    <a:lstStyle/>
                    <a:p>
                      <a:pPr algn="ctr"/>
                      <a:r>
                        <a:rPr lang="fr-FR" dirty="0" smtClean="0"/>
                        <a:t>0</a:t>
                      </a:r>
                      <a:endParaRPr lang="fr-FR" dirty="0"/>
                    </a:p>
                  </a:txBody>
                  <a:tcPr/>
                </a:tc>
              </a:tr>
            </a:tbl>
          </a:graphicData>
        </a:graphic>
      </p:graphicFrame>
      <p:sp>
        <p:nvSpPr>
          <p:cNvPr id="7"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1800" b="0" dirty="0" smtClean="0"/>
              <a:t>4. Changement de base &gt; 1. nombre entier non signé &gt;</a:t>
            </a:r>
            <a:r>
              <a:rPr lang="fr-FR" sz="2000" b="0" dirty="0" smtClean="0"/>
              <a:t> </a:t>
            </a:r>
            <a:r>
              <a:rPr lang="fr-FR" sz="2000" dirty="0" smtClean="0"/>
              <a:t>3. Exercice</a:t>
            </a:r>
            <a:endParaRPr lang="fr-FR" sz="2000" dirty="0"/>
          </a:p>
        </p:txBody>
      </p:sp>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9763" y="1563638"/>
            <a:ext cx="5324475" cy="1152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1325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5" presetID="16" presetClass="entr" presetSubtype="21"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ircle(in)">
                                      <p:cBhvr>
                                        <p:cTn id="22" dur="20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 calcmode="lin" valueType="num">
                                      <p:cBhvr additive="base">
                                        <p:cTn id="27"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anim calcmode="lin" valueType="num">
                                      <p:cBhvr additive="base">
                                        <p:cTn id="33"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Composants d’un PC</a:t>
            </a:r>
            <a:endParaRPr lang="fr-FR" dirty="0"/>
          </a:p>
        </p:txBody>
      </p:sp>
      <p:sp>
        <p:nvSpPr>
          <p:cNvPr id="4" name="Espace réservé du contenu 3"/>
          <p:cNvSpPr>
            <a:spLocks noGrp="1"/>
          </p:cNvSpPr>
          <p:nvPr>
            <p:ph sz="quarter" idx="1"/>
          </p:nvPr>
        </p:nvSpPr>
        <p:spPr>
          <a:xfrm>
            <a:off x="3347864" y="843558"/>
            <a:ext cx="5796136" cy="4032448"/>
          </a:xfrm>
        </p:spPr>
        <p:txBody>
          <a:bodyPr>
            <a:normAutofit fontScale="92500"/>
          </a:bodyPr>
          <a:lstStyle/>
          <a:p>
            <a:pPr marL="45720" indent="0">
              <a:buNone/>
            </a:pPr>
            <a:r>
              <a:rPr lang="fr-FR" b="1" dirty="0" smtClean="0"/>
              <a:t>1. Bus </a:t>
            </a:r>
            <a:r>
              <a:rPr lang="fr-FR" b="1" dirty="0"/>
              <a:t>de données </a:t>
            </a:r>
            <a:r>
              <a:rPr lang="fr-FR" dirty="0"/>
              <a:t>: </a:t>
            </a:r>
            <a:endParaRPr lang="fr-FR" dirty="0" smtClean="0"/>
          </a:p>
          <a:p>
            <a:pPr marL="502920" indent="-457200"/>
            <a:r>
              <a:rPr lang="fr-FR" dirty="0" smtClean="0"/>
              <a:t>Il </a:t>
            </a:r>
            <a:r>
              <a:rPr lang="fr-FR" dirty="0"/>
              <a:t>permet de véhiculer des données du </a:t>
            </a:r>
            <a:r>
              <a:rPr lang="fr-FR" dirty="0" smtClean="0"/>
              <a:t>microprocesseur </a:t>
            </a:r>
            <a:r>
              <a:rPr lang="fr-FR" dirty="0"/>
              <a:t>vers un composant </a:t>
            </a:r>
            <a:r>
              <a:rPr lang="fr-FR" dirty="0" smtClean="0"/>
              <a:t>et vice versa.</a:t>
            </a:r>
          </a:p>
          <a:p>
            <a:pPr marL="502920" indent="-457200"/>
            <a:r>
              <a:rPr lang="fr-FR" dirty="0" smtClean="0"/>
              <a:t>Il </a:t>
            </a:r>
            <a:r>
              <a:rPr lang="fr-FR" dirty="0"/>
              <a:t>est </a:t>
            </a:r>
            <a:r>
              <a:rPr lang="fr-FR" dirty="0" smtClean="0"/>
              <a:t>bidirectionnel</a:t>
            </a:r>
            <a:endParaRPr lang="fr-FR" dirty="0"/>
          </a:p>
          <a:p>
            <a:pPr marL="502920" indent="-457200"/>
            <a:r>
              <a:rPr lang="fr-FR" dirty="0" smtClean="0"/>
              <a:t>Le </a:t>
            </a:r>
            <a:r>
              <a:rPr lang="fr-FR" dirty="0"/>
              <a:t>nombre de fils de ce bus varie suivant les </a:t>
            </a:r>
            <a:r>
              <a:rPr lang="fr-FR" dirty="0" smtClean="0"/>
              <a:t>microprocesseurs </a:t>
            </a:r>
            <a:r>
              <a:rPr lang="fr-FR" dirty="0"/>
              <a:t>(8 / 16 / 32 / 64 bits). </a:t>
            </a:r>
          </a:p>
        </p:txBody>
      </p:sp>
      <p:sp>
        <p:nvSpPr>
          <p:cNvPr id="6"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2000" b="0" dirty="0" smtClean="0"/>
              <a:t>1. L’unité centrale &gt;</a:t>
            </a:r>
            <a:r>
              <a:rPr lang="fr-FR" sz="2400" b="0" dirty="0" smtClean="0"/>
              <a:t> </a:t>
            </a:r>
            <a:r>
              <a:rPr lang="fr-FR" sz="2400" dirty="0" smtClean="0"/>
              <a:t>1. La carte mère (BUS)</a:t>
            </a:r>
            <a:endParaRPr lang="fr-FR" sz="2400" dirty="0"/>
          </a:p>
        </p:txBody>
      </p:sp>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843558"/>
            <a:ext cx="3347864" cy="4032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Espace réservé du pied de page 2"/>
          <p:cNvSpPr>
            <a:spLocks noGrp="1"/>
          </p:cNvSpPr>
          <p:nvPr>
            <p:ph type="ftr" sz="quarter" idx="11"/>
          </p:nvPr>
        </p:nvSpPr>
        <p:spPr>
          <a:xfrm>
            <a:off x="683568" y="4876006"/>
            <a:ext cx="8460432" cy="273844"/>
          </a:xfrm>
        </p:spPr>
        <p:txBody>
          <a:bodyPr/>
          <a:lstStyle/>
          <a:p>
            <a:r>
              <a:rPr lang="fr-FR" noProof="0" dirty="0" smtClean="0"/>
              <a:t>- Structure et Fonctionnement des ordinateurs -</a:t>
            </a:r>
            <a:endParaRPr lang="fr-FR" noProof="0" dirty="0"/>
          </a:p>
        </p:txBody>
      </p:sp>
    </p:spTree>
    <p:extLst>
      <p:ext uri="{BB962C8B-B14F-4D97-AF65-F5344CB8AC3E}">
        <p14:creationId xmlns:p14="http://schemas.microsoft.com/office/powerpoint/2010/main" val="372623587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000" dirty="0" smtClean="0">
                <a:solidFill>
                  <a:srgbClr val="775F55"/>
                </a:solidFill>
              </a:rPr>
              <a:t>Première partie </a:t>
            </a:r>
            <a:r>
              <a:rPr lang="fr-FR" sz="2000" dirty="0">
                <a:solidFill>
                  <a:srgbClr val="775F55"/>
                </a:solidFill>
              </a:rPr>
              <a:t>/ </a:t>
            </a:r>
            <a:r>
              <a:rPr lang="fr-FR" sz="2000" dirty="0" smtClean="0">
                <a:solidFill>
                  <a:srgbClr val="775F55"/>
                </a:solidFill>
              </a:rPr>
              <a:t>3. Représentations de l'information</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p:txBody>
          <a:bodyPr>
            <a:normAutofit/>
          </a:bodyPr>
          <a:lstStyle/>
          <a:p>
            <a:pPr marL="0" indent="0">
              <a:buNone/>
            </a:pPr>
            <a:r>
              <a:rPr lang="fr-FR" dirty="0" smtClean="0"/>
              <a:t>Méthode 1 : </a:t>
            </a:r>
          </a:p>
          <a:p>
            <a:pPr marL="0" indent="0">
              <a:buNone/>
            </a:pPr>
            <a:r>
              <a:rPr lang="fr-FR" dirty="0" smtClean="0"/>
              <a:t>Convertir </a:t>
            </a:r>
            <a:r>
              <a:rPr lang="fr-FR" dirty="0"/>
              <a:t>le nombre en base </a:t>
            </a:r>
            <a:r>
              <a:rPr lang="fr-FR" dirty="0" smtClean="0"/>
              <a:t>Binaire </a:t>
            </a:r>
            <a:r>
              <a:rPr lang="fr-FR" dirty="0"/>
              <a:t>vers la </a:t>
            </a:r>
            <a:r>
              <a:rPr lang="fr-FR" dirty="0" smtClean="0"/>
              <a:t>base Décimale </a:t>
            </a:r>
            <a:r>
              <a:rPr lang="fr-FR" dirty="0"/>
              <a:t>puis convertir ce nombre en base </a:t>
            </a:r>
            <a:r>
              <a:rPr lang="fr-FR" dirty="0" smtClean="0"/>
              <a:t>Décimale vers la </a:t>
            </a:r>
            <a:r>
              <a:rPr lang="fr-FR" dirty="0"/>
              <a:t>base b</a:t>
            </a:r>
            <a:r>
              <a:rPr lang="fr-FR" dirty="0" smtClean="0"/>
              <a:t>.</a:t>
            </a:r>
          </a:p>
          <a:p>
            <a:pPr lvl="0">
              <a:buClr>
                <a:srgbClr val="DD8047"/>
              </a:buClr>
            </a:pPr>
            <a:r>
              <a:rPr lang="fr-FR" dirty="0" smtClean="0">
                <a:solidFill>
                  <a:prstClr val="black"/>
                </a:solidFill>
              </a:rPr>
              <a:t>Exemple </a:t>
            </a:r>
            <a:r>
              <a:rPr lang="fr-FR" dirty="0">
                <a:solidFill>
                  <a:prstClr val="black"/>
                </a:solidFill>
              </a:rPr>
              <a:t>: </a:t>
            </a:r>
            <a:endParaRPr lang="fr-FR" dirty="0" smtClean="0">
              <a:solidFill>
                <a:prstClr val="black"/>
              </a:solidFill>
            </a:endParaRPr>
          </a:p>
          <a:p>
            <a:pPr marL="365760" lvl="1" indent="0">
              <a:buClr>
                <a:srgbClr val="DD8047"/>
              </a:buClr>
              <a:buNone/>
            </a:pPr>
            <a:r>
              <a:rPr lang="fr-FR" dirty="0"/>
              <a:t>10010</a:t>
            </a:r>
            <a:r>
              <a:rPr lang="fr-FR" baseline="-25000" dirty="0"/>
              <a:t>(2)</a:t>
            </a:r>
            <a:r>
              <a:rPr lang="fr-FR" dirty="0"/>
              <a:t> </a:t>
            </a:r>
            <a:r>
              <a:rPr lang="fr-FR" dirty="0" smtClean="0"/>
              <a:t>	= ?</a:t>
            </a:r>
            <a:r>
              <a:rPr lang="fr-FR" baseline="-25000" dirty="0"/>
              <a:t> </a:t>
            </a:r>
            <a:r>
              <a:rPr lang="fr-FR" baseline="-25000" dirty="0" smtClean="0"/>
              <a:t>(8)</a:t>
            </a:r>
          </a:p>
          <a:p>
            <a:pPr marL="365760" lvl="1" indent="0">
              <a:buClr>
                <a:srgbClr val="DD8047"/>
              </a:buClr>
              <a:buNone/>
            </a:pPr>
            <a:r>
              <a:rPr lang="fr-FR" baseline="30000" dirty="0">
                <a:solidFill>
                  <a:prstClr val="black"/>
                </a:solidFill>
              </a:rPr>
              <a:t>		</a:t>
            </a:r>
            <a:r>
              <a:rPr lang="fr-FR" dirty="0"/>
              <a:t>= 18</a:t>
            </a:r>
            <a:r>
              <a:rPr lang="fr-FR" baseline="-25000" dirty="0"/>
              <a:t> (10)</a:t>
            </a:r>
          </a:p>
          <a:p>
            <a:pPr marL="365760" lvl="1" indent="0">
              <a:buClr>
                <a:srgbClr val="DD8047"/>
              </a:buClr>
              <a:buNone/>
            </a:pPr>
            <a:r>
              <a:rPr lang="fr-FR" baseline="30000" dirty="0">
                <a:solidFill>
                  <a:prstClr val="black"/>
                </a:solidFill>
              </a:rPr>
              <a:t>		</a:t>
            </a:r>
            <a:r>
              <a:rPr lang="fr-FR" dirty="0"/>
              <a:t>= </a:t>
            </a:r>
            <a:r>
              <a:rPr lang="fr-FR" dirty="0" smtClean="0"/>
              <a:t>22</a:t>
            </a:r>
            <a:r>
              <a:rPr lang="fr-FR" baseline="-25000" dirty="0" smtClean="0"/>
              <a:t> (</a:t>
            </a:r>
            <a:r>
              <a:rPr lang="fr-FR" baseline="-25000" dirty="0"/>
              <a:t>8</a:t>
            </a:r>
            <a:r>
              <a:rPr lang="fr-FR" baseline="-25000" dirty="0" smtClean="0"/>
              <a:t>)</a:t>
            </a:r>
            <a:endParaRPr lang="fr-FR" baseline="30000" dirty="0">
              <a:solidFill>
                <a:prstClr val="black"/>
              </a:solidFill>
            </a:endParaRPr>
          </a:p>
          <a:p>
            <a:pPr marL="365760" lvl="1" indent="0">
              <a:buClr>
                <a:srgbClr val="DD8047"/>
              </a:buClr>
              <a:buNone/>
            </a:pPr>
            <a:endParaRPr lang="fr-FR" baseline="-25000" dirty="0"/>
          </a:p>
        </p:txBody>
      </p:sp>
      <p:sp>
        <p:nvSpPr>
          <p:cNvPr id="6"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1800" b="0" dirty="0" smtClean="0"/>
              <a:t>4. Changement de base &gt; 1. nombre entier non signé &gt;</a:t>
            </a:r>
            <a:r>
              <a:rPr lang="fr-FR" sz="2000" b="0" dirty="0" smtClean="0"/>
              <a:t> </a:t>
            </a:r>
            <a:r>
              <a:rPr lang="fr-FR" sz="2000" dirty="0" smtClean="0"/>
              <a:t>4. </a:t>
            </a:r>
            <a:r>
              <a:rPr lang="fr-FR" sz="2000" dirty="0"/>
              <a:t>2 vers </a:t>
            </a:r>
            <a:r>
              <a:rPr lang="fr-FR" sz="2000" dirty="0" smtClean="0"/>
              <a:t>b=2</a:t>
            </a:r>
            <a:r>
              <a:rPr lang="fr-FR" sz="2000" baseline="30000" dirty="0" smtClean="0"/>
              <a:t>n</a:t>
            </a:r>
            <a:r>
              <a:rPr lang="fr-FR" sz="2000" dirty="0" smtClean="0"/>
              <a:t> </a:t>
            </a:r>
            <a:endParaRPr lang="fr-FR" sz="2000" dirty="0"/>
          </a:p>
        </p:txBody>
      </p:sp>
    </p:spTree>
    <p:extLst>
      <p:ext uri="{BB962C8B-B14F-4D97-AF65-F5344CB8AC3E}">
        <p14:creationId xmlns:p14="http://schemas.microsoft.com/office/powerpoint/2010/main" val="24079540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000" dirty="0" smtClean="0">
                <a:solidFill>
                  <a:srgbClr val="775F55"/>
                </a:solidFill>
              </a:rPr>
              <a:t>Première partie </a:t>
            </a:r>
            <a:r>
              <a:rPr lang="fr-FR" sz="2000" dirty="0">
                <a:solidFill>
                  <a:srgbClr val="775F55"/>
                </a:solidFill>
              </a:rPr>
              <a:t>/ </a:t>
            </a:r>
            <a:r>
              <a:rPr lang="fr-FR" sz="2000" dirty="0" smtClean="0">
                <a:solidFill>
                  <a:srgbClr val="775F55"/>
                </a:solidFill>
              </a:rPr>
              <a:t>3. Représentations de l'information</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p:txBody>
          <a:bodyPr>
            <a:normAutofit/>
          </a:bodyPr>
          <a:lstStyle/>
          <a:p>
            <a:pPr marL="0" indent="0">
              <a:buNone/>
            </a:pPr>
            <a:r>
              <a:rPr lang="fr-FR" dirty="0" smtClean="0"/>
              <a:t>Méthode 2 : </a:t>
            </a:r>
          </a:p>
          <a:p>
            <a:r>
              <a:rPr lang="fr-FR" dirty="0" smtClean="0"/>
              <a:t>Regroupement </a:t>
            </a:r>
            <a:r>
              <a:rPr lang="fr-FR" dirty="0"/>
              <a:t>des bits en des </a:t>
            </a:r>
            <a:r>
              <a:rPr lang="fr-FR" dirty="0" smtClean="0"/>
              <a:t>sous ensembles </a:t>
            </a:r>
            <a:r>
              <a:rPr lang="fr-FR" dirty="0"/>
              <a:t>de </a:t>
            </a:r>
            <a:r>
              <a:rPr lang="fr-FR" b="1" dirty="0" smtClean="0"/>
              <a:t>n bits</a:t>
            </a:r>
            <a:r>
              <a:rPr lang="fr-FR" dirty="0" smtClean="0"/>
              <a:t> (avec n est l’exposant de 2 pour l’équation 2</a:t>
            </a:r>
            <a:r>
              <a:rPr lang="fr-FR" baseline="30000" dirty="0" smtClean="0"/>
              <a:t>n</a:t>
            </a:r>
            <a:r>
              <a:rPr lang="fr-FR" dirty="0" smtClean="0"/>
              <a:t>=b)</a:t>
            </a:r>
          </a:p>
          <a:p>
            <a:r>
              <a:rPr lang="fr-FR" dirty="0" smtClean="0"/>
              <a:t>Puis </a:t>
            </a:r>
            <a:r>
              <a:rPr lang="fr-FR" dirty="0"/>
              <a:t>remplacer chaque </a:t>
            </a:r>
            <a:r>
              <a:rPr lang="fr-FR" dirty="0" smtClean="0"/>
              <a:t>ensemble par le </a:t>
            </a:r>
            <a:r>
              <a:rPr lang="fr-FR" dirty="0"/>
              <a:t>symbole correspondant dans la base </a:t>
            </a:r>
            <a:r>
              <a:rPr lang="fr-FR" dirty="0" smtClean="0"/>
              <a:t>b.</a:t>
            </a:r>
          </a:p>
        </p:txBody>
      </p:sp>
      <p:sp>
        <p:nvSpPr>
          <p:cNvPr id="6"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1800" b="0" dirty="0" smtClean="0"/>
              <a:t>4. Changement de base &gt; 1. nombre entier non signé &gt;</a:t>
            </a:r>
            <a:r>
              <a:rPr lang="fr-FR" sz="2000" b="0" dirty="0" smtClean="0"/>
              <a:t> </a:t>
            </a:r>
            <a:r>
              <a:rPr lang="fr-FR" sz="2000" dirty="0" smtClean="0"/>
              <a:t>4. </a:t>
            </a:r>
            <a:r>
              <a:rPr lang="fr-FR" sz="2000" dirty="0"/>
              <a:t>2 vers </a:t>
            </a:r>
            <a:r>
              <a:rPr lang="fr-FR" sz="2000" dirty="0" smtClean="0"/>
              <a:t>b=2</a:t>
            </a:r>
            <a:r>
              <a:rPr lang="fr-FR" sz="2000" baseline="30000" dirty="0" smtClean="0"/>
              <a:t>n</a:t>
            </a:r>
            <a:r>
              <a:rPr lang="fr-FR" sz="2000" dirty="0" smtClean="0"/>
              <a:t> </a:t>
            </a:r>
            <a:endParaRPr lang="fr-FR" sz="2000" dirty="0"/>
          </a:p>
        </p:txBody>
      </p:sp>
    </p:spTree>
    <p:extLst>
      <p:ext uri="{BB962C8B-B14F-4D97-AF65-F5344CB8AC3E}">
        <p14:creationId xmlns:p14="http://schemas.microsoft.com/office/powerpoint/2010/main" val="251506842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2000" dirty="0" smtClean="0">
                <a:solidFill>
                  <a:srgbClr val="775F55"/>
                </a:solidFill>
              </a:rPr>
              <a:t>Première partie </a:t>
            </a:r>
            <a:r>
              <a:rPr lang="fr-FR" sz="2000" dirty="0">
                <a:solidFill>
                  <a:srgbClr val="775F55"/>
                </a:solidFill>
              </a:rPr>
              <a:t>/ </a:t>
            </a:r>
            <a:r>
              <a:rPr lang="fr-FR" sz="2000" dirty="0" smtClean="0">
                <a:solidFill>
                  <a:srgbClr val="775F55"/>
                </a:solidFill>
              </a:rPr>
              <a:t>3. Représentations de l'information</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p:txBody>
          <a:bodyPr/>
          <a:lstStyle/>
          <a:p>
            <a:endParaRPr lang="fr-FR" dirty="0"/>
          </a:p>
        </p:txBody>
      </p:sp>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347613"/>
            <a:ext cx="9144000" cy="3528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1800" b="0" dirty="0" smtClean="0"/>
              <a:t>4. Changement de base &gt; 1. nombre entier non signé &gt;</a:t>
            </a:r>
            <a:r>
              <a:rPr lang="fr-FR" sz="2000" b="0" dirty="0" smtClean="0"/>
              <a:t> </a:t>
            </a:r>
            <a:r>
              <a:rPr lang="fr-FR" sz="2000" dirty="0" smtClean="0"/>
              <a:t>4. </a:t>
            </a:r>
            <a:r>
              <a:rPr lang="fr-FR" sz="2000" dirty="0"/>
              <a:t>2 vers </a:t>
            </a:r>
            <a:r>
              <a:rPr lang="fr-FR" sz="2000" dirty="0" smtClean="0"/>
              <a:t>b=2</a:t>
            </a:r>
            <a:r>
              <a:rPr lang="fr-FR" sz="2000" baseline="30000" dirty="0" smtClean="0"/>
              <a:t>n</a:t>
            </a:r>
            <a:r>
              <a:rPr lang="fr-FR" sz="2000" dirty="0" smtClean="0"/>
              <a:t> </a:t>
            </a:r>
            <a:endParaRPr lang="fr-FR" sz="2000" dirty="0"/>
          </a:p>
        </p:txBody>
      </p:sp>
    </p:spTree>
    <p:extLst>
      <p:ext uri="{BB962C8B-B14F-4D97-AF65-F5344CB8AC3E}">
        <p14:creationId xmlns:p14="http://schemas.microsoft.com/office/powerpoint/2010/main" val="119431019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000" dirty="0" smtClean="0">
                <a:solidFill>
                  <a:srgbClr val="775F55"/>
                </a:solidFill>
              </a:rPr>
              <a:t>Première partie </a:t>
            </a:r>
            <a:r>
              <a:rPr lang="fr-FR" sz="2000" dirty="0">
                <a:solidFill>
                  <a:srgbClr val="775F55"/>
                </a:solidFill>
              </a:rPr>
              <a:t>/ </a:t>
            </a:r>
            <a:r>
              <a:rPr lang="fr-FR" sz="2000" dirty="0" smtClean="0">
                <a:solidFill>
                  <a:srgbClr val="775F55"/>
                </a:solidFill>
              </a:rPr>
              <a:t>3. Représentations de l'information</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p:txBody>
          <a:bodyPr>
            <a:normAutofit/>
          </a:bodyPr>
          <a:lstStyle/>
          <a:p>
            <a:pPr marL="0" indent="0">
              <a:buNone/>
            </a:pPr>
            <a:r>
              <a:rPr lang="fr-FR" dirty="0" smtClean="0"/>
              <a:t>Méthode 2 : </a:t>
            </a:r>
            <a:r>
              <a:rPr lang="fr-FR" dirty="0" smtClean="0">
                <a:solidFill>
                  <a:prstClr val="black"/>
                </a:solidFill>
              </a:rPr>
              <a:t>Exemple (</a:t>
            </a:r>
            <a:r>
              <a:rPr lang="fr-FR" dirty="0"/>
              <a:t>Binaire vers </a:t>
            </a:r>
            <a:r>
              <a:rPr lang="fr-FR" dirty="0" smtClean="0"/>
              <a:t>octale=</a:t>
            </a:r>
            <a:r>
              <a:rPr lang="fr-FR" sz="3200" dirty="0" smtClean="0"/>
              <a:t>2</a:t>
            </a:r>
            <a:r>
              <a:rPr lang="fr-FR" sz="3200" baseline="30000" dirty="0" smtClean="0"/>
              <a:t>3</a:t>
            </a:r>
            <a:r>
              <a:rPr lang="fr-FR" dirty="0" smtClean="0"/>
              <a:t>)</a:t>
            </a:r>
            <a:r>
              <a:rPr lang="fr-FR" dirty="0" smtClean="0">
                <a:solidFill>
                  <a:prstClr val="black"/>
                </a:solidFill>
              </a:rPr>
              <a:t> : </a:t>
            </a:r>
          </a:p>
          <a:p>
            <a:pPr marL="365760" lvl="1" indent="0">
              <a:buClr>
                <a:srgbClr val="DD8047"/>
              </a:buClr>
              <a:buNone/>
            </a:pPr>
            <a:r>
              <a:rPr lang="fr-FR" dirty="0" smtClean="0"/>
              <a:t>1010011101</a:t>
            </a:r>
            <a:r>
              <a:rPr lang="fr-FR" baseline="-25000" dirty="0" smtClean="0"/>
              <a:t>(2)</a:t>
            </a:r>
            <a:r>
              <a:rPr lang="fr-FR" dirty="0" smtClean="0"/>
              <a:t> 	= ?</a:t>
            </a:r>
            <a:r>
              <a:rPr lang="fr-FR" baseline="-25000" dirty="0" smtClean="0"/>
              <a:t> (8)</a:t>
            </a:r>
          </a:p>
          <a:p>
            <a:pPr marL="365760" lvl="1" indent="0">
              <a:buClr>
                <a:srgbClr val="DD8047"/>
              </a:buClr>
              <a:buNone/>
            </a:pPr>
            <a:r>
              <a:rPr lang="fr-FR" dirty="0" smtClean="0"/>
              <a:t>1010011101</a:t>
            </a:r>
            <a:r>
              <a:rPr lang="fr-FR" baseline="-25000" dirty="0" smtClean="0"/>
              <a:t>(2)</a:t>
            </a:r>
            <a:r>
              <a:rPr lang="fr-FR" dirty="0" smtClean="0"/>
              <a:t> 	= (001 010 011 101)</a:t>
            </a:r>
            <a:r>
              <a:rPr lang="fr-FR" baseline="-25000" dirty="0" smtClean="0"/>
              <a:t>(2)</a:t>
            </a:r>
          </a:p>
          <a:p>
            <a:pPr marL="365760" lvl="1" indent="0">
              <a:buClr>
                <a:srgbClr val="DD8047"/>
              </a:buClr>
              <a:buNone/>
            </a:pPr>
            <a:r>
              <a:rPr lang="fr-FR" dirty="0" smtClean="0"/>
              <a:t>			=  (1       2    3     5) </a:t>
            </a:r>
            <a:r>
              <a:rPr lang="fr-FR" baseline="-25000" dirty="0" smtClean="0"/>
              <a:t>(8)</a:t>
            </a:r>
          </a:p>
          <a:p>
            <a:pPr marL="365760" lvl="1" indent="0">
              <a:buClr>
                <a:srgbClr val="DD8047"/>
              </a:buClr>
              <a:buNone/>
            </a:pPr>
            <a:r>
              <a:rPr lang="fr-FR" dirty="0"/>
              <a:t>1010011101</a:t>
            </a:r>
            <a:r>
              <a:rPr lang="fr-FR" baseline="-25000" dirty="0"/>
              <a:t>(2)</a:t>
            </a:r>
            <a:r>
              <a:rPr lang="fr-FR" dirty="0"/>
              <a:t> 	= </a:t>
            </a:r>
            <a:r>
              <a:rPr lang="fr-FR" dirty="0" smtClean="0"/>
              <a:t>1235</a:t>
            </a:r>
            <a:r>
              <a:rPr lang="fr-FR" baseline="-25000" dirty="0" smtClean="0"/>
              <a:t> </a:t>
            </a:r>
            <a:r>
              <a:rPr lang="fr-FR" baseline="-25000" dirty="0"/>
              <a:t>(8)</a:t>
            </a:r>
          </a:p>
          <a:p>
            <a:pPr marL="365760" lvl="1" indent="0">
              <a:buClr>
                <a:srgbClr val="DD8047"/>
              </a:buClr>
              <a:buNone/>
            </a:pPr>
            <a:endParaRPr lang="fr-FR" baseline="-25000" dirty="0"/>
          </a:p>
        </p:txBody>
      </p:sp>
      <p:graphicFrame>
        <p:nvGraphicFramePr>
          <p:cNvPr id="6" name="Tableau 5"/>
          <p:cNvGraphicFramePr>
            <a:graphicFrameLocks noGrp="1"/>
          </p:cNvGraphicFramePr>
          <p:nvPr>
            <p:extLst>
              <p:ext uri="{D42A27DB-BD31-4B8C-83A1-F6EECF244321}">
                <p14:modId xmlns:p14="http://schemas.microsoft.com/office/powerpoint/2010/main" val="2561480175"/>
              </p:ext>
            </p:extLst>
          </p:nvPr>
        </p:nvGraphicFramePr>
        <p:xfrm>
          <a:off x="7596336" y="2283719"/>
          <a:ext cx="1524000" cy="2520279"/>
        </p:xfrm>
        <a:graphic>
          <a:graphicData uri="http://schemas.openxmlformats.org/drawingml/2006/table">
            <a:tbl>
              <a:tblPr>
                <a:tableStyleId>{69CF1AB2-1976-4502-BF36-3FF5EA218861}</a:tableStyleId>
              </a:tblPr>
              <a:tblGrid>
                <a:gridCol w="762000"/>
                <a:gridCol w="762000"/>
              </a:tblGrid>
              <a:tr h="280031">
                <a:tc>
                  <a:txBody>
                    <a:bodyPr/>
                    <a:lstStyle/>
                    <a:p>
                      <a:pPr algn="ctr" fontAlgn="b"/>
                      <a:r>
                        <a:rPr lang="fr-FR" sz="1200" u="none" strike="noStrike" dirty="0">
                          <a:effectLst/>
                          <a:latin typeface="Book Antiqua" pitchFamily="18" charset="0"/>
                        </a:rPr>
                        <a:t>Octale</a:t>
                      </a:r>
                      <a:endParaRPr lang="fr-FR" sz="1200" b="0" i="0" u="none" strike="noStrike" dirty="0">
                        <a:solidFill>
                          <a:srgbClr val="000000"/>
                        </a:solidFill>
                        <a:effectLst/>
                        <a:latin typeface="Book Antiqua" pitchFamily="18" charset="0"/>
                      </a:endParaRPr>
                    </a:p>
                  </a:txBody>
                  <a:tcPr marL="9525" marR="9525" marT="9525" marB="0" anchor="ctr"/>
                </a:tc>
                <a:tc>
                  <a:txBody>
                    <a:bodyPr/>
                    <a:lstStyle/>
                    <a:p>
                      <a:pPr algn="ctr" fontAlgn="b"/>
                      <a:r>
                        <a:rPr lang="fr-FR" sz="1200" u="none" strike="noStrike" dirty="0">
                          <a:effectLst/>
                          <a:latin typeface="Book Antiqua" pitchFamily="18" charset="0"/>
                        </a:rPr>
                        <a:t>binaire</a:t>
                      </a:r>
                      <a:endParaRPr lang="fr-FR" sz="1200" b="0" i="0" u="none" strike="noStrike" dirty="0">
                        <a:solidFill>
                          <a:srgbClr val="000000"/>
                        </a:solidFill>
                        <a:effectLst/>
                        <a:latin typeface="Book Antiqua" pitchFamily="18" charset="0"/>
                      </a:endParaRPr>
                    </a:p>
                  </a:txBody>
                  <a:tcPr marL="9525" marR="9525" marT="9525" marB="0" anchor="ctr"/>
                </a:tc>
              </a:tr>
              <a:tr h="280031">
                <a:tc>
                  <a:txBody>
                    <a:bodyPr/>
                    <a:lstStyle/>
                    <a:p>
                      <a:pPr algn="ctr" fontAlgn="b"/>
                      <a:r>
                        <a:rPr lang="fr-FR" sz="1200" u="none" strike="noStrike" dirty="0">
                          <a:effectLst/>
                          <a:latin typeface="Book Antiqua" pitchFamily="18" charset="0"/>
                        </a:rPr>
                        <a:t>0</a:t>
                      </a:r>
                      <a:endParaRPr lang="fr-FR" sz="1200" b="0" i="0" u="none" strike="noStrike" dirty="0">
                        <a:solidFill>
                          <a:srgbClr val="000000"/>
                        </a:solidFill>
                        <a:effectLst/>
                        <a:latin typeface="Book Antiqua" pitchFamily="18" charset="0"/>
                      </a:endParaRPr>
                    </a:p>
                  </a:txBody>
                  <a:tcPr marL="9525" marR="9525" marT="9525" marB="0" anchor="ctr"/>
                </a:tc>
                <a:tc>
                  <a:txBody>
                    <a:bodyPr/>
                    <a:lstStyle/>
                    <a:p>
                      <a:pPr algn="ctr" fontAlgn="b"/>
                      <a:r>
                        <a:rPr lang="fr-FR" sz="1200" u="none" strike="noStrike" dirty="0">
                          <a:effectLst/>
                          <a:latin typeface="Book Antiqua" pitchFamily="18" charset="0"/>
                        </a:rPr>
                        <a:t>000</a:t>
                      </a:r>
                      <a:endParaRPr lang="fr-FR" sz="1200" b="0" i="0" u="none" strike="noStrike" dirty="0">
                        <a:solidFill>
                          <a:srgbClr val="000000"/>
                        </a:solidFill>
                        <a:effectLst/>
                        <a:latin typeface="Book Antiqua" pitchFamily="18" charset="0"/>
                      </a:endParaRPr>
                    </a:p>
                  </a:txBody>
                  <a:tcPr marL="9525" marR="9525" marT="9525" marB="0" anchor="ctr"/>
                </a:tc>
              </a:tr>
              <a:tr h="280031">
                <a:tc>
                  <a:txBody>
                    <a:bodyPr/>
                    <a:lstStyle/>
                    <a:p>
                      <a:pPr algn="ctr" fontAlgn="b"/>
                      <a:r>
                        <a:rPr lang="fr-FR" sz="1200" u="none" strike="noStrike" dirty="0">
                          <a:effectLst/>
                          <a:latin typeface="Book Antiqua" pitchFamily="18" charset="0"/>
                        </a:rPr>
                        <a:t>1</a:t>
                      </a:r>
                      <a:endParaRPr lang="fr-FR" sz="1200" b="0" i="0" u="none" strike="noStrike" dirty="0">
                        <a:solidFill>
                          <a:srgbClr val="000000"/>
                        </a:solidFill>
                        <a:effectLst/>
                        <a:latin typeface="Book Antiqua" pitchFamily="18" charset="0"/>
                      </a:endParaRPr>
                    </a:p>
                  </a:txBody>
                  <a:tcPr marL="9525" marR="9525" marT="9525" marB="0" anchor="ctr"/>
                </a:tc>
                <a:tc>
                  <a:txBody>
                    <a:bodyPr/>
                    <a:lstStyle/>
                    <a:p>
                      <a:pPr algn="ctr" fontAlgn="b"/>
                      <a:r>
                        <a:rPr lang="fr-FR" sz="1200" u="none" strike="noStrike" dirty="0">
                          <a:effectLst/>
                          <a:latin typeface="Book Antiqua" pitchFamily="18" charset="0"/>
                        </a:rPr>
                        <a:t>001</a:t>
                      </a:r>
                      <a:endParaRPr lang="fr-FR" sz="1200" b="0" i="0" u="none" strike="noStrike" dirty="0">
                        <a:solidFill>
                          <a:srgbClr val="000000"/>
                        </a:solidFill>
                        <a:effectLst/>
                        <a:latin typeface="Book Antiqua" pitchFamily="18" charset="0"/>
                      </a:endParaRPr>
                    </a:p>
                  </a:txBody>
                  <a:tcPr marL="9525" marR="9525" marT="9525" marB="0" anchor="ctr"/>
                </a:tc>
              </a:tr>
              <a:tr h="280031">
                <a:tc>
                  <a:txBody>
                    <a:bodyPr/>
                    <a:lstStyle/>
                    <a:p>
                      <a:pPr algn="ctr" fontAlgn="b"/>
                      <a:r>
                        <a:rPr lang="fr-FR" sz="1200" u="none" strike="noStrike" dirty="0">
                          <a:effectLst/>
                          <a:latin typeface="Book Antiqua" pitchFamily="18" charset="0"/>
                        </a:rPr>
                        <a:t>2</a:t>
                      </a:r>
                      <a:endParaRPr lang="fr-FR" sz="1200" b="0" i="0" u="none" strike="noStrike" dirty="0">
                        <a:solidFill>
                          <a:srgbClr val="000000"/>
                        </a:solidFill>
                        <a:effectLst/>
                        <a:latin typeface="Book Antiqua" pitchFamily="18" charset="0"/>
                      </a:endParaRPr>
                    </a:p>
                  </a:txBody>
                  <a:tcPr marL="9525" marR="9525" marT="9525" marB="0" anchor="ctr"/>
                </a:tc>
                <a:tc>
                  <a:txBody>
                    <a:bodyPr/>
                    <a:lstStyle/>
                    <a:p>
                      <a:pPr algn="ctr" fontAlgn="b"/>
                      <a:r>
                        <a:rPr lang="fr-FR" sz="1200" u="none" strike="noStrike" dirty="0">
                          <a:effectLst/>
                          <a:latin typeface="Book Antiqua" pitchFamily="18" charset="0"/>
                        </a:rPr>
                        <a:t>010</a:t>
                      </a:r>
                      <a:endParaRPr lang="fr-FR" sz="1200" b="0" i="0" u="none" strike="noStrike" dirty="0">
                        <a:solidFill>
                          <a:srgbClr val="000000"/>
                        </a:solidFill>
                        <a:effectLst/>
                        <a:latin typeface="Book Antiqua" pitchFamily="18" charset="0"/>
                      </a:endParaRPr>
                    </a:p>
                  </a:txBody>
                  <a:tcPr marL="9525" marR="9525" marT="9525" marB="0" anchor="ctr"/>
                </a:tc>
              </a:tr>
              <a:tr h="280031">
                <a:tc>
                  <a:txBody>
                    <a:bodyPr/>
                    <a:lstStyle/>
                    <a:p>
                      <a:pPr algn="ctr" fontAlgn="b"/>
                      <a:r>
                        <a:rPr lang="fr-FR" sz="1200" u="none" strike="noStrike" dirty="0">
                          <a:effectLst/>
                          <a:latin typeface="Book Antiqua" pitchFamily="18" charset="0"/>
                        </a:rPr>
                        <a:t>3</a:t>
                      </a:r>
                      <a:endParaRPr lang="fr-FR" sz="1200" b="0" i="0" u="none" strike="noStrike" dirty="0">
                        <a:solidFill>
                          <a:srgbClr val="000000"/>
                        </a:solidFill>
                        <a:effectLst/>
                        <a:latin typeface="Book Antiqua" pitchFamily="18" charset="0"/>
                      </a:endParaRPr>
                    </a:p>
                  </a:txBody>
                  <a:tcPr marL="9525" marR="9525" marT="9525" marB="0" anchor="ctr"/>
                </a:tc>
                <a:tc>
                  <a:txBody>
                    <a:bodyPr/>
                    <a:lstStyle/>
                    <a:p>
                      <a:pPr algn="ctr" fontAlgn="b"/>
                      <a:r>
                        <a:rPr lang="fr-FR" sz="1200" u="none" strike="noStrike" dirty="0">
                          <a:effectLst/>
                          <a:latin typeface="Book Antiqua" pitchFamily="18" charset="0"/>
                        </a:rPr>
                        <a:t>011</a:t>
                      </a:r>
                      <a:endParaRPr lang="fr-FR" sz="1200" b="0" i="0" u="none" strike="noStrike" dirty="0">
                        <a:solidFill>
                          <a:srgbClr val="000000"/>
                        </a:solidFill>
                        <a:effectLst/>
                        <a:latin typeface="Book Antiqua" pitchFamily="18" charset="0"/>
                      </a:endParaRPr>
                    </a:p>
                  </a:txBody>
                  <a:tcPr marL="9525" marR="9525" marT="9525" marB="0" anchor="ctr"/>
                </a:tc>
              </a:tr>
              <a:tr h="280031">
                <a:tc>
                  <a:txBody>
                    <a:bodyPr/>
                    <a:lstStyle/>
                    <a:p>
                      <a:pPr algn="ctr" fontAlgn="b"/>
                      <a:r>
                        <a:rPr lang="fr-FR" sz="1200" u="none" strike="noStrike" dirty="0">
                          <a:effectLst/>
                          <a:latin typeface="Book Antiqua" pitchFamily="18" charset="0"/>
                        </a:rPr>
                        <a:t>4</a:t>
                      </a:r>
                      <a:endParaRPr lang="fr-FR" sz="1200" b="0" i="0" u="none" strike="noStrike" dirty="0">
                        <a:solidFill>
                          <a:srgbClr val="000000"/>
                        </a:solidFill>
                        <a:effectLst/>
                        <a:latin typeface="Book Antiqua" pitchFamily="18" charset="0"/>
                      </a:endParaRPr>
                    </a:p>
                  </a:txBody>
                  <a:tcPr marL="9525" marR="9525" marT="9525" marB="0" anchor="ctr"/>
                </a:tc>
                <a:tc>
                  <a:txBody>
                    <a:bodyPr/>
                    <a:lstStyle/>
                    <a:p>
                      <a:pPr algn="ctr" fontAlgn="b"/>
                      <a:r>
                        <a:rPr lang="fr-FR" sz="1200" u="none" strike="noStrike" dirty="0">
                          <a:effectLst/>
                          <a:latin typeface="Book Antiqua" pitchFamily="18" charset="0"/>
                        </a:rPr>
                        <a:t>100</a:t>
                      </a:r>
                      <a:endParaRPr lang="fr-FR" sz="1200" b="0" i="0" u="none" strike="noStrike" dirty="0">
                        <a:solidFill>
                          <a:srgbClr val="000000"/>
                        </a:solidFill>
                        <a:effectLst/>
                        <a:latin typeface="Book Antiqua" pitchFamily="18" charset="0"/>
                      </a:endParaRPr>
                    </a:p>
                  </a:txBody>
                  <a:tcPr marL="9525" marR="9525" marT="9525" marB="0" anchor="ctr"/>
                </a:tc>
              </a:tr>
              <a:tr h="280031">
                <a:tc>
                  <a:txBody>
                    <a:bodyPr/>
                    <a:lstStyle/>
                    <a:p>
                      <a:pPr algn="ctr" fontAlgn="b"/>
                      <a:r>
                        <a:rPr lang="fr-FR" sz="1200" u="none" strike="noStrike" dirty="0">
                          <a:effectLst/>
                          <a:latin typeface="Book Antiqua" pitchFamily="18" charset="0"/>
                        </a:rPr>
                        <a:t>5</a:t>
                      </a:r>
                      <a:endParaRPr lang="fr-FR" sz="1200" b="0" i="0" u="none" strike="noStrike" dirty="0">
                        <a:solidFill>
                          <a:srgbClr val="000000"/>
                        </a:solidFill>
                        <a:effectLst/>
                        <a:latin typeface="Book Antiqua" pitchFamily="18" charset="0"/>
                      </a:endParaRPr>
                    </a:p>
                  </a:txBody>
                  <a:tcPr marL="9525" marR="9525" marT="9525" marB="0" anchor="ctr"/>
                </a:tc>
                <a:tc>
                  <a:txBody>
                    <a:bodyPr/>
                    <a:lstStyle/>
                    <a:p>
                      <a:pPr algn="ctr" fontAlgn="b"/>
                      <a:r>
                        <a:rPr lang="fr-FR" sz="1200" u="none" strike="noStrike" dirty="0">
                          <a:effectLst/>
                          <a:latin typeface="Book Antiqua" pitchFamily="18" charset="0"/>
                        </a:rPr>
                        <a:t>101</a:t>
                      </a:r>
                      <a:endParaRPr lang="fr-FR" sz="1200" b="0" i="0" u="none" strike="noStrike" dirty="0">
                        <a:solidFill>
                          <a:srgbClr val="000000"/>
                        </a:solidFill>
                        <a:effectLst/>
                        <a:latin typeface="Book Antiqua" pitchFamily="18" charset="0"/>
                      </a:endParaRPr>
                    </a:p>
                  </a:txBody>
                  <a:tcPr marL="9525" marR="9525" marT="9525" marB="0" anchor="ctr"/>
                </a:tc>
              </a:tr>
              <a:tr h="280031">
                <a:tc>
                  <a:txBody>
                    <a:bodyPr/>
                    <a:lstStyle/>
                    <a:p>
                      <a:pPr algn="ctr" fontAlgn="b"/>
                      <a:r>
                        <a:rPr lang="fr-FR" sz="1200" u="none" strike="noStrike" dirty="0">
                          <a:effectLst/>
                          <a:latin typeface="Book Antiqua" pitchFamily="18" charset="0"/>
                        </a:rPr>
                        <a:t>6</a:t>
                      </a:r>
                      <a:endParaRPr lang="fr-FR" sz="1200" b="0" i="0" u="none" strike="noStrike" dirty="0">
                        <a:solidFill>
                          <a:srgbClr val="000000"/>
                        </a:solidFill>
                        <a:effectLst/>
                        <a:latin typeface="Book Antiqua" pitchFamily="18" charset="0"/>
                      </a:endParaRPr>
                    </a:p>
                  </a:txBody>
                  <a:tcPr marL="9525" marR="9525" marT="9525" marB="0" anchor="ctr"/>
                </a:tc>
                <a:tc>
                  <a:txBody>
                    <a:bodyPr/>
                    <a:lstStyle/>
                    <a:p>
                      <a:pPr algn="ctr" fontAlgn="b"/>
                      <a:r>
                        <a:rPr lang="fr-FR" sz="1200" u="none" strike="noStrike" dirty="0">
                          <a:effectLst/>
                          <a:latin typeface="Book Antiqua" pitchFamily="18" charset="0"/>
                        </a:rPr>
                        <a:t>110</a:t>
                      </a:r>
                      <a:endParaRPr lang="fr-FR" sz="1200" b="0" i="0" u="none" strike="noStrike" dirty="0">
                        <a:solidFill>
                          <a:srgbClr val="000000"/>
                        </a:solidFill>
                        <a:effectLst/>
                        <a:latin typeface="Book Antiqua" pitchFamily="18" charset="0"/>
                      </a:endParaRPr>
                    </a:p>
                  </a:txBody>
                  <a:tcPr marL="9525" marR="9525" marT="9525" marB="0" anchor="ctr"/>
                </a:tc>
              </a:tr>
              <a:tr h="280031">
                <a:tc>
                  <a:txBody>
                    <a:bodyPr/>
                    <a:lstStyle/>
                    <a:p>
                      <a:pPr algn="ctr" fontAlgn="b"/>
                      <a:r>
                        <a:rPr lang="fr-FR" sz="1200" u="none" strike="noStrike" dirty="0">
                          <a:effectLst/>
                          <a:latin typeface="Book Antiqua" pitchFamily="18" charset="0"/>
                        </a:rPr>
                        <a:t>7</a:t>
                      </a:r>
                      <a:endParaRPr lang="fr-FR" sz="1200" b="0" i="0" u="none" strike="noStrike" dirty="0">
                        <a:solidFill>
                          <a:srgbClr val="000000"/>
                        </a:solidFill>
                        <a:effectLst/>
                        <a:latin typeface="Book Antiqua" pitchFamily="18" charset="0"/>
                      </a:endParaRPr>
                    </a:p>
                  </a:txBody>
                  <a:tcPr marL="9525" marR="9525" marT="9525" marB="0" anchor="ctr"/>
                </a:tc>
                <a:tc>
                  <a:txBody>
                    <a:bodyPr/>
                    <a:lstStyle/>
                    <a:p>
                      <a:pPr algn="ctr" fontAlgn="b"/>
                      <a:r>
                        <a:rPr lang="fr-FR" sz="1200" u="none" strike="noStrike" dirty="0">
                          <a:effectLst/>
                          <a:latin typeface="Book Antiqua" pitchFamily="18" charset="0"/>
                        </a:rPr>
                        <a:t>111</a:t>
                      </a:r>
                      <a:endParaRPr lang="fr-FR" sz="1200" b="0" i="0" u="none" strike="noStrike" dirty="0">
                        <a:solidFill>
                          <a:srgbClr val="000000"/>
                        </a:solidFill>
                        <a:effectLst/>
                        <a:latin typeface="Book Antiqua" pitchFamily="18" charset="0"/>
                      </a:endParaRPr>
                    </a:p>
                  </a:txBody>
                  <a:tcPr marL="9525" marR="9525" marT="9525" marB="0" anchor="ctr"/>
                </a:tc>
              </a:tr>
            </a:tbl>
          </a:graphicData>
        </a:graphic>
      </p:graphicFrame>
      <p:sp>
        <p:nvSpPr>
          <p:cNvPr id="7"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1800" b="0" dirty="0" smtClean="0"/>
              <a:t>4. Changement de base &gt; 1. nombre entier non signé &gt;</a:t>
            </a:r>
            <a:r>
              <a:rPr lang="fr-FR" sz="2000" b="0" dirty="0" smtClean="0"/>
              <a:t> </a:t>
            </a:r>
            <a:r>
              <a:rPr lang="fr-FR" sz="2000" dirty="0" smtClean="0"/>
              <a:t>4. </a:t>
            </a:r>
            <a:r>
              <a:rPr lang="fr-FR" sz="2000" dirty="0"/>
              <a:t>2 vers </a:t>
            </a:r>
            <a:r>
              <a:rPr lang="fr-FR" sz="2000" dirty="0" smtClean="0"/>
              <a:t>b=2</a:t>
            </a:r>
            <a:r>
              <a:rPr lang="fr-FR" sz="2000" baseline="30000" dirty="0" smtClean="0"/>
              <a:t>n</a:t>
            </a:r>
            <a:r>
              <a:rPr lang="fr-FR" sz="2000" dirty="0" smtClean="0"/>
              <a:t> </a:t>
            </a:r>
            <a:endParaRPr lang="fr-FR" sz="2000" dirty="0"/>
          </a:p>
        </p:txBody>
      </p:sp>
    </p:spTree>
    <p:extLst>
      <p:ext uri="{BB962C8B-B14F-4D97-AF65-F5344CB8AC3E}">
        <p14:creationId xmlns:p14="http://schemas.microsoft.com/office/powerpoint/2010/main" val="101234399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000" dirty="0" smtClean="0">
                <a:solidFill>
                  <a:srgbClr val="775F55"/>
                </a:solidFill>
              </a:rPr>
              <a:t>Première partie </a:t>
            </a:r>
            <a:r>
              <a:rPr lang="fr-FR" sz="2000" dirty="0">
                <a:solidFill>
                  <a:srgbClr val="775F55"/>
                </a:solidFill>
              </a:rPr>
              <a:t>/ </a:t>
            </a:r>
            <a:r>
              <a:rPr lang="fr-FR" sz="2000" dirty="0" smtClean="0">
                <a:solidFill>
                  <a:srgbClr val="775F55"/>
                </a:solidFill>
              </a:rPr>
              <a:t>3. Représentations de l'information</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p:txBody>
          <a:bodyPr>
            <a:normAutofit/>
          </a:bodyPr>
          <a:lstStyle/>
          <a:p>
            <a:pPr marL="0" indent="0">
              <a:buNone/>
            </a:pPr>
            <a:r>
              <a:rPr lang="fr-FR" dirty="0" smtClean="0"/>
              <a:t>Méthode 2 : </a:t>
            </a:r>
            <a:r>
              <a:rPr lang="fr-FR" dirty="0" smtClean="0">
                <a:solidFill>
                  <a:prstClr val="black"/>
                </a:solidFill>
              </a:rPr>
              <a:t>Exemple (</a:t>
            </a:r>
            <a:r>
              <a:rPr lang="fr-FR" dirty="0"/>
              <a:t>Binaire vers </a:t>
            </a:r>
            <a:r>
              <a:rPr lang="fr-FR" dirty="0" smtClean="0"/>
              <a:t>Hexadécimale=</a:t>
            </a:r>
            <a:r>
              <a:rPr lang="fr-FR" sz="3200" dirty="0" smtClean="0"/>
              <a:t>2</a:t>
            </a:r>
            <a:r>
              <a:rPr lang="fr-FR" sz="3200" baseline="30000" dirty="0"/>
              <a:t>4</a:t>
            </a:r>
            <a:r>
              <a:rPr lang="fr-FR" dirty="0" smtClean="0"/>
              <a:t>)</a:t>
            </a:r>
            <a:r>
              <a:rPr lang="fr-FR" dirty="0" smtClean="0">
                <a:solidFill>
                  <a:prstClr val="black"/>
                </a:solidFill>
              </a:rPr>
              <a:t> : </a:t>
            </a:r>
          </a:p>
          <a:p>
            <a:pPr marL="365760" lvl="1" indent="0">
              <a:buClr>
                <a:srgbClr val="DD8047"/>
              </a:buClr>
              <a:buNone/>
            </a:pPr>
            <a:r>
              <a:rPr lang="fr-FR" dirty="0" smtClean="0"/>
              <a:t>1010011101</a:t>
            </a:r>
            <a:r>
              <a:rPr lang="fr-FR" baseline="-25000" dirty="0" smtClean="0"/>
              <a:t>(2)</a:t>
            </a:r>
            <a:r>
              <a:rPr lang="fr-FR" dirty="0" smtClean="0"/>
              <a:t> 	= ?</a:t>
            </a:r>
            <a:r>
              <a:rPr lang="fr-FR" baseline="-25000" dirty="0" smtClean="0"/>
              <a:t> (16)</a:t>
            </a:r>
          </a:p>
          <a:p>
            <a:pPr marL="365760" lvl="1" indent="0">
              <a:buClr>
                <a:srgbClr val="DD8047"/>
              </a:buClr>
              <a:buNone/>
            </a:pPr>
            <a:r>
              <a:rPr lang="fr-FR" dirty="0" smtClean="0"/>
              <a:t>1010011101</a:t>
            </a:r>
            <a:r>
              <a:rPr lang="fr-FR" baseline="-25000" dirty="0" smtClean="0"/>
              <a:t>(2)</a:t>
            </a:r>
            <a:r>
              <a:rPr lang="fr-FR" dirty="0" smtClean="0"/>
              <a:t> 	= (0010 1001 1101)</a:t>
            </a:r>
            <a:r>
              <a:rPr lang="fr-FR" baseline="-25000" dirty="0" smtClean="0"/>
              <a:t>(2)</a:t>
            </a:r>
          </a:p>
          <a:p>
            <a:pPr marL="365760" lvl="1" indent="0">
              <a:buClr>
                <a:srgbClr val="DD8047"/>
              </a:buClr>
              <a:buNone/>
            </a:pPr>
            <a:r>
              <a:rPr lang="fr-FR" dirty="0" smtClean="0"/>
              <a:t>			=  (  2       9       D  ) </a:t>
            </a:r>
            <a:r>
              <a:rPr lang="fr-FR" baseline="-25000" dirty="0" smtClean="0"/>
              <a:t>(16)</a:t>
            </a:r>
          </a:p>
          <a:p>
            <a:pPr marL="365760" lvl="1" indent="0">
              <a:buClr>
                <a:srgbClr val="DD8047"/>
              </a:buClr>
              <a:buNone/>
            </a:pPr>
            <a:r>
              <a:rPr lang="fr-FR" dirty="0"/>
              <a:t>1010011101</a:t>
            </a:r>
            <a:r>
              <a:rPr lang="fr-FR" baseline="-25000" dirty="0"/>
              <a:t>(2)</a:t>
            </a:r>
            <a:r>
              <a:rPr lang="fr-FR" dirty="0"/>
              <a:t> 	= </a:t>
            </a:r>
            <a:r>
              <a:rPr lang="fr-FR" dirty="0" smtClean="0"/>
              <a:t>29D</a:t>
            </a:r>
            <a:r>
              <a:rPr lang="fr-FR" baseline="-25000" dirty="0" smtClean="0"/>
              <a:t> (16)</a:t>
            </a:r>
            <a:endParaRPr lang="fr-FR" baseline="-25000" dirty="0"/>
          </a:p>
          <a:p>
            <a:pPr marL="365760" lvl="1" indent="0">
              <a:buClr>
                <a:srgbClr val="DD8047"/>
              </a:buClr>
              <a:buNone/>
            </a:pPr>
            <a:endParaRPr lang="fr-FR" baseline="-25000" dirty="0"/>
          </a:p>
        </p:txBody>
      </p:sp>
      <p:graphicFrame>
        <p:nvGraphicFramePr>
          <p:cNvPr id="6" name="Tableau 5"/>
          <p:cNvGraphicFramePr>
            <a:graphicFrameLocks noGrp="1"/>
          </p:cNvGraphicFramePr>
          <p:nvPr>
            <p:extLst>
              <p:ext uri="{D42A27DB-BD31-4B8C-83A1-F6EECF244321}">
                <p14:modId xmlns:p14="http://schemas.microsoft.com/office/powerpoint/2010/main" val="3592926382"/>
              </p:ext>
            </p:extLst>
          </p:nvPr>
        </p:nvGraphicFramePr>
        <p:xfrm>
          <a:off x="6867532" y="2283718"/>
          <a:ext cx="2240972" cy="2520279"/>
        </p:xfrm>
        <a:graphic>
          <a:graphicData uri="http://schemas.openxmlformats.org/drawingml/2006/table">
            <a:tbl>
              <a:tblPr>
                <a:tableStyleId>{69CF1AB2-1976-4502-BF36-3FF5EA218861}</a:tableStyleId>
              </a:tblPr>
              <a:tblGrid>
                <a:gridCol w="412750"/>
                <a:gridCol w="538163"/>
                <a:gridCol w="339146"/>
                <a:gridCol w="412750"/>
                <a:gridCol w="538163"/>
              </a:tblGrid>
              <a:tr h="280031">
                <a:tc>
                  <a:txBody>
                    <a:bodyPr/>
                    <a:lstStyle/>
                    <a:p>
                      <a:pPr algn="ctr" fontAlgn="b"/>
                      <a:r>
                        <a:rPr lang="fr-FR" sz="1200" b="0" i="0" u="none" strike="noStrike" dirty="0" smtClean="0">
                          <a:solidFill>
                            <a:srgbClr val="000000"/>
                          </a:solidFill>
                          <a:effectLst/>
                          <a:latin typeface="Book Antiqua" pitchFamily="18" charset="0"/>
                        </a:rPr>
                        <a:t>Hexa</a:t>
                      </a:r>
                      <a:endParaRPr lang="fr-FR" sz="1200" b="0" i="0" u="none" strike="noStrike" dirty="0">
                        <a:solidFill>
                          <a:srgbClr val="000000"/>
                        </a:solidFill>
                        <a:effectLst/>
                        <a:latin typeface="Book Antiqua" pitchFamily="18" charset="0"/>
                      </a:endParaRPr>
                    </a:p>
                  </a:txBody>
                  <a:tcPr marL="9525" marR="9525" marT="9525" marB="0" anchor="ctr"/>
                </a:tc>
                <a:tc>
                  <a:txBody>
                    <a:bodyPr/>
                    <a:lstStyle/>
                    <a:p>
                      <a:pPr algn="ctr" fontAlgn="b"/>
                      <a:r>
                        <a:rPr lang="fr-FR" sz="1200" b="0" i="0" u="none" strike="noStrike" dirty="0">
                          <a:solidFill>
                            <a:srgbClr val="000000"/>
                          </a:solidFill>
                          <a:effectLst/>
                          <a:latin typeface="Book Antiqua" pitchFamily="18" charset="0"/>
                        </a:rPr>
                        <a:t>Binaire</a:t>
                      </a:r>
                    </a:p>
                  </a:txBody>
                  <a:tcPr marL="9525" marR="9525" marT="9525" marB="0" anchor="ctr"/>
                </a:tc>
                <a:tc rowSpan="9">
                  <a:txBody>
                    <a:bodyPr/>
                    <a:lstStyle/>
                    <a:p>
                      <a:pPr algn="ctr" fontAlgn="b"/>
                      <a:endParaRPr lang="fr-FR" sz="1200" b="0" i="0" u="none" strike="noStrike" dirty="0">
                        <a:solidFill>
                          <a:srgbClr val="000000"/>
                        </a:solidFill>
                        <a:effectLst/>
                        <a:latin typeface="Book Antiqua" pitchFamily="18" charset="0"/>
                      </a:endParaRPr>
                    </a:p>
                  </a:txBody>
                  <a:tcPr marL="9525" marR="9525" marT="9525" marB="0" anchor="ctr"/>
                </a:tc>
                <a:tc>
                  <a:txBody>
                    <a:bodyPr/>
                    <a:lstStyle/>
                    <a:p>
                      <a:pPr algn="ctr" fontAlgn="b"/>
                      <a:r>
                        <a:rPr lang="fr-FR" sz="1200" b="0" i="0" u="none" strike="noStrike" dirty="0" smtClean="0">
                          <a:solidFill>
                            <a:srgbClr val="000000"/>
                          </a:solidFill>
                          <a:effectLst/>
                          <a:latin typeface="Book Antiqua" pitchFamily="18" charset="0"/>
                        </a:rPr>
                        <a:t>Hexa</a:t>
                      </a:r>
                      <a:endParaRPr lang="fr-FR" sz="1200" b="0" i="0" u="none" strike="noStrike" dirty="0">
                        <a:solidFill>
                          <a:srgbClr val="000000"/>
                        </a:solidFill>
                        <a:effectLst/>
                        <a:latin typeface="Book Antiqua" pitchFamily="18" charset="0"/>
                      </a:endParaRPr>
                    </a:p>
                  </a:txBody>
                  <a:tcPr marL="9525" marR="9525" marT="9525" marB="0" anchor="ctr"/>
                </a:tc>
                <a:tc>
                  <a:txBody>
                    <a:bodyPr/>
                    <a:lstStyle/>
                    <a:p>
                      <a:pPr algn="ctr" fontAlgn="b"/>
                      <a:r>
                        <a:rPr lang="fr-FR" sz="1200" b="0" i="0" u="none" strike="noStrike" dirty="0">
                          <a:solidFill>
                            <a:srgbClr val="000000"/>
                          </a:solidFill>
                          <a:effectLst/>
                          <a:latin typeface="Book Antiqua" pitchFamily="18" charset="0"/>
                        </a:rPr>
                        <a:t>Binaire</a:t>
                      </a:r>
                    </a:p>
                  </a:txBody>
                  <a:tcPr marL="9525" marR="9525" marT="9525" marB="0" anchor="ctr"/>
                </a:tc>
              </a:tr>
              <a:tr h="280031">
                <a:tc>
                  <a:txBody>
                    <a:bodyPr/>
                    <a:lstStyle/>
                    <a:p>
                      <a:pPr algn="ctr" fontAlgn="b"/>
                      <a:r>
                        <a:rPr lang="fr-FR" sz="1200" b="0" i="0" u="none" strike="noStrike" dirty="0">
                          <a:solidFill>
                            <a:srgbClr val="000000"/>
                          </a:solidFill>
                          <a:effectLst/>
                          <a:latin typeface="Book Antiqua" pitchFamily="18" charset="0"/>
                        </a:rPr>
                        <a:t>0</a:t>
                      </a:r>
                    </a:p>
                  </a:txBody>
                  <a:tcPr marL="9525" marR="9525" marT="9525" marB="0" anchor="ctr"/>
                </a:tc>
                <a:tc>
                  <a:txBody>
                    <a:bodyPr/>
                    <a:lstStyle/>
                    <a:p>
                      <a:pPr algn="ctr" fontAlgn="b"/>
                      <a:r>
                        <a:rPr lang="fr-FR" sz="1200" b="0" i="0" u="none" strike="noStrike" dirty="0">
                          <a:solidFill>
                            <a:srgbClr val="000000"/>
                          </a:solidFill>
                          <a:effectLst/>
                          <a:latin typeface="Book Antiqua" pitchFamily="18" charset="0"/>
                        </a:rPr>
                        <a:t>0000</a:t>
                      </a:r>
                    </a:p>
                  </a:txBody>
                  <a:tcPr marL="9525" marR="9525" marT="9525" marB="0" anchor="ctr"/>
                </a:tc>
                <a:tc vMerge="1">
                  <a:txBody>
                    <a:bodyPr/>
                    <a:lstStyle/>
                    <a:p>
                      <a:pPr algn="ctr" fontAlgn="b"/>
                      <a:endParaRPr lang="fr-FR" sz="1200" b="0" i="0" u="none" strike="noStrike">
                        <a:solidFill>
                          <a:srgbClr val="000000"/>
                        </a:solidFill>
                        <a:effectLst/>
                        <a:latin typeface="Book Antiqua" pitchFamily="18" charset="0"/>
                      </a:endParaRPr>
                    </a:p>
                  </a:txBody>
                  <a:tcPr marL="9525" marR="9525" marT="9525" marB="0" anchor="ctr"/>
                </a:tc>
                <a:tc>
                  <a:txBody>
                    <a:bodyPr/>
                    <a:lstStyle/>
                    <a:p>
                      <a:pPr algn="ctr" fontAlgn="b"/>
                      <a:r>
                        <a:rPr lang="fr-FR" sz="1200" b="0" i="0" u="none" strike="noStrike" dirty="0">
                          <a:solidFill>
                            <a:srgbClr val="000000"/>
                          </a:solidFill>
                          <a:effectLst/>
                          <a:latin typeface="Book Antiqua" pitchFamily="18" charset="0"/>
                        </a:rPr>
                        <a:t>8</a:t>
                      </a:r>
                    </a:p>
                  </a:txBody>
                  <a:tcPr marL="9525" marR="9525" marT="9525" marB="0" anchor="ctr"/>
                </a:tc>
                <a:tc>
                  <a:txBody>
                    <a:bodyPr/>
                    <a:lstStyle/>
                    <a:p>
                      <a:pPr algn="ctr" fontAlgn="b"/>
                      <a:r>
                        <a:rPr lang="fr-FR" sz="1200" b="0" i="0" u="none" strike="noStrike" dirty="0">
                          <a:solidFill>
                            <a:srgbClr val="000000"/>
                          </a:solidFill>
                          <a:effectLst/>
                          <a:latin typeface="Book Antiqua" pitchFamily="18" charset="0"/>
                        </a:rPr>
                        <a:t>1000</a:t>
                      </a:r>
                    </a:p>
                  </a:txBody>
                  <a:tcPr marL="9525" marR="9525" marT="9525" marB="0" anchor="ctr"/>
                </a:tc>
              </a:tr>
              <a:tr h="280031">
                <a:tc>
                  <a:txBody>
                    <a:bodyPr/>
                    <a:lstStyle/>
                    <a:p>
                      <a:pPr algn="ctr" fontAlgn="b"/>
                      <a:r>
                        <a:rPr lang="fr-FR" sz="1200" b="0" i="0" u="none" strike="noStrike" dirty="0">
                          <a:solidFill>
                            <a:srgbClr val="000000"/>
                          </a:solidFill>
                          <a:effectLst/>
                          <a:latin typeface="Book Antiqua" pitchFamily="18" charset="0"/>
                        </a:rPr>
                        <a:t>1</a:t>
                      </a:r>
                    </a:p>
                  </a:txBody>
                  <a:tcPr marL="9525" marR="9525" marT="9525" marB="0" anchor="ctr"/>
                </a:tc>
                <a:tc>
                  <a:txBody>
                    <a:bodyPr/>
                    <a:lstStyle/>
                    <a:p>
                      <a:pPr algn="ctr" fontAlgn="b"/>
                      <a:r>
                        <a:rPr lang="fr-FR" sz="1200" b="0" i="0" u="none" strike="noStrike" dirty="0">
                          <a:solidFill>
                            <a:srgbClr val="000000"/>
                          </a:solidFill>
                          <a:effectLst/>
                          <a:latin typeface="Book Antiqua" pitchFamily="18" charset="0"/>
                        </a:rPr>
                        <a:t>0001</a:t>
                      </a:r>
                    </a:p>
                  </a:txBody>
                  <a:tcPr marL="9525" marR="9525" marT="9525" marB="0" anchor="ctr"/>
                </a:tc>
                <a:tc vMerge="1">
                  <a:txBody>
                    <a:bodyPr/>
                    <a:lstStyle/>
                    <a:p>
                      <a:pPr algn="ctr" fontAlgn="b"/>
                      <a:endParaRPr lang="fr-FR" sz="1200" b="0" i="0" u="none" strike="noStrike">
                        <a:solidFill>
                          <a:srgbClr val="000000"/>
                        </a:solidFill>
                        <a:effectLst/>
                        <a:latin typeface="Book Antiqua" pitchFamily="18" charset="0"/>
                      </a:endParaRPr>
                    </a:p>
                  </a:txBody>
                  <a:tcPr marL="9525" marR="9525" marT="9525" marB="0" anchor="ctr"/>
                </a:tc>
                <a:tc>
                  <a:txBody>
                    <a:bodyPr/>
                    <a:lstStyle/>
                    <a:p>
                      <a:pPr algn="ctr" fontAlgn="b"/>
                      <a:r>
                        <a:rPr lang="fr-FR" sz="1200" b="0" i="0" u="none" strike="noStrike" dirty="0">
                          <a:solidFill>
                            <a:srgbClr val="000000"/>
                          </a:solidFill>
                          <a:effectLst/>
                          <a:latin typeface="Book Antiqua" pitchFamily="18" charset="0"/>
                        </a:rPr>
                        <a:t>9</a:t>
                      </a:r>
                    </a:p>
                  </a:txBody>
                  <a:tcPr marL="9525" marR="9525" marT="9525" marB="0" anchor="ctr"/>
                </a:tc>
                <a:tc>
                  <a:txBody>
                    <a:bodyPr/>
                    <a:lstStyle/>
                    <a:p>
                      <a:pPr algn="ctr" fontAlgn="b"/>
                      <a:r>
                        <a:rPr lang="fr-FR" sz="1200" b="0" i="0" u="none" strike="noStrike" dirty="0">
                          <a:solidFill>
                            <a:srgbClr val="000000"/>
                          </a:solidFill>
                          <a:effectLst/>
                          <a:latin typeface="Book Antiqua" pitchFamily="18" charset="0"/>
                        </a:rPr>
                        <a:t>1001</a:t>
                      </a:r>
                    </a:p>
                  </a:txBody>
                  <a:tcPr marL="9525" marR="9525" marT="9525" marB="0" anchor="ctr"/>
                </a:tc>
              </a:tr>
              <a:tr h="280031">
                <a:tc>
                  <a:txBody>
                    <a:bodyPr/>
                    <a:lstStyle/>
                    <a:p>
                      <a:pPr algn="ctr" fontAlgn="b"/>
                      <a:r>
                        <a:rPr lang="fr-FR" sz="1200" b="0" i="0" u="none" strike="noStrike" dirty="0">
                          <a:solidFill>
                            <a:srgbClr val="000000"/>
                          </a:solidFill>
                          <a:effectLst/>
                          <a:latin typeface="Book Antiqua" pitchFamily="18" charset="0"/>
                        </a:rPr>
                        <a:t>2</a:t>
                      </a:r>
                    </a:p>
                  </a:txBody>
                  <a:tcPr marL="9525" marR="9525" marT="9525" marB="0" anchor="ctr"/>
                </a:tc>
                <a:tc>
                  <a:txBody>
                    <a:bodyPr/>
                    <a:lstStyle/>
                    <a:p>
                      <a:pPr algn="ctr" fontAlgn="b"/>
                      <a:r>
                        <a:rPr lang="fr-FR" sz="1200" b="0" i="0" u="none" strike="noStrike" dirty="0">
                          <a:solidFill>
                            <a:srgbClr val="000000"/>
                          </a:solidFill>
                          <a:effectLst/>
                          <a:latin typeface="Book Antiqua" pitchFamily="18" charset="0"/>
                        </a:rPr>
                        <a:t>0010</a:t>
                      </a:r>
                    </a:p>
                  </a:txBody>
                  <a:tcPr marL="9525" marR="9525" marT="9525" marB="0" anchor="ctr"/>
                </a:tc>
                <a:tc vMerge="1">
                  <a:txBody>
                    <a:bodyPr/>
                    <a:lstStyle/>
                    <a:p>
                      <a:pPr algn="ctr" fontAlgn="b"/>
                      <a:endParaRPr lang="fr-FR" sz="1200" b="0" i="0" u="none" strike="noStrike">
                        <a:solidFill>
                          <a:srgbClr val="000000"/>
                        </a:solidFill>
                        <a:effectLst/>
                        <a:latin typeface="Book Antiqua" pitchFamily="18" charset="0"/>
                      </a:endParaRPr>
                    </a:p>
                  </a:txBody>
                  <a:tcPr marL="9525" marR="9525" marT="9525" marB="0" anchor="ctr"/>
                </a:tc>
                <a:tc>
                  <a:txBody>
                    <a:bodyPr/>
                    <a:lstStyle/>
                    <a:p>
                      <a:pPr algn="ctr" fontAlgn="b"/>
                      <a:r>
                        <a:rPr lang="fr-FR" sz="1200" b="0" i="0" u="none" strike="noStrike" dirty="0">
                          <a:solidFill>
                            <a:srgbClr val="000000"/>
                          </a:solidFill>
                          <a:effectLst/>
                          <a:latin typeface="Book Antiqua" pitchFamily="18" charset="0"/>
                        </a:rPr>
                        <a:t>A</a:t>
                      </a:r>
                    </a:p>
                  </a:txBody>
                  <a:tcPr marL="9525" marR="9525" marT="9525" marB="0" anchor="ctr"/>
                </a:tc>
                <a:tc>
                  <a:txBody>
                    <a:bodyPr/>
                    <a:lstStyle/>
                    <a:p>
                      <a:pPr algn="ctr" fontAlgn="b"/>
                      <a:r>
                        <a:rPr lang="fr-FR" sz="1200" b="0" i="0" u="none" strike="noStrike" dirty="0">
                          <a:solidFill>
                            <a:srgbClr val="000000"/>
                          </a:solidFill>
                          <a:effectLst/>
                          <a:latin typeface="Book Antiqua" pitchFamily="18" charset="0"/>
                        </a:rPr>
                        <a:t>1010</a:t>
                      </a:r>
                    </a:p>
                  </a:txBody>
                  <a:tcPr marL="9525" marR="9525" marT="9525" marB="0" anchor="ctr"/>
                </a:tc>
              </a:tr>
              <a:tr h="280031">
                <a:tc>
                  <a:txBody>
                    <a:bodyPr/>
                    <a:lstStyle/>
                    <a:p>
                      <a:pPr algn="ctr" fontAlgn="b"/>
                      <a:r>
                        <a:rPr lang="fr-FR" sz="1200" b="0" i="0" u="none" strike="noStrike" dirty="0">
                          <a:solidFill>
                            <a:srgbClr val="000000"/>
                          </a:solidFill>
                          <a:effectLst/>
                          <a:latin typeface="Book Antiqua" pitchFamily="18" charset="0"/>
                        </a:rPr>
                        <a:t>3</a:t>
                      </a:r>
                    </a:p>
                  </a:txBody>
                  <a:tcPr marL="9525" marR="9525" marT="9525" marB="0" anchor="ctr"/>
                </a:tc>
                <a:tc>
                  <a:txBody>
                    <a:bodyPr/>
                    <a:lstStyle/>
                    <a:p>
                      <a:pPr algn="ctr" fontAlgn="b"/>
                      <a:r>
                        <a:rPr lang="fr-FR" sz="1200" b="0" i="0" u="none" strike="noStrike" dirty="0">
                          <a:solidFill>
                            <a:srgbClr val="000000"/>
                          </a:solidFill>
                          <a:effectLst/>
                          <a:latin typeface="Book Antiqua" pitchFamily="18" charset="0"/>
                        </a:rPr>
                        <a:t>0011</a:t>
                      </a:r>
                    </a:p>
                  </a:txBody>
                  <a:tcPr marL="9525" marR="9525" marT="9525" marB="0" anchor="ctr"/>
                </a:tc>
                <a:tc vMerge="1">
                  <a:txBody>
                    <a:bodyPr/>
                    <a:lstStyle/>
                    <a:p>
                      <a:pPr algn="ctr" fontAlgn="b"/>
                      <a:endParaRPr lang="fr-FR" sz="1200" b="0" i="0" u="none" strike="noStrike">
                        <a:solidFill>
                          <a:srgbClr val="000000"/>
                        </a:solidFill>
                        <a:effectLst/>
                        <a:latin typeface="Book Antiqua" pitchFamily="18" charset="0"/>
                      </a:endParaRPr>
                    </a:p>
                  </a:txBody>
                  <a:tcPr marL="9525" marR="9525" marT="9525" marB="0" anchor="ctr"/>
                </a:tc>
                <a:tc>
                  <a:txBody>
                    <a:bodyPr/>
                    <a:lstStyle/>
                    <a:p>
                      <a:pPr algn="ctr" fontAlgn="b"/>
                      <a:r>
                        <a:rPr lang="fr-FR" sz="1200" b="0" i="0" u="none" strike="noStrike" dirty="0">
                          <a:solidFill>
                            <a:srgbClr val="000000"/>
                          </a:solidFill>
                          <a:effectLst/>
                          <a:latin typeface="Book Antiqua" pitchFamily="18" charset="0"/>
                        </a:rPr>
                        <a:t>B</a:t>
                      </a:r>
                    </a:p>
                  </a:txBody>
                  <a:tcPr marL="9525" marR="9525" marT="9525" marB="0" anchor="ctr"/>
                </a:tc>
                <a:tc>
                  <a:txBody>
                    <a:bodyPr/>
                    <a:lstStyle/>
                    <a:p>
                      <a:pPr algn="ctr" fontAlgn="b"/>
                      <a:r>
                        <a:rPr lang="fr-FR" sz="1200" b="0" i="0" u="none" strike="noStrike" dirty="0">
                          <a:solidFill>
                            <a:srgbClr val="000000"/>
                          </a:solidFill>
                          <a:effectLst/>
                          <a:latin typeface="Book Antiqua" pitchFamily="18" charset="0"/>
                        </a:rPr>
                        <a:t>1011</a:t>
                      </a:r>
                    </a:p>
                  </a:txBody>
                  <a:tcPr marL="9525" marR="9525" marT="9525" marB="0" anchor="ctr"/>
                </a:tc>
              </a:tr>
              <a:tr h="280031">
                <a:tc>
                  <a:txBody>
                    <a:bodyPr/>
                    <a:lstStyle/>
                    <a:p>
                      <a:pPr algn="ctr" fontAlgn="b"/>
                      <a:r>
                        <a:rPr lang="fr-FR" sz="1200" b="0" i="0" u="none" strike="noStrike" dirty="0">
                          <a:solidFill>
                            <a:srgbClr val="000000"/>
                          </a:solidFill>
                          <a:effectLst/>
                          <a:latin typeface="Book Antiqua" pitchFamily="18" charset="0"/>
                        </a:rPr>
                        <a:t>4</a:t>
                      </a:r>
                    </a:p>
                  </a:txBody>
                  <a:tcPr marL="9525" marR="9525" marT="9525" marB="0" anchor="ctr"/>
                </a:tc>
                <a:tc>
                  <a:txBody>
                    <a:bodyPr/>
                    <a:lstStyle/>
                    <a:p>
                      <a:pPr algn="ctr" fontAlgn="b"/>
                      <a:r>
                        <a:rPr lang="fr-FR" sz="1200" b="0" i="0" u="none" strike="noStrike" dirty="0">
                          <a:solidFill>
                            <a:srgbClr val="000000"/>
                          </a:solidFill>
                          <a:effectLst/>
                          <a:latin typeface="Book Antiqua" pitchFamily="18" charset="0"/>
                        </a:rPr>
                        <a:t>0100</a:t>
                      </a:r>
                    </a:p>
                  </a:txBody>
                  <a:tcPr marL="9525" marR="9525" marT="9525" marB="0" anchor="ctr"/>
                </a:tc>
                <a:tc vMerge="1">
                  <a:txBody>
                    <a:bodyPr/>
                    <a:lstStyle/>
                    <a:p>
                      <a:pPr algn="ctr" fontAlgn="b"/>
                      <a:endParaRPr lang="fr-FR" sz="1200" b="0" i="0" u="none" strike="noStrike">
                        <a:solidFill>
                          <a:srgbClr val="000000"/>
                        </a:solidFill>
                        <a:effectLst/>
                        <a:latin typeface="Book Antiqua" pitchFamily="18" charset="0"/>
                      </a:endParaRPr>
                    </a:p>
                  </a:txBody>
                  <a:tcPr marL="9525" marR="9525" marT="9525" marB="0" anchor="ctr"/>
                </a:tc>
                <a:tc>
                  <a:txBody>
                    <a:bodyPr/>
                    <a:lstStyle/>
                    <a:p>
                      <a:pPr algn="ctr" fontAlgn="b"/>
                      <a:r>
                        <a:rPr lang="fr-FR" sz="1200" b="0" i="0" u="none" strike="noStrike" dirty="0">
                          <a:solidFill>
                            <a:srgbClr val="000000"/>
                          </a:solidFill>
                          <a:effectLst/>
                          <a:latin typeface="Book Antiqua" pitchFamily="18" charset="0"/>
                        </a:rPr>
                        <a:t>C</a:t>
                      </a:r>
                    </a:p>
                  </a:txBody>
                  <a:tcPr marL="9525" marR="9525" marT="9525" marB="0" anchor="ctr"/>
                </a:tc>
                <a:tc>
                  <a:txBody>
                    <a:bodyPr/>
                    <a:lstStyle/>
                    <a:p>
                      <a:pPr algn="ctr" fontAlgn="b"/>
                      <a:r>
                        <a:rPr lang="fr-FR" sz="1200" b="0" i="0" u="none" strike="noStrike" dirty="0">
                          <a:solidFill>
                            <a:srgbClr val="000000"/>
                          </a:solidFill>
                          <a:effectLst/>
                          <a:latin typeface="Book Antiqua" pitchFamily="18" charset="0"/>
                        </a:rPr>
                        <a:t>1100</a:t>
                      </a:r>
                    </a:p>
                  </a:txBody>
                  <a:tcPr marL="9525" marR="9525" marT="9525" marB="0" anchor="ctr"/>
                </a:tc>
              </a:tr>
              <a:tr h="280031">
                <a:tc>
                  <a:txBody>
                    <a:bodyPr/>
                    <a:lstStyle/>
                    <a:p>
                      <a:pPr algn="ctr" fontAlgn="b"/>
                      <a:r>
                        <a:rPr lang="fr-FR" sz="1200" b="0" i="0" u="none" strike="noStrike" dirty="0">
                          <a:solidFill>
                            <a:srgbClr val="000000"/>
                          </a:solidFill>
                          <a:effectLst/>
                          <a:latin typeface="Book Antiqua" pitchFamily="18" charset="0"/>
                        </a:rPr>
                        <a:t>5</a:t>
                      </a:r>
                    </a:p>
                  </a:txBody>
                  <a:tcPr marL="9525" marR="9525" marT="9525" marB="0" anchor="ctr"/>
                </a:tc>
                <a:tc>
                  <a:txBody>
                    <a:bodyPr/>
                    <a:lstStyle/>
                    <a:p>
                      <a:pPr algn="ctr" fontAlgn="b"/>
                      <a:r>
                        <a:rPr lang="fr-FR" sz="1200" b="0" i="0" u="none" strike="noStrike" dirty="0">
                          <a:solidFill>
                            <a:srgbClr val="000000"/>
                          </a:solidFill>
                          <a:effectLst/>
                          <a:latin typeface="Book Antiqua" pitchFamily="18" charset="0"/>
                        </a:rPr>
                        <a:t>0101</a:t>
                      </a:r>
                    </a:p>
                  </a:txBody>
                  <a:tcPr marL="9525" marR="9525" marT="9525" marB="0" anchor="ctr"/>
                </a:tc>
                <a:tc vMerge="1">
                  <a:txBody>
                    <a:bodyPr/>
                    <a:lstStyle/>
                    <a:p>
                      <a:pPr algn="ctr" fontAlgn="b"/>
                      <a:endParaRPr lang="fr-FR" sz="1200" b="0" i="0" u="none" strike="noStrike">
                        <a:solidFill>
                          <a:srgbClr val="000000"/>
                        </a:solidFill>
                        <a:effectLst/>
                        <a:latin typeface="Book Antiqua" pitchFamily="18" charset="0"/>
                      </a:endParaRPr>
                    </a:p>
                  </a:txBody>
                  <a:tcPr marL="9525" marR="9525" marT="9525" marB="0" anchor="ctr"/>
                </a:tc>
                <a:tc>
                  <a:txBody>
                    <a:bodyPr/>
                    <a:lstStyle/>
                    <a:p>
                      <a:pPr algn="ctr" fontAlgn="b"/>
                      <a:r>
                        <a:rPr lang="fr-FR" sz="1200" b="0" i="0" u="none" strike="noStrike" dirty="0">
                          <a:solidFill>
                            <a:srgbClr val="000000"/>
                          </a:solidFill>
                          <a:effectLst/>
                          <a:latin typeface="Book Antiqua" pitchFamily="18" charset="0"/>
                        </a:rPr>
                        <a:t>D</a:t>
                      </a:r>
                    </a:p>
                  </a:txBody>
                  <a:tcPr marL="9525" marR="9525" marT="9525" marB="0" anchor="ctr"/>
                </a:tc>
                <a:tc>
                  <a:txBody>
                    <a:bodyPr/>
                    <a:lstStyle/>
                    <a:p>
                      <a:pPr algn="ctr" fontAlgn="b"/>
                      <a:r>
                        <a:rPr lang="fr-FR" sz="1200" b="0" i="0" u="none" strike="noStrike" dirty="0">
                          <a:solidFill>
                            <a:srgbClr val="000000"/>
                          </a:solidFill>
                          <a:effectLst/>
                          <a:latin typeface="Book Antiqua" pitchFamily="18" charset="0"/>
                        </a:rPr>
                        <a:t>1101</a:t>
                      </a:r>
                    </a:p>
                  </a:txBody>
                  <a:tcPr marL="9525" marR="9525" marT="9525" marB="0" anchor="ctr"/>
                </a:tc>
              </a:tr>
              <a:tr h="280031">
                <a:tc>
                  <a:txBody>
                    <a:bodyPr/>
                    <a:lstStyle/>
                    <a:p>
                      <a:pPr algn="ctr" fontAlgn="b"/>
                      <a:r>
                        <a:rPr lang="fr-FR" sz="1200" b="0" i="0" u="none" strike="noStrike" dirty="0">
                          <a:solidFill>
                            <a:srgbClr val="000000"/>
                          </a:solidFill>
                          <a:effectLst/>
                          <a:latin typeface="Book Antiqua" pitchFamily="18" charset="0"/>
                        </a:rPr>
                        <a:t>6</a:t>
                      </a:r>
                    </a:p>
                  </a:txBody>
                  <a:tcPr marL="9525" marR="9525" marT="9525" marB="0" anchor="ctr"/>
                </a:tc>
                <a:tc>
                  <a:txBody>
                    <a:bodyPr/>
                    <a:lstStyle/>
                    <a:p>
                      <a:pPr algn="ctr" fontAlgn="b"/>
                      <a:r>
                        <a:rPr lang="fr-FR" sz="1200" b="0" i="0" u="none" strike="noStrike" dirty="0">
                          <a:solidFill>
                            <a:srgbClr val="000000"/>
                          </a:solidFill>
                          <a:effectLst/>
                          <a:latin typeface="Book Antiqua" pitchFamily="18" charset="0"/>
                        </a:rPr>
                        <a:t>0110</a:t>
                      </a:r>
                    </a:p>
                  </a:txBody>
                  <a:tcPr marL="9525" marR="9525" marT="9525" marB="0" anchor="ctr"/>
                </a:tc>
                <a:tc vMerge="1">
                  <a:txBody>
                    <a:bodyPr/>
                    <a:lstStyle/>
                    <a:p>
                      <a:pPr algn="ctr" fontAlgn="b"/>
                      <a:endParaRPr lang="fr-FR" sz="1200" b="0" i="0" u="none" strike="noStrike">
                        <a:solidFill>
                          <a:srgbClr val="000000"/>
                        </a:solidFill>
                        <a:effectLst/>
                        <a:latin typeface="Book Antiqua" pitchFamily="18" charset="0"/>
                      </a:endParaRPr>
                    </a:p>
                  </a:txBody>
                  <a:tcPr marL="9525" marR="9525" marT="9525" marB="0" anchor="ctr"/>
                </a:tc>
                <a:tc>
                  <a:txBody>
                    <a:bodyPr/>
                    <a:lstStyle/>
                    <a:p>
                      <a:pPr algn="ctr" fontAlgn="b"/>
                      <a:r>
                        <a:rPr lang="fr-FR" sz="1200" b="0" i="0" u="none" strike="noStrike" dirty="0">
                          <a:solidFill>
                            <a:srgbClr val="000000"/>
                          </a:solidFill>
                          <a:effectLst/>
                          <a:latin typeface="Book Antiqua" pitchFamily="18" charset="0"/>
                        </a:rPr>
                        <a:t>E</a:t>
                      </a:r>
                    </a:p>
                  </a:txBody>
                  <a:tcPr marL="9525" marR="9525" marT="9525" marB="0" anchor="ctr"/>
                </a:tc>
                <a:tc>
                  <a:txBody>
                    <a:bodyPr/>
                    <a:lstStyle/>
                    <a:p>
                      <a:pPr algn="ctr" fontAlgn="b"/>
                      <a:r>
                        <a:rPr lang="fr-FR" sz="1200" b="0" i="0" u="none" strike="noStrike" dirty="0">
                          <a:solidFill>
                            <a:srgbClr val="000000"/>
                          </a:solidFill>
                          <a:effectLst/>
                          <a:latin typeface="Book Antiqua" pitchFamily="18" charset="0"/>
                        </a:rPr>
                        <a:t>1110</a:t>
                      </a:r>
                    </a:p>
                  </a:txBody>
                  <a:tcPr marL="9525" marR="9525" marT="9525" marB="0" anchor="ctr"/>
                </a:tc>
              </a:tr>
              <a:tr h="280031">
                <a:tc>
                  <a:txBody>
                    <a:bodyPr/>
                    <a:lstStyle/>
                    <a:p>
                      <a:pPr algn="ctr" fontAlgn="b"/>
                      <a:r>
                        <a:rPr lang="fr-FR" sz="1200" b="0" i="0" u="none" strike="noStrike" dirty="0">
                          <a:solidFill>
                            <a:srgbClr val="000000"/>
                          </a:solidFill>
                          <a:effectLst/>
                          <a:latin typeface="Book Antiqua" pitchFamily="18" charset="0"/>
                        </a:rPr>
                        <a:t>7</a:t>
                      </a:r>
                    </a:p>
                  </a:txBody>
                  <a:tcPr marL="9525" marR="9525" marT="9525" marB="0" anchor="ctr"/>
                </a:tc>
                <a:tc>
                  <a:txBody>
                    <a:bodyPr/>
                    <a:lstStyle/>
                    <a:p>
                      <a:pPr algn="ctr" fontAlgn="b"/>
                      <a:r>
                        <a:rPr lang="fr-FR" sz="1200" b="0" i="0" u="none" strike="noStrike" dirty="0">
                          <a:solidFill>
                            <a:srgbClr val="000000"/>
                          </a:solidFill>
                          <a:effectLst/>
                          <a:latin typeface="Book Antiqua" pitchFamily="18" charset="0"/>
                        </a:rPr>
                        <a:t>0111</a:t>
                      </a:r>
                    </a:p>
                  </a:txBody>
                  <a:tcPr marL="9525" marR="9525" marT="9525" marB="0" anchor="ctr"/>
                </a:tc>
                <a:tc vMerge="1">
                  <a:txBody>
                    <a:bodyPr/>
                    <a:lstStyle/>
                    <a:p>
                      <a:pPr algn="ctr" fontAlgn="b"/>
                      <a:endParaRPr lang="fr-FR" sz="1200" b="0" i="0" u="none" strike="noStrike" dirty="0">
                        <a:solidFill>
                          <a:srgbClr val="000000"/>
                        </a:solidFill>
                        <a:effectLst/>
                        <a:latin typeface="Book Antiqua" pitchFamily="18" charset="0"/>
                      </a:endParaRPr>
                    </a:p>
                  </a:txBody>
                  <a:tcPr marL="9525" marR="9525" marT="9525" marB="0" anchor="ctr"/>
                </a:tc>
                <a:tc>
                  <a:txBody>
                    <a:bodyPr/>
                    <a:lstStyle/>
                    <a:p>
                      <a:pPr algn="ctr" fontAlgn="b"/>
                      <a:r>
                        <a:rPr lang="fr-FR" sz="1200" b="0" i="0" u="none" strike="noStrike" dirty="0">
                          <a:solidFill>
                            <a:srgbClr val="000000"/>
                          </a:solidFill>
                          <a:effectLst/>
                          <a:latin typeface="Book Antiqua" pitchFamily="18" charset="0"/>
                        </a:rPr>
                        <a:t>F</a:t>
                      </a:r>
                    </a:p>
                  </a:txBody>
                  <a:tcPr marL="9525" marR="9525" marT="9525" marB="0" anchor="ctr"/>
                </a:tc>
                <a:tc>
                  <a:txBody>
                    <a:bodyPr/>
                    <a:lstStyle/>
                    <a:p>
                      <a:pPr algn="ctr" fontAlgn="b"/>
                      <a:r>
                        <a:rPr lang="fr-FR" sz="1200" b="0" i="0" u="none" strike="noStrike" dirty="0">
                          <a:solidFill>
                            <a:srgbClr val="000000"/>
                          </a:solidFill>
                          <a:effectLst/>
                          <a:latin typeface="Book Antiqua" pitchFamily="18" charset="0"/>
                        </a:rPr>
                        <a:t>1111</a:t>
                      </a:r>
                    </a:p>
                  </a:txBody>
                  <a:tcPr marL="9525" marR="9525" marT="9525" marB="0" anchor="ctr"/>
                </a:tc>
              </a:tr>
            </a:tbl>
          </a:graphicData>
        </a:graphic>
      </p:graphicFrame>
      <p:sp>
        <p:nvSpPr>
          <p:cNvPr id="7"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1800" b="0" dirty="0" smtClean="0"/>
              <a:t>4. Changement de base &gt; 1. nombre entier non signé &gt;</a:t>
            </a:r>
            <a:r>
              <a:rPr lang="fr-FR" sz="2000" b="0" dirty="0" smtClean="0"/>
              <a:t> </a:t>
            </a:r>
            <a:r>
              <a:rPr lang="fr-FR" sz="2000" dirty="0" smtClean="0"/>
              <a:t>4. </a:t>
            </a:r>
            <a:r>
              <a:rPr lang="fr-FR" sz="2000" dirty="0"/>
              <a:t>2 vers </a:t>
            </a:r>
            <a:r>
              <a:rPr lang="fr-FR" sz="2000" dirty="0" smtClean="0"/>
              <a:t>b=2</a:t>
            </a:r>
            <a:r>
              <a:rPr lang="fr-FR" sz="2000" baseline="30000" dirty="0" smtClean="0"/>
              <a:t>n</a:t>
            </a:r>
            <a:r>
              <a:rPr lang="fr-FR" sz="2000" dirty="0" smtClean="0"/>
              <a:t> </a:t>
            </a:r>
            <a:endParaRPr lang="fr-FR" sz="2000" dirty="0"/>
          </a:p>
        </p:txBody>
      </p:sp>
    </p:spTree>
    <p:extLst>
      <p:ext uri="{BB962C8B-B14F-4D97-AF65-F5344CB8AC3E}">
        <p14:creationId xmlns:p14="http://schemas.microsoft.com/office/powerpoint/2010/main" val="246346047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000" dirty="0" smtClean="0">
                <a:solidFill>
                  <a:srgbClr val="775F55"/>
                </a:solidFill>
              </a:rPr>
              <a:t>Première partie </a:t>
            </a:r>
            <a:r>
              <a:rPr lang="fr-FR" sz="2000" dirty="0">
                <a:solidFill>
                  <a:srgbClr val="775F55"/>
                </a:solidFill>
              </a:rPr>
              <a:t>/ </a:t>
            </a:r>
            <a:r>
              <a:rPr lang="fr-FR" sz="2000" dirty="0" smtClean="0">
                <a:solidFill>
                  <a:srgbClr val="775F55"/>
                </a:solidFill>
              </a:rPr>
              <a:t>3. Représentations de l'information</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p:txBody>
          <a:bodyPr>
            <a:normAutofit/>
          </a:bodyPr>
          <a:lstStyle/>
          <a:p>
            <a:r>
              <a:rPr lang="fr-FR" sz="3000" dirty="0" smtClean="0"/>
              <a:t>La </a:t>
            </a:r>
            <a:r>
              <a:rPr lang="fr-FR" sz="3000" dirty="0"/>
              <a:t>transformation inverse se réalise </a:t>
            </a:r>
            <a:r>
              <a:rPr lang="fr-FR" sz="3000" dirty="0" smtClean="0"/>
              <a:t>en </a:t>
            </a:r>
            <a:r>
              <a:rPr lang="fr-FR" sz="3000" dirty="0"/>
              <a:t>remplaçant </a:t>
            </a:r>
            <a:r>
              <a:rPr lang="fr-FR" sz="3000" b="1" dirty="0"/>
              <a:t>chaque </a:t>
            </a:r>
            <a:r>
              <a:rPr lang="fr-FR" sz="3000" b="1" dirty="0" smtClean="0"/>
              <a:t>chiffre </a:t>
            </a:r>
            <a:r>
              <a:rPr lang="fr-FR" sz="3000" dirty="0" smtClean="0"/>
              <a:t>de </a:t>
            </a:r>
            <a:r>
              <a:rPr lang="fr-FR" sz="3000" dirty="0"/>
              <a:t>la base </a:t>
            </a:r>
            <a:r>
              <a:rPr lang="fr-FR" sz="3000" dirty="0" smtClean="0"/>
              <a:t>b=2</a:t>
            </a:r>
            <a:r>
              <a:rPr lang="fr-FR" sz="3000" baseline="30000" dirty="0" smtClean="0"/>
              <a:t>n </a:t>
            </a:r>
            <a:r>
              <a:rPr lang="fr-FR" sz="3000" dirty="0" smtClean="0"/>
              <a:t>par </a:t>
            </a:r>
            <a:r>
              <a:rPr lang="fr-FR" sz="3000" b="1" dirty="0" smtClean="0"/>
              <a:t>n chiffres </a:t>
            </a:r>
            <a:r>
              <a:rPr lang="fr-FR" sz="3000" dirty="0" smtClean="0"/>
              <a:t>de la base 2.</a:t>
            </a:r>
          </a:p>
          <a:p>
            <a:r>
              <a:rPr lang="fr-FR" sz="3200" dirty="0" smtClean="0">
                <a:solidFill>
                  <a:srgbClr val="000000"/>
                </a:solidFill>
              </a:rPr>
              <a:t>Exemple (16=2</a:t>
            </a:r>
            <a:r>
              <a:rPr lang="fr-FR" sz="3200" baseline="30000" dirty="0" smtClean="0">
                <a:solidFill>
                  <a:srgbClr val="000000"/>
                </a:solidFill>
              </a:rPr>
              <a:t>4</a:t>
            </a:r>
            <a:r>
              <a:rPr lang="fr-FR" sz="3200" dirty="0" smtClean="0">
                <a:solidFill>
                  <a:srgbClr val="000000"/>
                </a:solidFill>
              </a:rPr>
              <a:t>):</a:t>
            </a:r>
          </a:p>
          <a:p>
            <a:pPr marL="365760" lvl="1" indent="0">
              <a:buNone/>
            </a:pPr>
            <a:r>
              <a:rPr lang="fr-FR" dirty="0" smtClean="0">
                <a:solidFill>
                  <a:srgbClr val="000000"/>
                </a:solidFill>
              </a:rPr>
              <a:t>75</a:t>
            </a:r>
            <a:r>
              <a:rPr lang="fr-FR" baseline="-25000" dirty="0" smtClean="0">
                <a:solidFill>
                  <a:srgbClr val="000000"/>
                </a:solidFill>
              </a:rPr>
              <a:t>(16)	</a:t>
            </a:r>
            <a:r>
              <a:rPr lang="fr-FR" dirty="0" smtClean="0">
                <a:solidFill>
                  <a:srgbClr val="000000"/>
                </a:solidFill>
              </a:rPr>
              <a:t>= 	7 x 16</a:t>
            </a:r>
            <a:r>
              <a:rPr lang="fr-FR" baseline="30000" dirty="0" smtClean="0">
                <a:solidFill>
                  <a:srgbClr val="000000"/>
                </a:solidFill>
              </a:rPr>
              <a:t>1		+	</a:t>
            </a:r>
            <a:r>
              <a:rPr lang="fr-FR" dirty="0">
                <a:solidFill>
                  <a:srgbClr val="000000"/>
                </a:solidFill>
              </a:rPr>
              <a:t> </a:t>
            </a:r>
            <a:r>
              <a:rPr lang="fr-FR" dirty="0" smtClean="0">
                <a:solidFill>
                  <a:srgbClr val="000000"/>
                </a:solidFill>
              </a:rPr>
              <a:t>5 x 16</a:t>
            </a:r>
            <a:r>
              <a:rPr lang="fr-FR" baseline="30000" dirty="0" smtClean="0">
                <a:solidFill>
                  <a:srgbClr val="000000"/>
                </a:solidFill>
              </a:rPr>
              <a:t>0</a:t>
            </a:r>
          </a:p>
          <a:p>
            <a:pPr marL="365760" lvl="1" indent="0">
              <a:buNone/>
            </a:pPr>
            <a:r>
              <a:rPr lang="fr-FR" dirty="0">
                <a:solidFill>
                  <a:srgbClr val="000000"/>
                </a:solidFill>
              </a:rPr>
              <a:t>	</a:t>
            </a:r>
            <a:r>
              <a:rPr lang="fr-FR" dirty="0" smtClean="0">
                <a:solidFill>
                  <a:srgbClr val="000000"/>
                </a:solidFill>
              </a:rPr>
              <a:t>	=	(0111)</a:t>
            </a:r>
            <a:r>
              <a:rPr lang="fr-FR" baseline="-25000" dirty="0" smtClean="0">
                <a:solidFill>
                  <a:srgbClr val="000000"/>
                </a:solidFill>
              </a:rPr>
              <a:t>(2)	+	</a:t>
            </a:r>
            <a:r>
              <a:rPr lang="fr-FR" dirty="0">
                <a:solidFill>
                  <a:srgbClr val="000000"/>
                </a:solidFill>
              </a:rPr>
              <a:t> (</a:t>
            </a:r>
            <a:r>
              <a:rPr lang="fr-FR" dirty="0" smtClean="0">
                <a:solidFill>
                  <a:srgbClr val="000000"/>
                </a:solidFill>
              </a:rPr>
              <a:t>0101</a:t>
            </a:r>
            <a:r>
              <a:rPr lang="fr-FR" dirty="0">
                <a:solidFill>
                  <a:srgbClr val="000000"/>
                </a:solidFill>
              </a:rPr>
              <a:t>)</a:t>
            </a:r>
            <a:r>
              <a:rPr lang="fr-FR" baseline="-25000" dirty="0">
                <a:solidFill>
                  <a:srgbClr val="000000"/>
                </a:solidFill>
              </a:rPr>
              <a:t>(2</a:t>
            </a:r>
            <a:r>
              <a:rPr lang="fr-FR" baseline="-25000" dirty="0" smtClean="0">
                <a:solidFill>
                  <a:srgbClr val="000000"/>
                </a:solidFill>
              </a:rPr>
              <a:t>)</a:t>
            </a:r>
            <a:r>
              <a:rPr lang="fr-FR" baseline="-25000" dirty="0">
                <a:solidFill>
                  <a:srgbClr val="000000"/>
                </a:solidFill>
              </a:rPr>
              <a:t> </a:t>
            </a:r>
            <a:r>
              <a:rPr lang="fr-FR" dirty="0" smtClean="0">
                <a:solidFill>
                  <a:srgbClr val="000000"/>
                </a:solidFill>
              </a:rPr>
              <a:t> </a:t>
            </a:r>
          </a:p>
          <a:p>
            <a:pPr marL="365760" lvl="1" indent="0">
              <a:buNone/>
            </a:pPr>
            <a:endParaRPr lang="fr-FR" dirty="0" smtClean="0">
              <a:solidFill>
                <a:srgbClr val="000000"/>
              </a:solidFill>
            </a:endParaRPr>
          </a:p>
          <a:p>
            <a:pPr marL="365760" lvl="1" indent="0">
              <a:buNone/>
            </a:pPr>
            <a:r>
              <a:rPr lang="fr-FR" dirty="0" smtClean="0">
                <a:solidFill>
                  <a:srgbClr val="000000"/>
                </a:solidFill>
              </a:rPr>
              <a:t>75</a:t>
            </a:r>
            <a:r>
              <a:rPr lang="fr-FR" baseline="-25000" dirty="0" smtClean="0">
                <a:solidFill>
                  <a:srgbClr val="000000"/>
                </a:solidFill>
              </a:rPr>
              <a:t>(16</a:t>
            </a:r>
            <a:r>
              <a:rPr lang="fr-FR" baseline="-25000" dirty="0">
                <a:solidFill>
                  <a:srgbClr val="000000"/>
                </a:solidFill>
              </a:rPr>
              <a:t>) </a:t>
            </a:r>
            <a:r>
              <a:rPr lang="fr-FR" dirty="0">
                <a:solidFill>
                  <a:srgbClr val="000000"/>
                </a:solidFill>
              </a:rPr>
              <a:t>	=	</a:t>
            </a:r>
            <a:r>
              <a:rPr lang="fr-FR" sz="2800" dirty="0" smtClean="0">
                <a:solidFill>
                  <a:srgbClr val="FF0000"/>
                </a:solidFill>
              </a:rPr>
              <a:t>01100101</a:t>
            </a:r>
            <a:r>
              <a:rPr lang="fr-FR" sz="2800" baseline="-25000" dirty="0" smtClean="0">
                <a:solidFill>
                  <a:srgbClr val="FF0000"/>
                </a:solidFill>
              </a:rPr>
              <a:t>(2)</a:t>
            </a:r>
            <a:endParaRPr lang="fr-FR" sz="3000" baseline="-25000" dirty="0" smtClean="0"/>
          </a:p>
        </p:txBody>
      </p:sp>
      <p:sp>
        <p:nvSpPr>
          <p:cNvPr id="6"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1800" b="0" dirty="0" smtClean="0"/>
              <a:t>4. Changement de base &gt; 1. nombre entier non signé &gt;</a:t>
            </a:r>
            <a:r>
              <a:rPr lang="fr-FR" sz="2000" b="0" dirty="0" smtClean="0"/>
              <a:t> </a:t>
            </a:r>
            <a:r>
              <a:rPr lang="fr-FR" sz="2000" dirty="0" smtClean="0"/>
              <a:t>5. </a:t>
            </a:r>
            <a:r>
              <a:rPr lang="fr-FR" sz="2000" dirty="0"/>
              <a:t>b=2</a:t>
            </a:r>
            <a:r>
              <a:rPr lang="fr-FR" sz="2000" baseline="30000" dirty="0"/>
              <a:t>n</a:t>
            </a:r>
            <a:r>
              <a:rPr lang="fr-FR" sz="2000" dirty="0"/>
              <a:t> vers </a:t>
            </a:r>
            <a:r>
              <a:rPr lang="fr-FR" sz="2000" dirty="0" smtClean="0"/>
              <a:t>2</a:t>
            </a:r>
            <a:endParaRPr lang="fr-FR" sz="2000" dirty="0"/>
          </a:p>
        </p:txBody>
      </p:sp>
    </p:spTree>
    <p:extLst>
      <p:ext uri="{BB962C8B-B14F-4D97-AF65-F5344CB8AC3E}">
        <p14:creationId xmlns:p14="http://schemas.microsoft.com/office/powerpoint/2010/main" val="370131348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000" dirty="0" smtClean="0">
                <a:solidFill>
                  <a:srgbClr val="775F55"/>
                </a:solidFill>
              </a:rPr>
              <a:t>Première partie </a:t>
            </a:r>
            <a:r>
              <a:rPr lang="fr-FR" sz="2000" dirty="0">
                <a:solidFill>
                  <a:srgbClr val="775F55"/>
                </a:solidFill>
              </a:rPr>
              <a:t>/ </a:t>
            </a:r>
            <a:r>
              <a:rPr lang="fr-FR" sz="2000" dirty="0" smtClean="0">
                <a:solidFill>
                  <a:srgbClr val="775F55"/>
                </a:solidFill>
              </a:rPr>
              <a:t>3. Représentations de l'information</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p:txBody>
          <a:bodyPr>
            <a:normAutofit/>
          </a:bodyPr>
          <a:lstStyle/>
          <a:p>
            <a:pPr marL="365760" lvl="1" indent="0">
              <a:buClr>
                <a:srgbClr val="DD8047"/>
              </a:buClr>
              <a:buNone/>
            </a:pPr>
            <a:r>
              <a:rPr lang="fr-FR" dirty="0" smtClean="0"/>
              <a:t>Question : </a:t>
            </a:r>
            <a:endParaRPr lang="fr-FR" dirty="0"/>
          </a:p>
        </p:txBody>
      </p:sp>
      <p:graphicFrame>
        <p:nvGraphicFramePr>
          <p:cNvPr id="6" name="Tableau 5"/>
          <p:cNvGraphicFramePr>
            <a:graphicFrameLocks noGrp="1"/>
          </p:cNvGraphicFramePr>
          <p:nvPr>
            <p:extLst>
              <p:ext uri="{D42A27DB-BD31-4B8C-83A1-F6EECF244321}">
                <p14:modId xmlns:p14="http://schemas.microsoft.com/office/powerpoint/2010/main" val="339964903"/>
              </p:ext>
            </p:extLst>
          </p:nvPr>
        </p:nvGraphicFramePr>
        <p:xfrm>
          <a:off x="0" y="1491632"/>
          <a:ext cx="9144000" cy="2304252"/>
        </p:xfrm>
        <a:graphic>
          <a:graphicData uri="http://schemas.openxmlformats.org/drawingml/2006/table">
            <a:tbl>
              <a:tblPr>
                <a:tableStyleId>{69CF1AB2-1976-4502-BF36-3FF5EA218861}</a:tableStyleId>
              </a:tblPr>
              <a:tblGrid>
                <a:gridCol w="2140087"/>
                <a:gridCol w="2311056"/>
                <a:gridCol w="3148223"/>
                <a:gridCol w="1544634"/>
              </a:tblGrid>
              <a:tr h="384042">
                <a:tc>
                  <a:txBody>
                    <a:bodyPr/>
                    <a:lstStyle/>
                    <a:p>
                      <a:pPr algn="ctr" fontAlgn="b"/>
                      <a:r>
                        <a:rPr lang="fr-FR" sz="1600" b="0" i="0" u="none" strike="noStrike" dirty="0">
                          <a:solidFill>
                            <a:srgbClr val="000000"/>
                          </a:solidFill>
                          <a:effectLst/>
                          <a:latin typeface="Book Antiqua" pitchFamily="18" charset="0"/>
                        </a:rPr>
                        <a:t>Décimale</a:t>
                      </a:r>
                    </a:p>
                  </a:txBody>
                  <a:tcPr marL="9525" marR="9525" marT="9525" marB="0" anchor="ctr"/>
                </a:tc>
                <a:tc>
                  <a:txBody>
                    <a:bodyPr/>
                    <a:lstStyle/>
                    <a:p>
                      <a:pPr algn="ctr" fontAlgn="b"/>
                      <a:r>
                        <a:rPr lang="fr-FR" sz="1600" b="0" i="0" u="none" strike="noStrike" dirty="0">
                          <a:solidFill>
                            <a:srgbClr val="000000"/>
                          </a:solidFill>
                          <a:effectLst/>
                          <a:latin typeface="Book Antiqua" pitchFamily="18" charset="0"/>
                        </a:rPr>
                        <a:t>Binaire</a:t>
                      </a:r>
                    </a:p>
                  </a:txBody>
                  <a:tcPr marL="9525" marR="9525" marT="9525" marB="0" anchor="ctr"/>
                </a:tc>
                <a:tc>
                  <a:txBody>
                    <a:bodyPr/>
                    <a:lstStyle/>
                    <a:p>
                      <a:pPr algn="ctr" fontAlgn="b"/>
                      <a:r>
                        <a:rPr lang="fr-FR" sz="1600" b="0" i="0" u="none" strike="noStrike" dirty="0">
                          <a:solidFill>
                            <a:srgbClr val="000000"/>
                          </a:solidFill>
                          <a:effectLst/>
                          <a:latin typeface="Book Antiqua" pitchFamily="18" charset="0"/>
                        </a:rPr>
                        <a:t>Hexadécimale</a:t>
                      </a:r>
                    </a:p>
                  </a:txBody>
                  <a:tcPr marL="9525" marR="9525" marT="9525" marB="0" anchor="ctr"/>
                </a:tc>
                <a:tc>
                  <a:txBody>
                    <a:bodyPr/>
                    <a:lstStyle/>
                    <a:p>
                      <a:pPr algn="ctr" fontAlgn="b"/>
                      <a:r>
                        <a:rPr lang="fr-FR" sz="1600" b="0" i="0" u="none" strike="noStrike" dirty="0">
                          <a:solidFill>
                            <a:srgbClr val="000000"/>
                          </a:solidFill>
                          <a:effectLst/>
                          <a:latin typeface="Book Antiqua" pitchFamily="18" charset="0"/>
                        </a:rPr>
                        <a:t>Octale</a:t>
                      </a:r>
                    </a:p>
                  </a:txBody>
                  <a:tcPr marL="9525" marR="9525" marT="9525" marB="0" anchor="ctr"/>
                </a:tc>
              </a:tr>
              <a:tr h="384042">
                <a:tc>
                  <a:txBody>
                    <a:bodyPr/>
                    <a:lstStyle/>
                    <a:p>
                      <a:pPr algn="ctr" fontAlgn="b"/>
                      <a:r>
                        <a:rPr lang="fr-FR" sz="1600" b="0" i="0" u="none" strike="noStrike" dirty="0">
                          <a:solidFill>
                            <a:srgbClr val="000000"/>
                          </a:solidFill>
                          <a:effectLst/>
                          <a:latin typeface="Book Antiqua" pitchFamily="18" charset="0"/>
                        </a:rPr>
                        <a:t>1</a:t>
                      </a:r>
                    </a:p>
                  </a:txBody>
                  <a:tcPr marL="9525" marR="9525" marT="9525" marB="0" anchor="ctr"/>
                </a:tc>
                <a:tc>
                  <a:txBody>
                    <a:bodyPr/>
                    <a:lstStyle/>
                    <a:p>
                      <a:pPr algn="ctr" fontAlgn="b"/>
                      <a:r>
                        <a:rPr lang="fr-FR" sz="1600" b="0" i="0" u="none" strike="noStrike" dirty="0">
                          <a:solidFill>
                            <a:srgbClr val="000000"/>
                          </a:solidFill>
                          <a:effectLst/>
                          <a:latin typeface="Book Antiqua" pitchFamily="18" charset="0"/>
                        </a:rPr>
                        <a:t>00000001</a:t>
                      </a:r>
                    </a:p>
                  </a:txBody>
                  <a:tcPr marL="9525" marR="9525" marT="9525" marB="0" anchor="ctr"/>
                </a:tc>
                <a:tc>
                  <a:txBody>
                    <a:bodyPr/>
                    <a:lstStyle/>
                    <a:p>
                      <a:pPr algn="ctr" fontAlgn="b"/>
                      <a:r>
                        <a:rPr lang="fr-FR" sz="1600" b="0" i="0" u="none" strike="noStrike" dirty="0">
                          <a:solidFill>
                            <a:srgbClr val="000000"/>
                          </a:solidFill>
                          <a:effectLst/>
                          <a:latin typeface="Book Antiqua" pitchFamily="18" charset="0"/>
                        </a:rPr>
                        <a:t>001</a:t>
                      </a:r>
                    </a:p>
                  </a:txBody>
                  <a:tcPr marL="9525" marR="9525" marT="9525" marB="0" anchor="ctr"/>
                </a:tc>
                <a:tc>
                  <a:txBody>
                    <a:bodyPr/>
                    <a:lstStyle/>
                    <a:p>
                      <a:pPr algn="ctr" fontAlgn="b"/>
                      <a:r>
                        <a:rPr lang="fr-FR" sz="1600" b="0" i="0" u="none" strike="noStrike" dirty="0">
                          <a:solidFill>
                            <a:srgbClr val="000000"/>
                          </a:solidFill>
                          <a:effectLst/>
                          <a:latin typeface="Book Antiqua" pitchFamily="18" charset="0"/>
                        </a:rPr>
                        <a:t>001</a:t>
                      </a:r>
                    </a:p>
                  </a:txBody>
                  <a:tcPr marL="9525" marR="9525" marT="9525" marB="0" anchor="ctr"/>
                </a:tc>
              </a:tr>
              <a:tr h="384042">
                <a:tc>
                  <a:txBody>
                    <a:bodyPr/>
                    <a:lstStyle/>
                    <a:p>
                      <a:pPr algn="ctr" fontAlgn="b"/>
                      <a:r>
                        <a:rPr lang="fr-FR" sz="1600" b="0" i="0" u="none" strike="noStrike" dirty="0">
                          <a:solidFill>
                            <a:srgbClr val="000000"/>
                          </a:solidFill>
                          <a:effectLst/>
                          <a:latin typeface="Book Antiqua" pitchFamily="18" charset="0"/>
                        </a:rPr>
                        <a:t>10</a:t>
                      </a:r>
                    </a:p>
                  </a:txBody>
                  <a:tcPr marL="9525" marR="9525" marT="9525" marB="0" anchor="ctr"/>
                </a:tc>
                <a:tc>
                  <a:txBody>
                    <a:bodyPr/>
                    <a:lstStyle/>
                    <a:p>
                      <a:pPr algn="ctr" fontAlgn="b"/>
                      <a:endParaRPr lang="fr-FR" sz="1600" b="0" i="0" u="none" strike="noStrike" dirty="0">
                        <a:solidFill>
                          <a:srgbClr val="000000"/>
                        </a:solidFill>
                        <a:effectLst/>
                        <a:latin typeface="Book Antiqua" pitchFamily="18" charset="0"/>
                      </a:endParaRPr>
                    </a:p>
                  </a:txBody>
                  <a:tcPr marL="9525" marR="9525" marT="9525" marB="0" anchor="ctr"/>
                </a:tc>
                <a:tc>
                  <a:txBody>
                    <a:bodyPr/>
                    <a:lstStyle/>
                    <a:p>
                      <a:pPr algn="ctr" fontAlgn="b"/>
                      <a:endParaRPr lang="fr-FR" sz="1600" b="0" i="0" u="none" strike="noStrike" dirty="0">
                        <a:solidFill>
                          <a:srgbClr val="000000"/>
                        </a:solidFill>
                        <a:effectLst/>
                        <a:latin typeface="Book Antiqua" pitchFamily="18" charset="0"/>
                      </a:endParaRPr>
                    </a:p>
                  </a:txBody>
                  <a:tcPr marL="9525" marR="9525" marT="9525" marB="0" anchor="ctr"/>
                </a:tc>
                <a:tc>
                  <a:txBody>
                    <a:bodyPr/>
                    <a:lstStyle/>
                    <a:p>
                      <a:pPr algn="ctr" fontAlgn="b"/>
                      <a:endParaRPr lang="fr-FR" sz="1600" b="0" i="0" u="none" strike="noStrike" dirty="0">
                        <a:solidFill>
                          <a:srgbClr val="000000"/>
                        </a:solidFill>
                        <a:effectLst/>
                        <a:latin typeface="Book Antiqua" pitchFamily="18" charset="0"/>
                      </a:endParaRPr>
                    </a:p>
                  </a:txBody>
                  <a:tcPr marL="9525" marR="9525" marT="9525" marB="0" anchor="ctr"/>
                </a:tc>
              </a:tr>
              <a:tr h="384042">
                <a:tc>
                  <a:txBody>
                    <a:bodyPr/>
                    <a:lstStyle/>
                    <a:p>
                      <a:pPr algn="ctr" fontAlgn="b"/>
                      <a:endParaRPr lang="fr-FR" sz="1600" b="0" i="0" u="none" strike="noStrike" dirty="0">
                        <a:solidFill>
                          <a:srgbClr val="000000"/>
                        </a:solidFill>
                        <a:effectLst/>
                        <a:latin typeface="Book Antiqua" pitchFamily="18" charset="0"/>
                      </a:endParaRPr>
                    </a:p>
                  </a:txBody>
                  <a:tcPr marL="9525" marR="9525" marT="9525" marB="0" anchor="ctr"/>
                </a:tc>
                <a:tc>
                  <a:txBody>
                    <a:bodyPr/>
                    <a:lstStyle/>
                    <a:p>
                      <a:pPr algn="ctr" fontAlgn="b"/>
                      <a:r>
                        <a:rPr lang="fr-FR" sz="1600" b="0" i="0" u="none" strike="noStrike" dirty="0">
                          <a:solidFill>
                            <a:srgbClr val="000000"/>
                          </a:solidFill>
                          <a:effectLst/>
                          <a:latin typeface="Book Antiqua" pitchFamily="18" charset="0"/>
                        </a:rPr>
                        <a:t>01100100</a:t>
                      </a:r>
                    </a:p>
                  </a:txBody>
                  <a:tcPr marL="9525" marR="9525" marT="9525" marB="0" anchor="ctr"/>
                </a:tc>
                <a:tc>
                  <a:txBody>
                    <a:bodyPr/>
                    <a:lstStyle/>
                    <a:p>
                      <a:pPr algn="ctr" fontAlgn="b"/>
                      <a:endParaRPr lang="fr-FR" sz="1600" b="0" i="0" u="none" strike="noStrike" dirty="0">
                        <a:solidFill>
                          <a:srgbClr val="000000"/>
                        </a:solidFill>
                        <a:effectLst/>
                        <a:latin typeface="Book Antiqua" pitchFamily="18" charset="0"/>
                      </a:endParaRPr>
                    </a:p>
                  </a:txBody>
                  <a:tcPr marL="9525" marR="9525" marT="9525" marB="0" anchor="ctr"/>
                </a:tc>
                <a:tc>
                  <a:txBody>
                    <a:bodyPr/>
                    <a:lstStyle/>
                    <a:p>
                      <a:pPr algn="ctr" fontAlgn="b"/>
                      <a:endParaRPr lang="fr-FR" sz="1600" b="0" i="0" u="none" strike="noStrike" dirty="0">
                        <a:solidFill>
                          <a:srgbClr val="000000"/>
                        </a:solidFill>
                        <a:effectLst/>
                        <a:latin typeface="Book Antiqua" pitchFamily="18" charset="0"/>
                      </a:endParaRPr>
                    </a:p>
                  </a:txBody>
                  <a:tcPr marL="9525" marR="9525" marT="9525" marB="0" anchor="ctr"/>
                </a:tc>
              </a:tr>
              <a:tr h="384042">
                <a:tc>
                  <a:txBody>
                    <a:bodyPr/>
                    <a:lstStyle/>
                    <a:p>
                      <a:pPr algn="ctr" fontAlgn="b"/>
                      <a:endParaRPr lang="fr-FR" sz="1600" b="0" i="0" u="none" strike="noStrike" dirty="0">
                        <a:solidFill>
                          <a:srgbClr val="000000"/>
                        </a:solidFill>
                        <a:effectLst/>
                        <a:latin typeface="Book Antiqua" pitchFamily="18" charset="0"/>
                      </a:endParaRPr>
                    </a:p>
                  </a:txBody>
                  <a:tcPr marL="9525" marR="9525" marT="9525" marB="0" anchor="ctr"/>
                </a:tc>
                <a:tc>
                  <a:txBody>
                    <a:bodyPr/>
                    <a:lstStyle/>
                    <a:p>
                      <a:pPr algn="ctr" fontAlgn="b"/>
                      <a:endParaRPr lang="fr-FR" sz="1600" b="0" i="0" u="none" strike="noStrike" dirty="0">
                        <a:solidFill>
                          <a:srgbClr val="000000"/>
                        </a:solidFill>
                        <a:effectLst/>
                        <a:latin typeface="Book Antiqua" pitchFamily="18" charset="0"/>
                      </a:endParaRPr>
                    </a:p>
                  </a:txBody>
                  <a:tcPr marL="9525" marR="9525" marT="9525" marB="0" anchor="ctr"/>
                </a:tc>
                <a:tc>
                  <a:txBody>
                    <a:bodyPr/>
                    <a:lstStyle/>
                    <a:p>
                      <a:pPr algn="ctr" fontAlgn="b"/>
                      <a:r>
                        <a:rPr lang="fr-FR" sz="1600" b="0" i="0" u="none" strike="noStrike" dirty="0">
                          <a:solidFill>
                            <a:srgbClr val="000000"/>
                          </a:solidFill>
                          <a:effectLst/>
                          <a:latin typeface="Book Antiqua" pitchFamily="18" charset="0"/>
                        </a:rPr>
                        <a:t>065</a:t>
                      </a:r>
                    </a:p>
                  </a:txBody>
                  <a:tcPr marL="9525" marR="9525" marT="9525" marB="0" anchor="ctr"/>
                </a:tc>
                <a:tc>
                  <a:txBody>
                    <a:bodyPr/>
                    <a:lstStyle/>
                    <a:p>
                      <a:pPr algn="ctr" fontAlgn="b"/>
                      <a:endParaRPr lang="fr-FR" sz="1600" b="0" i="0" u="none" strike="noStrike" dirty="0">
                        <a:solidFill>
                          <a:srgbClr val="000000"/>
                        </a:solidFill>
                        <a:effectLst/>
                        <a:latin typeface="Book Antiqua" pitchFamily="18" charset="0"/>
                      </a:endParaRPr>
                    </a:p>
                  </a:txBody>
                  <a:tcPr marL="9525" marR="9525" marT="9525" marB="0" anchor="ctr"/>
                </a:tc>
              </a:tr>
              <a:tr h="384042">
                <a:tc>
                  <a:txBody>
                    <a:bodyPr/>
                    <a:lstStyle/>
                    <a:p>
                      <a:pPr algn="ctr" fontAlgn="b"/>
                      <a:endParaRPr lang="fr-FR" sz="1600" b="0" i="0" u="none" strike="noStrike" dirty="0">
                        <a:solidFill>
                          <a:srgbClr val="000000"/>
                        </a:solidFill>
                        <a:effectLst/>
                        <a:latin typeface="Book Antiqua" pitchFamily="18" charset="0"/>
                      </a:endParaRPr>
                    </a:p>
                  </a:txBody>
                  <a:tcPr marL="9525" marR="9525" marT="9525" marB="0" anchor="ctr"/>
                </a:tc>
                <a:tc>
                  <a:txBody>
                    <a:bodyPr/>
                    <a:lstStyle/>
                    <a:p>
                      <a:pPr algn="ctr" fontAlgn="b"/>
                      <a:endParaRPr lang="fr-FR" sz="1600" b="0" i="0" u="none" strike="noStrike" dirty="0">
                        <a:solidFill>
                          <a:srgbClr val="000000"/>
                        </a:solidFill>
                        <a:effectLst/>
                        <a:latin typeface="Book Antiqua" pitchFamily="18" charset="0"/>
                      </a:endParaRPr>
                    </a:p>
                  </a:txBody>
                  <a:tcPr marL="9525" marR="9525" marT="9525" marB="0" anchor="ctr"/>
                </a:tc>
                <a:tc>
                  <a:txBody>
                    <a:bodyPr/>
                    <a:lstStyle/>
                    <a:p>
                      <a:pPr algn="ctr" fontAlgn="b"/>
                      <a:endParaRPr lang="fr-FR" sz="1600" b="0" i="0" u="none" strike="noStrike" dirty="0">
                        <a:solidFill>
                          <a:srgbClr val="000000"/>
                        </a:solidFill>
                        <a:effectLst/>
                        <a:latin typeface="Book Antiqua" pitchFamily="18" charset="0"/>
                      </a:endParaRPr>
                    </a:p>
                  </a:txBody>
                  <a:tcPr marL="9525" marR="9525" marT="9525" marB="0" anchor="ctr"/>
                </a:tc>
                <a:tc>
                  <a:txBody>
                    <a:bodyPr/>
                    <a:lstStyle/>
                    <a:p>
                      <a:pPr algn="ctr" fontAlgn="b"/>
                      <a:r>
                        <a:rPr lang="fr-FR" sz="1600" b="0" i="0" u="none" strike="noStrike" dirty="0">
                          <a:solidFill>
                            <a:srgbClr val="000000"/>
                          </a:solidFill>
                          <a:effectLst/>
                          <a:latin typeface="Book Antiqua" pitchFamily="18" charset="0"/>
                        </a:rPr>
                        <a:t>764</a:t>
                      </a:r>
                    </a:p>
                  </a:txBody>
                  <a:tcPr marL="9525" marR="9525" marT="9525" marB="0" anchor="ctr"/>
                </a:tc>
              </a:tr>
            </a:tbl>
          </a:graphicData>
        </a:graphic>
      </p:graphicFrame>
      <p:sp>
        <p:nvSpPr>
          <p:cNvPr id="7"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1800" b="0" dirty="0" smtClean="0"/>
              <a:t>4. Changement de base &gt; 1. nombre entier non signé &gt;</a:t>
            </a:r>
            <a:r>
              <a:rPr lang="fr-FR" sz="2000" b="0" dirty="0" smtClean="0"/>
              <a:t> </a:t>
            </a:r>
            <a:r>
              <a:rPr lang="fr-FR" sz="2000" dirty="0"/>
              <a:t>6</a:t>
            </a:r>
            <a:r>
              <a:rPr lang="fr-FR" sz="2000" dirty="0" smtClean="0"/>
              <a:t>. Exercice</a:t>
            </a:r>
            <a:endParaRPr lang="fr-FR" sz="2000" dirty="0"/>
          </a:p>
        </p:txBody>
      </p:sp>
    </p:spTree>
    <p:extLst>
      <p:ext uri="{BB962C8B-B14F-4D97-AF65-F5344CB8AC3E}">
        <p14:creationId xmlns:p14="http://schemas.microsoft.com/office/powerpoint/2010/main" val="406203542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000" dirty="0" smtClean="0">
                <a:solidFill>
                  <a:srgbClr val="775F55"/>
                </a:solidFill>
              </a:rPr>
              <a:t>Première partie </a:t>
            </a:r>
            <a:r>
              <a:rPr lang="fr-FR" sz="2000" dirty="0">
                <a:solidFill>
                  <a:srgbClr val="775F55"/>
                </a:solidFill>
              </a:rPr>
              <a:t>/ </a:t>
            </a:r>
            <a:r>
              <a:rPr lang="fr-FR" sz="2000" dirty="0" smtClean="0">
                <a:solidFill>
                  <a:srgbClr val="775F55"/>
                </a:solidFill>
              </a:rPr>
              <a:t>3. Représentations de l'information</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p:txBody>
          <a:bodyPr>
            <a:normAutofit/>
          </a:bodyPr>
          <a:lstStyle/>
          <a:p>
            <a:pPr marL="365760" lvl="1" indent="0">
              <a:buClr>
                <a:srgbClr val="DD8047"/>
              </a:buClr>
              <a:buNone/>
            </a:pPr>
            <a:r>
              <a:rPr lang="fr-FR" dirty="0" smtClean="0"/>
              <a:t>Solution : </a:t>
            </a:r>
            <a:endParaRPr lang="fr-FR" dirty="0"/>
          </a:p>
        </p:txBody>
      </p:sp>
      <p:graphicFrame>
        <p:nvGraphicFramePr>
          <p:cNvPr id="6" name="Tableau 5"/>
          <p:cNvGraphicFramePr>
            <a:graphicFrameLocks noGrp="1"/>
          </p:cNvGraphicFramePr>
          <p:nvPr>
            <p:extLst>
              <p:ext uri="{D42A27DB-BD31-4B8C-83A1-F6EECF244321}">
                <p14:modId xmlns:p14="http://schemas.microsoft.com/office/powerpoint/2010/main" val="3037145719"/>
              </p:ext>
            </p:extLst>
          </p:nvPr>
        </p:nvGraphicFramePr>
        <p:xfrm>
          <a:off x="0" y="1491632"/>
          <a:ext cx="9144000" cy="2304252"/>
        </p:xfrm>
        <a:graphic>
          <a:graphicData uri="http://schemas.openxmlformats.org/drawingml/2006/table">
            <a:tbl>
              <a:tblPr>
                <a:tableStyleId>{69CF1AB2-1976-4502-BF36-3FF5EA218861}</a:tableStyleId>
              </a:tblPr>
              <a:tblGrid>
                <a:gridCol w="2140087"/>
                <a:gridCol w="2311056"/>
                <a:gridCol w="3148223"/>
                <a:gridCol w="1544634"/>
              </a:tblGrid>
              <a:tr h="384042">
                <a:tc>
                  <a:txBody>
                    <a:bodyPr/>
                    <a:lstStyle/>
                    <a:p>
                      <a:pPr algn="ctr" fontAlgn="b"/>
                      <a:r>
                        <a:rPr lang="fr-FR" sz="1600" b="0" i="0" u="none" strike="noStrike" dirty="0">
                          <a:solidFill>
                            <a:srgbClr val="000000"/>
                          </a:solidFill>
                          <a:effectLst/>
                          <a:latin typeface="Book Antiqua" pitchFamily="18" charset="0"/>
                        </a:rPr>
                        <a:t>Décimale</a:t>
                      </a:r>
                    </a:p>
                  </a:txBody>
                  <a:tcPr marL="9525" marR="9525" marT="9525" marB="0" anchor="ctr"/>
                </a:tc>
                <a:tc>
                  <a:txBody>
                    <a:bodyPr/>
                    <a:lstStyle/>
                    <a:p>
                      <a:pPr algn="ctr" fontAlgn="b"/>
                      <a:r>
                        <a:rPr lang="fr-FR" sz="1600" b="0" i="0" u="none" strike="noStrike" dirty="0">
                          <a:solidFill>
                            <a:srgbClr val="000000"/>
                          </a:solidFill>
                          <a:effectLst/>
                          <a:latin typeface="Book Antiqua" pitchFamily="18" charset="0"/>
                        </a:rPr>
                        <a:t>Binaire</a:t>
                      </a:r>
                    </a:p>
                  </a:txBody>
                  <a:tcPr marL="9525" marR="9525" marT="9525" marB="0" anchor="ctr"/>
                </a:tc>
                <a:tc>
                  <a:txBody>
                    <a:bodyPr/>
                    <a:lstStyle/>
                    <a:p>
                      <a:pPr algn="ctr" fontAlgn="b"/>
                      <a:r>
                        <a:rPr lang="fr-FR" sz="1600" b="0" i="0" u="none" strike="noStrike" dirty="0">
                          <a:solidFill>
                            <a:srgbClr val="000000"/>
                          </a:solidFill>
                          <a:effectLst/>
                          <a:latin typeface="Book Antiqua" pitchFamily="18" charset="0"/>
                        </a:rPr>
                        <a:t>Hexadécimale</a:t>
                      </a:r>
                    </a:p>
                  </a:txBody>
                  <a:tcPr marL="9525" marR="9525" marT="9525" marB="0" anchor="ctr"/>
                </a:tc>
                <a:tc>
                  <a:txBody>
                    <a:bodyPr/>
                    <a:lstStyle/>
                    <a:p>
                      <a:pPr algn="ctr" fontAlgn="b"/>
                      <a:r>
                        <a:rPr lang="fr-FR" sz="1600" b="0" i="0" u="none" strike="noStrike" dirty="0">
                          <a:solidFill>
                            <a:srgbClr val="000000"/>
                          </a:solidFill>
                          <a:effectLst/>
                          <a:latin typeface="Book Antiqua" pitchFamily="18" charset="0"/>
                        </a:rPr>
                        <a:t>Octale</a:t>
                      </a:r>
                    </a:p>
                  </a:txBody>
                  <a:tcPr marL="9525" marR="9525" marT="9525" marB="0" anchor="ctr"/>
                </a:tc>
              </a:tr>
              <a:tr h="384042">
                <a:tc>
                  <a:txBody>
                    <a:bodyPr/>
                    <a:lstStyle/>
                    <a:p>
                      <a:pPr algn="ctr" fontAlgn="b"/>
                      <a:r>
                        <a:rPr lang="fr-FR" sz="1600" b="0" i="0" u="none" strike="noStrike" dirty="0">
                          <a:solidFill>
                            <a:srgbClr val="000000"/>
                          </a:solidFill>
                          <a:effectLst/>
                          <a:latin typeface="Book Antiqua" pitchFamily="18" charset="0"/>
                        </a:rPr>
                        <a:t>1</a:t>
                      </a:r>
                    </a:p>
                  </a:txBody>
                  <a:tcPr marL="9525" marR="9525" marT="9525" marB="0" anchor="ctr"/>
                </a:tc>
                <a:tc>
                  <a:txBody>
                    <a:bodyPr/>
                    <a:lstStyle/>
                    <a:p>
                      <a:pPr algn="ctr" fontAlgn="b"/>
                      <a:r>
                        <a:rPr lang="fr-FR" sz="1600" b="0" i="0" u="none" strike="noStrike" dirty="0">
                          <a:solidFill>
                            <a:srgbClr val="000000"/>
                          </a:solidFill>
                          <a:effectLst/>
                          <a:latin typeface="Book Antiqua" pitchFamily="18" charset="0"/>
                        </a:rPr>
                        <a:t>00000001</a:t>
                      </a:r>
                    </a:p>
                  </a:txBody>
                  <a:tcPr marL="9525" marR="9525" marT="9525" marB="0" anchor="ctr"/>
                </a:tc>
                <a:tc>
                  <a:txBody>
                    <a:bodyPr/>
                    <a:lstStyle/>
                    <a:p>
                      <a:pPr algn="ctr" fontAlgn="b"/>
                      <a:r>
                        <a:rPr lang="fr-FR" sz="1600" b="0" i="0" u="none" strike="noStrike" dirty="0">
                          <a:solidFill>
                            <a:srgbClr val="000000"/>
                          </a:solidFill>
                          <a:effectLst/>
                          <a:latin typeface="Book Antiqua" pitchFamily="18" charset="0"/>
                        </a:rPr>
                        <a:t>001</a:t>
                      </a:r>
                    </a:p>
                  </a:txBody>
                  <a:tcPr marL="9525" marR="9525" marT="9525" marB="0" anchor="ctr"/>
                </a:tc>
                <a:tc>
                  <a:txBody>
                    <a:bodyPr/>
                    <a:lstStyle/>
                    <a:p>
                      <a:pPr algn="ctr" fontAlgn="b"/>
                      <a:r>
                        <a:rPr lang="fr-FR" sz="1600" b="0" i="0" u="none" strike="noStrike" dirty="0">
                          <a:solidFill>
                            <a:srgbClr val="000000"/>
                          </a:solidFill>
                          <a:effectLst/>
                          <a:latin typeface="Book Antiqua" pitchFamily="18" charset="0"/>
                        </a:rPr>
                        <a:t>001</a:t>
                      </a:r>
                    </a:p>
                  </a:txBody>
                  <a:tcPr marL="9525" marR="9525" marT="9525" marB="0" anchor="ctr"/>
                </a:tc>
              </a:tr>
              <a:tr h="384042">
                <a:tc>
                  <a:txBody>
                    <a:bodyPr/>
                    <a:lstStyle/>
                    <a:p>
                      <a:pPr algn="ctr" fontAlgn="b"/>
                      <a:r>
                        <a:rPr lang="fr-FR" sz="1600" b="0" i="0" u="none" strike="noStrike" dirty="0">
                          <a:solidFill>
                            <a:srgbClr val="000000"/>
                          </a:solidFill>
                          <a:effectLst/>
                          <a:latin typeface="Book Antiqua" pitchFamily="18" charset="0"/>
                        </a:rPr>
                        <a:t>10</a:t>
                      </a:r>
                    </a:p>
                  </a:txBody>
                  <a:tcPr marL="9525" marR="9525" marT="9525" marB="0" anchor="ctr"/>
                </a:tc>
                <a:tc>
                  <a:txBody>
                    <a:bodyPr/>
                    <a:lstStyle/>
                    <a:p>
                      <a:pPr algn="ctr" fontAlgn="b"/>
                      <a:r>
                        <a:rPr lang="fr-FR" sz="1600" b="0" i="0" u="none" strike="noStrike" dirty="0" smtClean="0">
                          <a:solidFill>
                            <a:srgbClr val="FF0000"/>
                          </a:solidFill>
                          <a:effectLst/>
                          <a:latin typeface="Book Antiqua" pitchFamily="18" charset="0"/>
                        </a:rPr>
                        <a:t>00001010</a:t>
                      </a:r>
                      <a:endParaRPr lang="fr-FR" sz="1600" b="0" i="0" u="none" strike="noStrike" dirty="0">
                        <a:solidFill>
                          <a:srgbClr val="FF0000"/>
                        </a:solidFill>
                        <a:effectLst/>
                        <a:latin typeface="Book Antiqua" pitchFamily="18" charset="0"/>
                      </a:endParaRPr>
                    </a:p>
                  </a:txBody>
                  <a:tcPr marL="9525" marR="9525" marT="9525" marB="0" anchor="ctr"/>
                </a:tc>
                <a:tc>
                  <a:txBody>
                    <a:bodyPr/>
                    <a:lstStyle/>
                    <a:p>
                      <a:pPr marL="0" algn="ctr" rtl="0" eaLnBrk="1" fontAlgn="b" hangingPunct="1"/>
                      <a:r>
                        <a:rPr lang="fr-FR" sz="1600" b="0" i="0" u="none" strike="noStrike" kern="1200" dirty="0" smtClean="0">
                          <a:solidFill>
                            <a:srgbClr val="FF0000"/>
                          </a:solidFill>
                          <a:effectLst/>
                          <a:latin typeface="Book Antiqua" pitchFamily="18" charset="0"/>
                          <a:ea typeface="+mn-ea"/>
                          <a:cs typeface="+mn-cs"/>
                        </a:rPr>
                        <a:t>00A</a:t>
                      </a:r>
                      <a:endParaRPr lang="fr-FR" sz="1600" b="0" i="0" u="none" strike="noStrike" kern="1200" dirty="0">
                        <a:solidFill>
                          <a:srgbClr val="FF0000"/>
                        </a:solidFill>
                        <a:effectLst/>
                        <a:latin typeface="Book Antiqua" pitchFamily="18" charset="0"/>
                        <a:ea typeface="+mn-ea"/>
                        <a:cs typeface="+mn-cs"/>
                      </a:endParaRPr>
                    </a:p>
                  </a:txBody>
                  <a:tcPr marL="9525" marR="9525" marT="9525"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fr-FR" sz="1600" b="0" i="0" u="none" strike="noStrike" dirty="0" smtClean="0">
                          <a:solidFill>
                            <a:srgbClr val="FF0000"/>
                          </a:solidFill>
                          <a:effectLst/>
                          <a:latin typeface="Book Antiqua" pitchFamily="18" charset="0"/>
                        </a:rPr>
                        <a:t>012</a:t>
                      </a:r>
                    </a:p>
                  </a:txBody>
                  <a:tcPr marL="9525" marR="9525" marT="9525" marB="0" anchor="ctr"/>
                </a:tc>
              </a:tr>
              <a:tr h="384042">
                <a:tc>
                  <a:txBody>
                    <a:bodyPr/>
                    <a:lstStyle/>
                    <a:p>
                      <a:pPr marL="0" algn="ctr" rtl="0" eaLnBrk="1" fontAlgn="b" hangingPunct="1"/>
                      <a:r>
                        <a:rPr lang="fr-FR" sz="1600" b="0" i="0" u="none" strike="noStrike" kern="1200" dirty="0" smtClean="0">
                          <a:solidFill>
                            <a:srgbClr val="FF0000"/>
                          </a:solidFill>
                          <a:effectLst/>
                          <a:latin typeface="Book Antiqua" pitchFamily="18" charset="0"/>
                          <a:ea typeface="+mn-ea"/>
                          <a:cs typeface="+mn-cs"/>
                        </a:rPr>
                        <a:t>100</a:t>
                      </a:r>
                      <a:endParaRPr lang="fr-FR" sz="1600" b="0" i="0" u="none" strike="noStrike" kern="1200" dirty="0">
                        <a:solidFill>
                          <a:srgbClr val="FF0000"/>
                        </a:solidFill>
                        <a:effectLst/>
                        <a:latin typeface="Book Antiqua" pitchFamily="18" charset="0"/>
                        <a:ea typeface="+mn-ea"/>
                        <a:cs typeface="+mn-cs"/>
                      </a:endParaRPr>
                    </a:p>
                  </a:txBody>
                  <a:tcPr marL="9525" marR="9525" marT="9525" marB="0" anchor="ctr"/>
                </a:tc>
                <a:tc>
                  <a:txBody>
                    <a:bodyPr/>
                    <a:lstStyle/>
                    <a:p>
                      <a:pPr algn="ctr" fontAlgn="b"/>
                      <a:r>
                        <a:rPr lang="fr-FR" sz="1600" b="0" i="0" u="none" strike="noStrike" dirty="0">
                          <a:solidFill>
                            <a:srgbClr val="000000"/>
                          </a:solidFill>
                          <a:effectLst/>
                          <a:latin typeface="Book Antiqua" pitchFamily="18" charset="0"/>
                        </a:rPr>
                        <a:t>01100100</a:t>
                      </a:r>
                    </a:p>
                  </a:txBody>
                  <a:tcPr marL="9525" marR="9525" marT="9525" marB="0" anchor="ctr"/>
                </a:tc>
                <a:tc>
                  <a:txBody>
                    <a:bodyPr/>
                    <a:lstStyle/>
                    <a:p>
                      <a:pPr marL="0" algn="ctr" rtl="0" eaLnBrk="1" fontAlgn="b" hangingPunct="1"/>
                      <a:r>
                        <a:rPr lang="fr-FR" sz="1600" b="0" i="0" u="none" strike="noStrike" kern="1200" dirty="0" smtClean="0">
                          <a:solidFill>
                            <a:srgbClr val="FF0000"/>
                          </a:solidFill>
                          <a:effectLst/>
                          <a:latin typeface="Book Antiqua" pitchFamily="18" charset="0"/>
                          <a:ea typeface="+mn-ea"/>
                          <a:cs typeface="+mn-cs"/>
                        </a:rPr>
                        <a:t>064</a:t>
                      </a:r>
                      <a:endParaRPr lang="fr-FR" sz="1600" b="0" i="0" u="none" strike="noStrike" kern="1200" dirty="0">
                        <a:solidFill>
                          <a:srgbClr val="FF0000"/>
                        </a:solidFill>
                        <a:effectLst/>
                        <a:latin typeface="Book Antiqua" pitchFamily="18" charset="0"/>
                        <a:ea typeface="+mn-ea"/>
                        <a:cs typeface="+mn-cs"/>
                      </a:endParaRPr>
                    </a:p>
                  </a:txBody>
                  <a:tcPr marL="9525" marR="9525" marT="9525" marB="0" anchor="ctr"/>
                </a:tc>
                <a:tc>
                  <a:txBody>
                    <a:bodyPr/>
                    <a:lstStyle/>
                    <a:p>
                      <a:pPr marL="0" algn="ctr" rtl="0" eaLnBrk="1" fontAlgn="b" hangingPunct="1"/>
                      <a:r>
                        <a:rPr lang="fr-FR" sz="1600" b="0" i="0" u="none" strike="noStrike" kern="1200" dirty="0" smtClean="0">
                          <a:solidFill>
                            <a:srgbClr val="FF0000"/>
                          </a:solidFill>
                          <a:effectLst/>
                          <a:latin typeface="Book Antiqua" pitchFamily="18" charset="0"/>
                          <a:ea typeface="+mn-ea"/>
                          <a:cs typeface="+mn-cs"/>
                        </a:rPr>
                        <a:t>144</a:t>
                      </a:r>
                      <a:endParaRPr lang="fr-FR" sz="1600" b="0" i="0" u="none" strike="noStrike" kern="1200" dirty="0">
                        <a:solidFill>
                          <a:srgbClr val="FF0000"/>
                        </a:solidFill>
                        <a:effectLst/>
                        <a:latin typeface="Book Antiqua" pitchFamily="18" charset="0"/>
                        <a:ea typeface="+mn-ea"/>
                        <a:cs typeface="+mn-cs"/>
                      </a:endParaRPr>
                    </a:p>
                  </a:txBody>
                  <a:tcPr marL="9525" marR="9525" marT="9525" marB="0" anchor="ctr"/>
                </a:tc>
              </a:tr>
              <a:tr h="384042">
                <a:tc>
                  <a:txBody>
                    <a:bodyPr/>
                    <a:lstStyle/>
                    <a:p>
                      <a:pPr marL="0" algn="ctr" rtl="0" eaLnBrk="1" fontAlgn="b" hangingPunct="1"/>
                      <a:r>
                        <a:rPr lang="fr-FR" sz="1600" b="0" i="0" u="none" strike="noStrike" kern="1200" dirty="0" smtClean="0">
                          <a:solidFill>
                            <a:srgbClr val="FF0000"/>
                          </a:solidFill>
                          <a:effectLst/>
                          <a:latin typeface="Book Antiqua" pitchFamily="18" charset="0"/>
                          <a:ea typeface="+mn-ea"/>
                          <a:cs typeface="+mn-cs"/>
                        </a:rPr>
                        <a:t>101</a:t>
                      </a:r>
                      <a:endParaRPr lang="fr-FR" sz="1600" b="0" i="0" u="none" strike="noStrike" kern="1200" dirty="0">
                        <a:solidFill>
                          <a:srgbClr val="FF0000"/>
                        </a:solidFill>
                        <a:effectLst/>
                        <a:latin typeface="Book Antiqua" pitchFamily="18" charset="0"/>
                        <a:ea typeface="+mn-ea"/>
                        <a:cs typeface="+mn-cs"/>
                      </a:endParaRPr>
                    </a:p>
                  </a:txBody>
                  <a:tcPr marL="9525" marR="9525" marT="9525" marB="0" anchor="ctr"/>
                </a:tc>
                <a:tc>
                  <a:txBody>
                    <a:bodyPr/>
                    <a:lstStyle/>
                    <a:p>
                      <a:pPr marL="0" algn="ctr" rtl="0" eaLnBrk="1" fontAlgn="b" hangingPunct="1"/>
                      <a:r>
                        <a:rPr lang="fr-FR" sz="1600" b="0" i="0" u="none" strike="noStrike" kern="1200" dirty="0" smtClean="0">
                          <a:solidFill>
                            <a:srgbClr val="FF0000"/>
                          </a:solidFill>
                          <a:effectLst/>
                          <a:latin typeface="Book Antiqua" pitchFamily="18" charset="0"/>
                          <a:ea typeface="+mn-ea"/>
                          <a:cs typeface="+mn-cs"/>
                        </a:rPr>
                        <a:t>01100101</a:t>
                      </a:r>
                      <a:endParaRPr lang="fr-FR" sz="1600" b="0" i="0" u="none" strike="noStrike" kern="1200" dirty="0">
                        <a:solidFill>
                          <a:srgbClr val="FF0000"/>
                        </a:solidFill>
                        <a:effectLst/>
                        <a:latin typeface="Book Antiqua" pitchFamily="18" charset="0"/>
                        <a:ea typeface="+mn-ea"/>
                        <a:cs typeface="+mn-cs"/>
                      </a:endParaRPr>
                    </a:p>
                  </a:txBody>
                  <a:tcPr marL="9525" marR="9525" marT="9525" marB="0" anchor="ctr"/>
                </a:tc>
                <a:tc>
                  <a:txBody>
                    <a:bodyPr/>
                    <a:lstStyle/>
                    <a:p>
                      <a:pPr algn="ctr" fontAlgn="b"/>
                      <a:r>
                        <a:rPr lang="fr-FR" sz="1600" b="0" i="0" u="none" strike="noStrike" dirty="0">
                          <a:solidFill>
                            <a:srgbClr val="000000"/>
                          </a:solidFill>
                          <a:effectLst/>
                          <a:latin typeface="Book Antiqua" pitchFamily="18" charset="0"/>
                        </a:rPr>
                        <a:t>065</a:t>
                      </a:r>
                    </a:p>
                  </a:txBody>
                  <a:tcPr marL="9525" marR="9525" marT="9525" marB="0" anchor="ctr"/>
                </a:tc>
                <a:tc>
                  <a:txBody>
                    <a:bodyPr/>
                    <a:lstStyle/>
                    <a:p>
                      <a:pPr marL="0" algn="ctr" rtl="0" eaLnBrk="1" fontAlgn="b" hangingPunct="1"/>
                      <a:r>
                        <a:rPr lang="fr-FR" sz="1600" b="0" i="0" u="none" strike="noStrike" kern="1200" dirty="0" smtClean="0">
                          <a:solidFill>
                            <a:srgbClr val="FF0000"/>
                          </a:solidFill>
                          <a:effectLst/>
                          <a:latin typeface="Book Antiqua" pitchFamily="18" charset="0"/>
                          <a:ea typeface="+mn-ea"/>
                          <a:cs typeface="+mn-cs"/>
                        </a:rPr>
                        <a:t>145</a:t>
                      </a:r>
                      <a:endParaRPr lang="fr-FR" sz="1600" b="0" i="0" u="none" strike="noStrike" kern="1200" dirty="0">
                        <a:solidFill>
                          <a:srgbClr val="FF0000"/>
                        </a:solidFill>
                        <a:effectLst/>
                        <a:latin typeface="Book Antiqua" pitchFamily="18" charset="0"/>
                        <a:ea typeface="+mn-ea"/>
                        <a:cs typeface="+mn-cs"/>
                      </a:endParaRPr>
                    </a:p>
                  </a:txBody>
                  <a:tcPr marL="9525" marR="9525" marT="9525" marB="0" anchor="ctr"/>
                </a:tc>
              </a:tr>
              <a:tr h="384042">
                <a:tc>
                  <a:txBody>
                    <a:bodyPr/>
                    <a:lstStyle/>
                    <a:p>
                      <a:pPr marL="0" algn="ctr" rtl="0" eaLnBrk="1" fontAlgn="b" hangingPunct="1"/>
                      <a:r>
                        <a:rPr lang="fr-FR" sz="1600" b="0" i="0" u="none" strike="noStrike" kern="1200" dirty="0" smtClean="0">
                          <a:solidFill>
                            <a:srgbClr val="FF0000"/>
                          </a:solidFill>
                          <a:effectLst/>
                          <a:latin typeface="Book Antiqua" pitchFamily="18" charset="0"/>
                          <a:ea typeface="+mn-ea"/>
                          <a:cs typeface="+mn-cs"/>
                        </a:rPr>
                        <a:t>500</a:t>
                      </a:r>
                      <a:endParaRPr lang="fr-FR" sz="1600" b="0" i="0" u="none" strike="noStrike" kern="1200" dirty="0">
                        <a:solidFill>
                          <a:srgbClr val="FF0000"/>
                        </a:solidFill>
                        <a:effectLst/>
                        <a:latin typeface="Book Antiqua" pitchFamily="18" charset="0"/>
                        <a:ea typeface="+mn-ea"/>
                        <a:cs typeface="+mn-cs"/>
                      </a:endParaRPr>
                    </a:p>
                  </a:txBody>
                  <a:tcPr marL="9525" marR="9525" marT="9525" marB="0" anchor="ctr"/>
                </a:tc>
                <a:tc>
                  <a:txBody>
                    <a:bodyPr/>
                    <a:lstStyle/>
                    <a:p>
                      <a:pPr marL="0" algn="ctr" rtl="0" eaLnBrk="1" fontAlgn="b" hangingPunct="1"/>
                      <a:r>
                        <a:rPr lang="fr-FR" sz="1600" b="0" i="0" u="none" strike="noStrike" kern="1200" dirty="0" smtClean="0">
                          <a:solidFill>
                            <a:srgbClr val="FF0000"/>
                          </a:solidFill>
                          <a:effectLst/>
                          <a:latin typeface="Book Antiqua" pitchFamily="18" charset="0"/>
                          <a:ea typeface="+mn-ea"/>
                          <a:cs typeface="+mn-cs"/>
                        </a:rPr>
                        <a:t>111110100</a:t>
                      </a:r>
                      <a:endParaRPr lang="fr-FR" sz="1600" b="0" i="0" u="none" strike="noStrike" kern="1200" dirty="0">
                        <a:solidFill>
                          <a:srgbClr val="FF0000"/>
                        </a:solidFill>
                        <a:effectLst/>
                        <a:latin typeface="Book Antiqua" pitchFamily="18" charset="0"/>
                        <a:ea typeface="+mn-ea"/>
                        <a:cs typeface="+mn-cs"/>
                      </a:endParaRPr>
                    </a:p>
                  </a:txBody>
                  <a:tcPr marL="9525" marR="9525" marT="9525" marB="0" anchor="ctr"/>
                </a:tc>
                <a:tc>
                  <a:txBody>
                    <a:bodyPr/>
                    <a:lstStyle/>
                    <a:p>
                      <a:pPr marL="0" algn="ctr" rtl="0" eaLnBrk="1" fontAlgn="b" hangingPunct="1"/>
                      <a:r>
                        <a:rPr lang="fr-FR" sz="1600" b="0" i="0" u="none" strike="noStrike" kern="1200" dirty="0" smtClean="0">
                          <a:solidFill>
                            <a:srgbClr val="FF0000"/>
                          </a:solidFill>
                          <a:effectLst/>
                          <a:latin typeface="Book Antiqua" pitchFamily="18" charset="0"/>
                          <a:ea typeface="+mn-ea"/>
                          <a:cs typeface="+mn-cs"/>
                        </a:rPr>
                        <a:t>1F4</a:t>
                      </a:r>
                      <a:endParaRPr lang="fr-FR" sz="1600" b="0" i="0" u="none" strike="noStrike" kern="1200" dirty="0">
                        <a:solidFill>
                          <a:srgbClr val="FF0000"/>
                        </a:solidFill>
                        <a:effectLst/>
                        <a:latin typeface="Book Antiqua" pitchFamily="18" charset="0"/>
                        <a:ea typeface="+mn-ea"/>
                        <a:cs typeface="+mn-cs"/>
                      </a:endParaRPr>
                    </a:p>
                  </a:txBody>
                  <a:tcPr marL="9525" marR="9525" marT="9525" marB="0" anchor="ctr"/>
                </a:tc>
                <a:tc>
                  <a:txBody>
                    <a:bodyPr/>
                    <a:lstStyle/>
                    <a:p>
                      <a:pPr algn="ctr" fontAlgn="b"/>
                      <a:r>
                        <a:rPr lang="fr-FR" sz="1600" b="0" i="0" u="none" strike="noStrike" dirty="0">
                          <a:solidFill>
                            <a:srgbClr val="000000"/>
                          </a:solidFill>
                          <a:effectLst/>
                          <a:latin typeface="Book Antiqua" pitchFamily="18" charset="0"/>
                        </a:rPr>
                        <a:t>764</a:t>
                      </a:r>
                    </a:p>
                  </a:txBody>
                  <a:tcPr marL="9525" marR="9525" marT="9525" marB="0" anchor="ctr"/>
                </a:tc>
              </a:tr>
            </a:tbl>
          </a:graphicData>
        </a:graphic>
      </p:graphicFrame>
      <p:sp>
        <p:nvSpPr>
          <p:cNvPr id="7"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1800" b="0" dirty="0" smtClean="0"/>
              <a:t>4. Changement de base &gt; 1. nombre entier non signé &gt;</a:t>
            </a:r>
            <a:r>
              <a:rPr lang="fr-FR" sz="2000" b="0" dirty="0" smtClean="0"/>
              <a:t> </a:t>
            </a:r>
            <a:r>
              <a:rPr lang="fr-FR" sz="2000" dirty="0"/>
              <a:t>6</a:t>
            </a:r>
            <a:r>
              <a:rPr lang="fr-FR" sz="2000" dirty="0" smtClean="0"/>
              <a:t>. Exercice</a:t>
            </a:r>
            <a:endParaRPr lang="fr-FR" sz="2000" dirty="0"/>
          </a:p>
        </p:txBody>
      </p:sp>
    </p:spTree>
    <p:extLst>
      <p:ext uri="{BB962C8B-B14F-4D97-AF65-F5344CB8AC3E}">
        <p14:creationId xmlns:p14="http://schemas.microsoft.com/office/powerpoint/2010/main" val="177361641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000" dirty="0" smtClean="0">
                <a:solidFill>
                  <a:srgbClr val="775F55"/>
                </a:solidFill>
              </a:rPr>
              <a:t>Première partie </a:t>
            </a:r>
            <a:r>
              <a:rPr lang="fr-FR" sz="2000" dirty="0">
                <a:solidFill>
                  <a:srgbClr val="775F55"/>
                </a:solidFill>
              </a:rPr>
              <a:t>/ </a:t>
            </a:r>
            <a:r>
              <a:rPr lang="fr-FR" sz="2000" dirty="0" smtClean="0">
                <a:solidFill>
                  <a:srgbClr val="775F55"/>
                </a:solidFill>
              </a:rPr>
              <a:t>3. Représentations de l'information</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p:txBody>
          <a:bodyPr>
            <a:normAutofit/>
          </a:bodyPr>
          <a:lstStyle/>
          <a:p>
            <a:pPr marL="365760" lvl="1" indent="0">
              <a:buClr>
                <a:srgbClr val="DD8047"/>
              </a:buClr>
              <a:buNone/>
            </a:pPr>
            <a:r>
              <a:rPr lang="fr-FR" dirty="0" smtClean="0"/>
              <a:t>A traiter par la suite</a:t>
            </a:r>
            <a:endParaRPr lang="fr-FR" dirty="0"/>
          </a:p>
        </p:txBody>
      </p:sp>
      <p:sp>
        <p:nvSpPr>
          <p:cNvPr id="7"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1800" b="0" dirty="0" smtClean="0"/>
              <a:t>4. Changement de base &gt; </a:t>
            </a:r>
            <a:r>
              <a:rPr lang="fr-FR" sz="2000" dirty="0" smtClean="0"/>
              <a:t>2. nombre entier signé</a:t>
            </a:r>
            <a:endParaRPr lang="fr-FR" sz="2400" dirty="0"/>
          </a:p>
        </p:txBody>
      </p:sp>
    </p:spTree>
    <p:extLst>
      <p:ext uri="{BB962C8B-B14F-4D97-AF65-F5344CB8AC3E}">
        <p14:creationId xmlns:p14="http://schemas.microsoft.com/office/powerpoint/2010/main" val="174877593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2000" dirty="0" smtClean="0">
                <a:solidFill>
                  <a:srgbClr val="775F55"/>
                </a:solidFill>
              </a:rPr>
              <a:t>Première partie </a:t>
            </a:r>
            <a:r>
              <a:rPr lang="fr-FR" sz="2000" dirty="0">
                <a:solidFill>
                  <a:srgbClr val="775F55"/>
                </a:solidFill>
              </a:rPr>
              <a:t>/ </a:t>
            </a:r>
            <a:r>
              <a:rPr lang="fr-FR" sz="2000" dirty="0" smtClean="0">
                <a:solidFill>
                  <a:srgbClr val="775F55"/>
                </a:solidFill>
              </a:rPr>
              <a:t>3. Représentations de l'information</a:t>
            </a:r>
            <a:endParaRPr lang="fr-FR" dirty="0"/>
          </a:p>
        </p:txBody>
      </p:sp>
      <p:sp>
        <p:nvSpPr>
          <p:cNvPr id="3" name="Espace réservé du pied de page 2"/>
          <p:cNvSpPr>
            <a:spLocks noGrp="1"/>
          </p:cNvSpPr>
          <p:nvPr>
            <p:ph type="ftr" sz="quarter" idx="11"/>
          </p:nvPr>
        </p:nvSpPr>
        <p:spPr/>
        <p:txBody>
          <a:bodyPr/>
          <a:lstStyle/>
          <a:p>
            <a:r>
              <a:rPr lang="fr-FR" noProof="0" dirty="0" smtClean="0"/>
              <a:t>- Structure et Fonctionnement des ordinateurs -</a:t>
            </a:r>
            <a:endParaRPr lang="fr-FR" noProof="0" dirty="0"/>
          </a:p>
        </p:txBody>
      </p:sp>
      <p:sp>
        <p:nvSpPr>
          <p:cNvPr id="4" name="Espace réservé du contenu 3"/>
          <p:cNvSpPr>
            <a:spLocks noGrp="1"/>
          </p:cNvSpPr>
          <p:nvPr>
            <p:ph sz="quarter" idx="1"/>
          </p:nvPr>
        </p:nvSpPr>
        <p:spPr>
          <a:xfrm>
            <a:off x="0" y="843558"/>
            <a:ext cx="9144000" cy="4032448"/>
          </a:xfrm>
        </p:spPr>
        <p:txBody>
          <a:bodyPr>
            <a:normAutofit fontScale="85000" lnSpcReduction="20000"/>
          </a:bodyPr>
          <a:lstStyle/>
          <a:p>
            <a:r>
              <a:rPr lang="fr-FR" dirty="0"/>
              <a:t>La valeur en décimal d'un </a:t>
            </a:r>
            <a:r>
              <a:rPr lang="fr-FR" dirty="0" smtClean="0"/>
              <a:t>réel représenté dans une base b, est obtenu par </a:t>
            </a:r>
            <a:r>
              <a:rPr lang="fr-FR" dirty="0"/>
              <a:t>le calcul de :</a:t>
            </a:r>
          </a:p>
          <a:p>
            <a:pPr marL="365760" lvl="1" indent="0" algn="ctr">
              <a:buNone/>
            </a:pPr>
            <a:r>
              <a:rPr lang="fr-FR" dirty="0" smtClean="0"/>
              <a:t>a</a:t>
            </a:r>
            <a:r>
              <a:rPr lang="fr-FR" baseline="-25000" dirty="0" smtClean="0"/>
              <a:t>n</a:t>
            </a:r>
            <a:r>
              <a:rPr lang="fr-FR" dirty="0" smtClean="0"/>
              <a:t>b</a:t>
            </a:r>
            <a:r>
              <a:rPr lang="fr-FR" baseline="30000" dirty="0" smtClean="0"/>
              <a:t>n</a:t>
            </a:r>
            <a:r>
              <a:rPr lang="fr-FR" dirty="0" smtClean="0"/>
              <a:t> </a:t>
            </a:r>
            <a:r>
              <a:rPr lang="fr-FR" dirty="0"/>
              <a:t>+ </a:t>
            </a:r>
            <a:r>
              <a:rPr lang="fr-FR" dirty="0" smtClean="0"/>
              <a:t>a</a:t>
            </a:r>
            <a:r>
              <a:rPr lang="fr-FR" baseline="-25000" dirty="0" smtClean="0"/>
              <a:t>n-1</a:t>
            </a:r>
            <a:r>
              <a:rPr lang="fr-FR" dirty="0" smtClean="0"/>
              <a:t>b</a:t>
            </a:r>
            <a:r>
              <a:rPr lang="fr-FR" baseline="30000" dirty="0" smtClean="0"/>
              <a:t>n-1</a:t>
            </a:r>
            <a:r>
              <a:rPr lang="fr-FR" dirty="0" smtClean="0"/>
              <a:t> </a:t>
            </a:r>
            <a:r>
              <a:rPr lang="fr-FR" dirty="0"/>
              <a:t>+ ... </a:t>
            </a:r>
            <a:r>
              <a:rPr lang="fr-FR" dirty="0" smtClean="0"/>
              <a:t>a</a:t>
            </a:r>
            <a:r>
              <a:rPr lang="fr-FR" baseline="-25000" dirty="0" smtClean="0"/>
              <a:t>1</a:t>
            </a:r>
            <a:r>
              <a:rPr lang="fr-FR" dirty="0" smtClean="0"/>
              <a:t>b </a:t>
            </a:r>
            <a:r>
              <a:rPr lang="fr-FR" dirty="0"/>
              <a:t>+ a</a:t>
            </a:r>
            <a:r>
              <a:rPr lang="fr-FR" baseline="-25000" dirty="0"/>
              <a:t>0</a:t>
            </a:r>
            <a:r>
              <a:rPr lang="fr-FR" dirty="0"/>
              <a:t> </a:t>
            </a:r>
          </a:p>
          <a:p>
            <a:pPr marL="365760" lvl="1" indent="0" algn="ctr">
              <a:buNone/>
            </a:pPr>
            <a:r>
              <a:rPr lang="fr-FR" dirty="0"/>
              <a:t>+</a:t>
            </a:r>
          </a:p>
          <a:p>
            <a:pPr marL="365760" lvl="1" indent="0" algn="ctr">
              <a:buNone/>
            </a:pPr>
            <a:r>
              <a:rPr lang="fr-FR" dirty="0" smtClean="0"/>
              <a:t>a</a:t>
            </a:r>
            <a:r>
              <a:rPr lang="fr-FR" baseline="-25000" dirty="0" smtClean="0"/>
              <a:t>-1</a:t>
            </a:r>
            <a:r>
              <a:rPr lang="fr-FR" dirty="0" smtClean="0"/>
              <a:t>b</a:t>
            </a:r>
            <a:r>
              <a:rPr lang="fr-FR" baseline="30000" dirty="0" smtClean="0"/>
              <a:t>-1</a:t>
            </a:r>
            <a:r>
              <a:rPr lang="fr-FR" dirty="0" smtClean="0"/>
              <a:t> </a:t>
            </a:r>
            <a:r>
              <a:rPr lang="fr-FR" dirty="0"/>
              <a:t>+ </a:t>
            </a:r>
            <a:r>
              <a:rPr lang="fr-FR" dirty="0" smtClean="0"/>
              <a:t>a</a:t>
            </a:r>
            <a:r>
              <a:rPr lang="fr-FR" baseline="-25000" dirty="0" smtClean="0"/>
              <a:t>-2</a:t>
            </a:r>
            <a:r>
              <a:rPr lang="fr-FR" dirty="0" smtClean="0"/>
              <a:t>b</a:t>
            </a:r>
            <a:r>
              <a:rPr lang="fr-FR" baseline="30000" dirty="0" smtClean="0"/>
              <a:t>-2</a:t>
            </a:r>
            <a:r>
              <a:rPr lang="fr-FR" dirty="0" smtClean="0"/>
              <a:t> </a:t>
            </a:r>
            <a:r>
              <a:rPr lang="fr-FR" dirty="0"/>
              <a:t>+ ... + </a:t>
            </a:r>
            <a:r>
              <a:rPr lang="fr-FR" dirty="0" smtClean="0"/>
              <a:t>a</a:t>
            </a:r>
            <a:r>
              <a:rPr lang="fr-FR" baseline="-25000" dirty="0"/>
              <a:t>-p+1</a:t>
            </a:r>
            <a:r>
              <a:rPr lang="fr-FR" dirty="0" smtClean="0"/>
              <a:t>b</a:t>
            </a:r>
            <a:r>
              <a:rPr lang="fr-FR" baseline="30000" dirty="0" smtClean="0"/>
              <a:t>-p+1</a:t>
            </a:r>
            <a:r>
              <a:rPr lang="fr-FR" dirty="0" smtClean="0"/>
              <a:t> </a:t>
            </a:r>
            <a:r>
              <a:rPr lang="fr-FR" dirty="0"/>
              <a:t>+ </a:t>
            </a:r>
            <a:r>
              <a:rPr lang="fr-FR" dirty="0" smtClean="0"/>
              <a:t>a</a:t>
            </a:r>
            <a:r>
              <a:rPr lang="fr-FR" baseline="-25000" dirty="0" smtClean="0"/>
              <a:t>-p</a:t>
            </a:r>
            <a:r>
              <a:rPr lang="fr-FR" dirty="0" smtClean="0"/>
              <a:t>b</a:t>
            </a:r>
            <a:r>
              <a:rPr lang="fr-FR" baseline="30000" dirty="0" smtClean="0"/>
              <a:t>-p</a:t>
            </a:r>
          </a:p>
          <a:p>
            <a:pPr marL="365760" lvl="1" indent="0" algn="l">
              <a:buNone/>
            </a:pPr>
            <a:r>
              <a:rPr lang="fr-FR" dirty="0" smtClean="0"/>
              <a:t>Avec :</a:t>
            </a:r>
          </a:p>
          <a:p>
            <a:pPr lvl="1" algn="l"/>
            <a:r>
              <a:rPr lang="fr-FR" sz="2800" dirty="0" smtClean="0"/>
              <a:t>N</a:t>
            </a:r>
            <a:r>
              <a:rPr lang="fr-FR" sz="2800" baseline="-25000" dirty="0" smtClean="0"/>
              <a:t>(b</a:t>
            </a:r>
            <a:r>
              <a:rPr lang="fr-FR" sz="2800" baseline="-25000" dirty="0"/>
              <a:t>)</a:t>
            </a:r>
            <a:r>
              <a:rPr lang="fr-FR" sz="2800" dirty="0" smtClean="0"/>
              <a:t> </a:t>
            </a:r>
            <a:r>
              <a:rPr lang="fr-FR" sz="2800" dirty="0"/>
              <a:t>= </a:t>
            </a:r>
            <a:r>
              <a:rPr lang="fr-FR" sz="2800" dirty="0" smtClean="0"/>
              <a:t>a</a:t>
            </a:r>
            <a:r>
              <a:rPr lang="fr-FR" sz="2800" baseline="-25000" dirty="0" smtClean="0"/>
              <a:t>n-1</a:t>
            </a:r>
            <a:r>
              <a:rPr lang="fr-FR" sz="2800" dirty="0" smtClean="0"/>
              <a:t>a</a:t>
            </a:r>
            <a:r>
              <a:rPr lang="fr-FR" sz="2800" baseline="-25000" dirty="0" smtClean="0"/>
              <a:t>n-2</a:t>
            </a:r>
            <a:r>
              <a:rPr lang="fr-FR" sz="2800" dirty="0" smtClean="0"/>
              <a:t>…a</a:t>
            </a:r>
            <a:r>
              <a:rPr lang="fr-FR" sz="2800" baseline="-25000" dirty="0" smtClean="0"/>
              <a:t>1</a:t>
            </a:r>
            <a:r>
              <a:rPr lang="fr-FR" sz="2800" dirty="0" smtClean="0"/>
              <a:t>a</a:t>
            </a:r>
            <a:r>
              <a:rPr lang="fr-FR" sz="2800" baseline="-25000" dirty="0" smtClean="0"/>
              <a:t>0</a:t>
            </a:r>
            <a:r>
              <a:rPr lang="fr-FR" sz="2800" dirty="0" smtClean="0"/>
              <a:t>,a</a:t>
            </a:r>
            <a:r>
              <a:rPr lang="fr-FR" sz="2800" baseline="-25000" dirty="0" smtClean="0"/>
              <a:t>-1</a:t>
            </a:r>
            <a:r>
              <a:rPr lang="fr-FR" sz="2800" dirty="0" smtClean="0"/>
              <a:t>a</a:t>
            </a:r>
            <a:r>
              <a:rPr lang="fr-FR" sz="2800" baseline="-25000" dirty="0" smtClean="0"/>
              <a:t>-2</a:t>
            </a:r>
            <a:r>
              <a:rPr lang="fr-FR" sz="2800" dirty="0" smtClean="0"/>
              <a:t>…a</a:t>
            </a:r>
            <a:r>
              <a:rPr lang="fr-FR" sz="2800" baseline="-25000" dirty="0" smtClean="0"/>
              <a:t>-p+1</a:t>
            </a:r>
            <a:r>
              <a:rPr lang="fr-FR" sz="2800" dirty="0" smtClean="0"/>
              <a:t>a</a:t>
            </a:r>
            <a:r>
              <a:rPr lang="fr-FR" sz="2800" baseline="-25000" dirty="0" smtClean="0"/>
              <a:t>-p</a:t>
            </a:r>
          </a:p>
          <a:p>
            <a:pPr lvl="1" algn="l"/>
            <a:r>
              <a:rPr lang="fr-FR" dirty="0" smtClean="0"/>
              <a:t>a</a:t>
            </a:r>
            <a:r>
              <a:rPr lang="fr-FR" sz="1300" dirty="0" smtClean="0"/>
              <a:t>n-1 </a:t>
            </a:r>
            <a:r>
              <a:rPr lang="fr-FR" dirty="0"/>
              <a:t>est le chiffre de poids </a:t>
            </a:r>
            <a:r>
              <a:rPr lang="fr-FR" dirty="0" smtClean="0"/>
              <a:t>fort</a:t>
            </a:r>
          </a:p>
          <a:p>
            <a:pPr lvl="1" algn="l"/>
            <a:r>
              <a:rPr lang="fr-FR" dirty="0" smtClean="0"/>
              <a:t>a</a:t>
            </a:r>
            <a:r>
              <a:rPr lang="fr-FR" sz="1300" dirty="0" smtClean="0"/>
              <a:t>-p </a:t>
            </a:r>
            <a:r>
              <a:rPr lang="fr-FR" dirty="0"/>
              <a:t>est le chiffre de poids </a:t>
            </a:r>
            <a:r>
              <a:rPr lang="fr-FR" dirty="0" smtClean="0"/>
              <a:t>faible</a:t>
            </a:r>
            <a:endParaRPr lang="fr-FR" dirty="0"/>
          </a:p>
          <a:p>
            <a:pPr lvl="1" algn="l"/>
            <a:r>
              <a:rPr lang="fr-FR" dirty="0"/>
              <a:t>n est le nombre de chiffre avant la virgule</a:t>
            </a:r>
          </a:p>
          <a:p>
            <a:pPr lvl="1" algn="l"/>
            <a:r>
              <a:rPr lang="fr-FR" dirty="0"/>
              <a:t>p est le nombre de chiffre </a:t>
            </a:r>
            <a:r>
              <a:rPr lang="fr-FR" dirty="0" smtClean="0"/>
              <a:t>après </a:t>
            </a:r>
            <a:r>
              <a:rPr lang="fr-FR" dirty="0"/>
              <a:t>la </a:t>
            </a:r>
            <a:r>
              <a:rPr lang="fr-FR" dirty="0" smtClean="0"/>
              <a:t>virgule</a:t>
            </a:r>
          </a:p>
        </p:txBody>
      </p:sp>
      <p:sp>
        <p:nvSpPr>
          <p:cNvPr id="5" name="Slide Number Placeholder 22"/>
          <p:cNvSpPr txBox="1">
            <a:spLocks/>
          </p:cNvSpPr>
          <p:nvPr/>
        </p:nvSpPr>
        <p:spPr>
          <a:xfrm>
            <a:off x="590552" y="555526"/>
            <a:ext cx="8553451" cy="252000"/>
          </a:xfrm>
          <a:prstGeom prst="rect">
            <a:avLst/>
          </a:prstGeom>
        </p:spPr>
        <p:txBody>
          <a:bodyPr vert="horz" anchor="ctr" anchorCtr="0">
            <a:noAutofit/>
          </a:bodyPr>
          <a:lstStyle>
            <a:defPPr>
              <a:defRPr lang="en-US"/>
            </a:defPPr>
            <a:lvl1pPr marL="0" algn="ctr" defTabSz="914400" rtl="0" latinLnBrk="0">
              <a:defRPr sz="1400" b="1" kern="1200">
                <a:solidFill>
                  <a:srgbClr val="FFFFFF"/>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l"/>
            <a:r>
              <a:rPr lang="fr-FR" sz="1800" b="0" dirty="0" smtClean="0"/>
              <a:t>4. Changement de base &gt; 3. nombre réel à virgule fixe &gt;</a:t>
            </a:r>
            <a:r>
              <a:rPr lang="fr-FR" sz="2000" b="0" dirty="0" smtClean="0"/>
              <a:t> </a:t>
            </a:r>
            <a:r>
              <a:rPr lang="fr-FR" sz="2000" dirty="0" smtClean="0"/>
              <a:t>1. b vers 10</a:t>
            </a:r>
            <a:endParaRPr lang="fr-FR" sz="2000"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0312" y="1677452"/>
            <a:ext cx="1219200"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902314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11"/>
</p:tagLst>
</file>

<file path=ppt/tags/tag11.xml><?xml version="1.0" encoding="utf-8"?>
<p:tagLst xmlns:a="http://schemas.openxmlformats.org/drawingml/2006/main" xmlns:r="http://schemas.openxmlformats.org/officeDocument/2006/relationships" xmlns:p="http://schemas.openxmlformats.org/presentationml/2006/main">
  <p:tag name="NUM" val="12"/>
</p:tagLst>
</file>

<file path=ppt/tags/tag12.xml><?xml version="1.0" encoding="utf-8"?>
<p:tagLst xmlns:a="http://schemas.openxmlformats.org/drawingml/2006/main" xmlns:r="http://schemas.openxmlformats.org/officeDocument/2006/relationships" xmlns:p="http://schemas.openxmlformats.org/presentationml/2006/main">
  <p:tag name="NUM" val="13"/>
</p:tagLst>
</file>

<file path=ppt/tags/tag13.xml><?xml version="1.0" encoding="utf-8"?>
<p:tagLst xmlns:a="http://schemas.openxmlformats.org/drawingml/2006/main" xmlns:r="http://schemas.openxmlformats.org/officeDocument/2006/relationships" xmlns:p="http://schemas.openxmlformats.org/presentationml/2006/main">
  <p:tag name="NUM" val="14"/>
</p:tagLst>
</file>

<file path=ppt/tags/tag14.xml><?xml version="1.0" encoding="utf-8"?>
<p:tagLst xmlns:a="http://schemas.openxmlformats.org/drawingml/2006/main" xmlns:r="http://schemas.openxmlformats.org/officeDocument/2006/relationships" xmlns:p="http://schemas.openxmlformats.org/presentationml/2006/main">
  <p:tag name="NUM" val="15"/>
</p:tagLst>
</file>

<file path=ppt/tags/tag15.xml><?xml version="1.0" encoding="utf-8"?>
<p:tagLst xmlns:a="http://schemas.openxmlformats.org/drawingml/2006/main" xmlns:r="http://schemas.openxmlformats.org/officeDocument/2006/relationships" xmlns:p="http://schemas.openxmlformats.org/presentationml/2006/main">
  <p:tag name="NUM" val="16"/>
</p:tagLst>
</file>

<file path=ppt/tags/tag16.xml><?xml version="1.0" encoding="utf-8"?>
<p:tagLst xmlns:a="http://schemas.openxmlformats.org/drawingml/2006/main" xmlns:r="http://schemas.openxmlformats.org/officeDocument/2006/relationships" xmlns:p="http://schemas.openxmlformats.org/presentationml/2006/main">
  <p:tag name="NUM" val="17"/>
</p:tagLst>
</file>

<file path=ppt/tags/tag17.xml><?xml version="1.0" encoding="utf-8"?>
<p:tagLst xmlns:a="http://schemas.openxmlformats.org/drawingml/2006/main" xmlns:r="http://schemas.openxmlformats.org/officeDocument/2006/relationships" xmlns:p="http://schemas.openxmlformats.org/presentationml/2006/main">
  <p:tag name="NUM" val="18"/>
</p:tagLst>
</file>

<file path=ppt/tags/tag18.xml><?xml version="1.0" encoding="utf-8"?>
<p:tagLst xmlns:a="http://schemas.openxmlformats.org/drawingml/2006/main" xmlns:r="http://schemas.openxmlformats.org/officeDocument/2006/relationships" xmlns:p="http://schemas.openxmlformats.org/presentationml/2006/main">
  <p:tag name="NUM" val="19"/>
</p:tagLst>
</file>

<file path=ppt/tags/tag19.xml><?xml version="1.0" encoding="utf-8"?>
<p:tagLst xmlns:a="http://schemas.openxmlformats.org/drawingml/2006/main" xmlns:r="http://schemas.openxmlformats.org/officeDocument/2006/relationships" xmlns:p="http://schemas.openxmlformats.org/presentationml/2006/main">
  <p:tag name="NUM" val="20"/>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3"/>
</p:tagLst>
</file>

<file path=ppt/tags/tag21.xml><?xml version="1.0" encoding="utf-8"?>
<p:tagLst xmlns:a="http://schemas.openxmlformats.org/drawingml/2006/main" xmlns:r="http://schemas.openxmlformats.org/officeDocument/2006/relationships" xmlns:p="http://schemas.openxmlformats.org/presentationml/2006/main">
  <p:tag name="NUM" val="6"/>
</p:tagLst>
</file>

<file path=ppt/tags/tag22.xml><?xml version="1.0" encoding="utf-8"?>
<p:tagLst xmlns:a="http://schemas.openxmlformats.org/drawingml/2006/main" xmlns:r="http://schemas.openxmlformats.org/officeDocument/2006/relationships" xmlns:p="http://schemas.openxmlformats.org/presentationml/2006/main">
  <p:tag name="NUM" val="8"/>
</p:tagLst>
</file>

<file path=ppt/tags/tag23.xml><?xml version="1.0" encoding="utf-8"?>
<p:tagLst xmlns:a="http://schemas.openxmlformats.org/drawingml/2006/main" xmlns:r="http://schemas.openxmlformats.org/officeDocument/2006/relationships" xmlns:p="http://schemas.openxmlformats.org/presentationml/2006/main">
  <p:tag name="NUM" val="5"/>
</p:tagLst>
</file>

<file path=ppt/tags/tag24.xml><?xml version="1.0" encoding="utf-8"?>
<p:tagLst xmlns:a="http://schemas.openxmlformats.org/drawingml/2006/main" xmlns:r="http://schemas.openxmlformats.org/officeDocument/2006/relationships" xmlns:p="http://schemas.openxmlformats.org/presentationml/2006/main">
  <p:tag name="NUM" val="9"/>
</p:tagLst>
</file>

<file path=ppt/tags/tag25.xml><?xml version="1.0" encoding="utf-8"?>
<p:tagLst xmlns:a="http://schemas.openxmlformats.org/drawingml/2006/main" xmlns:r="http://schemas.openxmlformats.org/officeDocument/2006/relationships" xmlns:p="http://schemas.openxmlformats.org/presentationml/2006/main">
  <p:tag name="NUM" val="4"/>
</p:tagLst>
</file>

<file path=ppt/tags/tag26.xml><?xml version="1.0" encoding="utf-8"?>
<p:tagLst xmlns:a="http://schemas.openxmlformats.org/drawingml/2006/main" xmlns:r="http://schemas.openxmlformats.org/officeDocument/2006/relationships" xmlns:p="http://schemas.openxmlformats.org/presentationml/2006/main">
  <p:tag name="NUM" val="7"/>
</p:tagLst>
</file>

<file path=ppt/tags/tag3.xml><?xml version="1.0" encoding="utf-8"?>
<p:tagLst xmlns:a="http://schemas.openxmlformats.org/drawingml/2006/main" xmlns:r="http://schemas.openxmlformats.org/officeDocument/2006/relationships" xmlns:p="http://schemas.openxmlformats.org/presentationml/2006/main">
  <p:tag name="NUM" val="3"/>
</p:tagLst>
</file>

<file path=ppt/tags/tag4.xml><?xml version="1.0" encoding="utf-8"?>
<p:tagLst xmlns:a="http://schemas.openxmlformats.org/drawingml/2006/main" xmlns:r="http://schemas.openxmlformats.org/officeDocument/2006/relationships" xmlns:p="http://schemas.openxmlformats.org/presentationml/2006/main">
  <p:tag name="NUM" val="4"/>
</p:tagLst>
</file>

<file path=ppt/tags/tag5.xml><?xml version="1.0" encoding="utf-8"?>
<p:tagLst xmlns:a="http://schemas.openxmlformats.org/drawingml/2006/main" xmlns:r="http://schemas.openxmlformats.org/officeDocument/2006/relationships" xmlns:p="http://schemas.openxmlformats.org/presentationml/2006/main">
  <p:tag name="NUM" val="5"/>
</p:tagLst>
</file>

<file path=ppt/tags/tag6.xml><?xml version="1.0" encoding="utf-8"?>
<p:tagLst xmlns:a="http://schemas.openxmlformats.org/drawingml/2006/main" xmlns:r="http://schemas.openxmlformats.org/officeDocument/2006/relationships" xmlns:p="http://schemas.openxmlformats.org/presentationml/2006/main">
  <p:tag name="NUM" val="6"/>
</p:tagLst>
</file>

<file path=ppt/tags/tag7.xml><?xml version="1.0" encoding="utf-8"?>
<p:tagLst xmlns:a="http://schemas.openxmlformats.org/drawingml/2006/main" xmlns:r="http://schemas.openxmlformats.org/officeDocument/2006/relationships" xmlns:p="http://schemas.openxmlformats.org/presentationml/2006/main">
  <p:tag name="NUM" val="8"/>
</p:tagLst>
</file>

<file path=ppt/tags/tag8.xml><?xml version="1.0" encoding="utf-8"?>
<p:tagLst xmlns:a="http://schemas.openxmlformats.org/drawingml/2006/main" xmlns:r="http://schemas.openxmlformats.org/officeDocument/2006/relationships" xmlns:p="http://schemas.openxmlformats.org/presentationml/2006/main">
  <p:tag name="NUM" val="9"/>
</p:tagLst>
</file>

<file path=ppt/tags/tag9.xml><?xml version="1.0" encoding="utf-8"?>
<p:tagLst xmlns:a="http://schemas.openxmlformats.org/drawingml/2006/main" xmlns:r="http://schemas.openxmlformats.org/officeDocument/2006/relationships" xmlns:p="http://schemas.openxmlformats.org/presentationml/2006/main">
  <p:tag name="NUM" val="10"/>
</p:tagLst>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EdStudPres">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A9000B0E-F247-42DE-B4C8-953FA55828E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EdStudPres</Template>
  <TotalTime>0</TotalTime>
  <Words>12412</Words>
  <Application>Microsoft Office PowerPoint</Application>
  <PresentationFormat>Affichage à l'écran (16:9)</PresentationFormat>
  <Paragraphs>1999</Paragraphs>
  <Slides>193</Slides>
  <Notes>82</Notes>
  <HiddenSlides>0</HiddenSlides>
  <MMClips>0</MMClips>
  <ScaleCrop>false</ScaleCrop>
  <HeadingPairs>
    <vt:vector size="8" baseType="variant">
      <vt:variant>
        <vt:lpstr>Polices utilisées</vt:lpstr>
      </vt:variant>
      <vt:variant>
        <vt:i4>7</vt:i4>
      </vt:variant>
      <vt:variant>
        <vt:lpstr>Thème</vt:lpstr>
      </vt:variant>
      <vt:variant>
        <vt:i4>1</vt:i4>
      </vt:variant>
      <vt:variant>
        <vt:lpstr>Serveurs OLE incorporés</vt:lpstr>
      </vt:variant>
      <vt:variant>
        <vt:i4>1</vt:i4>
      </vt:variant>
      <vt:variant>
        <vt:lpstr>Titres des diapositives</vt:lpstr>
      </vt:variant>
      <vt:variant>
        <vt:i4>193</vt:i4>
      </vt:variant>
    </vt:vector>
  </HeadingPairs>
  <TitlesOfParts>
    <vt:vector size="202" baseType="lpstr">
      <vt:lpstr>Arial</vt:lpstr>
      <vt:lpstr>Book Antiqua</vt:lpstr>
      <vt:lpstr>Calibri</vt:lpstr>
      <vt:lpstr>Times New Roman</vt:lpstr>
      <vt:lpstr>Tw Cen MT</vt:lpstr>
      <vt:lpstr>Wingdings</vt:lpstr>
      <vt:lpstr>Wingdings 2</vt:lpstr>
      <vt:lpstr>EdStudPres</vt:lpstr>
      <vt:lpstr>Visio</vt:lpstr>
      <vt:lpstr>On est au troisième millénaire, et on a certainement une intuition sur l’ordinateur,  mais peut-être on n’a pas d’idée précise sur son architecture </vt:lpstr>
      <vt:lpstr>Plan</vt:lpstr>
      <vt:lpstr>Que connaissez-vous ?</vt:lpstr>
      <vt:lpstr>Composants d’un PC</vt:lpstr>
      <vt:lpstr>Composants d’un PC</vt:lpstr>
      <vt:lpstr>Composants d’un PC</vt:lpstr>
      <vt:lpstr>Composants d’un PC</vt:lpstr>
      <vt:lpstr>Composants d’un PC</vt:lpstr>
      <vt:lpstr>Composants d’un PC</vt:lpstr>
      <vt:lpstr>Composants d’un PC</vt:lpstr>
      <vt:lpstr>Composants d’un PC</vt:lpstr>
      <vt:lpstr>Composants d’un PC</vt:lpstr>
      <vt:lpstr>Composants d’un PC</vt:lpstr>
      <vt:lpstr>Composants d’un PC</vt:lpstr>
      <vt:lpstr>Composants d’un PC</vt:lpstr>
      <vt:lpstr>Composants d’un PC</vt:lpstr>
      <vt:lpstr>Composants d’un PC</vt:lpstr>
      <vt:lpstr>Composants d’un PC</vt:lpstr>
      <vt:lpstr>Composants d’un PC</vt:lpstr>
      <vt:lpstr>Composants d’un PC</vt:lpstr>
      <vt:lpstr>Composants d’un PC</vt:lpstr>
      <vt:lpstr>Composants d’un PC</vt:lpstr>
      <vt:lpstr>Composants d’un PC</vt:lpstr>
      <vt:lpstr>Composants d’un PC</vt:lpstr>
      <vt:lpstr>Composants d’un PC</vt:lpstr>
      <vt:lpstr>Composants d’un PC</vt:lpstr>
      <vt:lpstr>Composants d’un PC</vt:lpstr>
      <vt:lpstr>Composants d’un PC</vt:lpstr>
      <vt:lpstr>Composants d’un PC</vt:lpstr>
      <vt:lpstr>Composants d’un PC</vt:lpstr>
      <vt:lpstr>Composants d’un PC</vt:lpstr>
      <vt:lpstr>Composants d’un PC</vt:lpstr>
      <vt:lpstr>Composants d’un PC</vt:lpstr>
      <vt:lpstr>Composants d’un PC</vt:lpstr>
      <vt:lpstr>Composants d’un PC</vt:lpstr>
      <vt:lpstr>Composants d’un PC</vt:lpstr>
      <vt:lpstr>Composants d’un PC</vt:lpstr>
      <vt:lpstr>Composants d’un PC</vt:lpstr>
      <vt:lpstr>Composants d’un PC</vt:lpstr>
      <vt:lpstr>Composants d’un PC</vt:lpstr>
      <vt:lpstr>Composants d’un PC</vt:lpstr>
      <vt:lpstr>Composants d’un PC</vt:lpstr>
      <vt:lpstr>Composants d’un PC</vt:lpstr>
      <vt:lpstr>Composants d’un PC</vt:lpstr>
      <vt:lpstr>Composants d’un PC</vt:lpstr>
      <vt:lpstr>Composants d’un PC</vt:lpstr>
      <vt:lpstr>Composants d’un PC</vt:lpstr>
      <vt:lpstr>Première partie</vt:lpstr>
      <vt:lpstr>Première partie</vt:lpstr>
      <vt:lpstr>Première partie</vt:lpstr>
      <vt:lpstr>Première partie</vt:lpstr>
      <vt:lpstr>Première partie</vt:lpstr>
      <vt:lpstr>Première partie</vt:lpstr>
      <vt:lpstr>Première partie</vt:lpstr>
      <vt:lpstr>Première partie</vt:lpstr>
      <vt:lpstr>Première partie</vt:lpstr>
      <vt:lpstr>Première partie</vt:lpstr>
      <vt:lpstr>Première partie</vt:lpstr>
      <vt:lpstr>Première partie</vt:lpstr>
      <vt:lpstr>Première partie</vt:lpstr>
      <vt:lpstr>Première partie</vt:lpstr>
      <vt:lpstr>Première partie</vt:lpstr>
      <vt:lpstr>Première partie</vt:lpstr>
      <vt:lpstr>Première partie</vt:lpstr>
      <vt:lpstr>Première partie</vt:lpstr>
      <vt:lpstr>Première partie</vt:lpstr>
      <vt:lpstr>Première partie</vt:lpstr>
      <vt:lpstr>Première partie / 3. Représentations de l'information</vt:lpstr>
      <vt:lpstr>Première partie / 3. Représentations de l'information</vt:lpstr>
      <vt:lpstr>Première partie / 3. Représentations de l'information</vt:lpstr>
      <vt:lpstr>Première partie / 3. Représentations de l'information</vt:lpstr>
      <vt:lpstr>Première partie / 3. Représentations de l'information</vt:lpstr>
      <vt:lpstr>Première partie / 3. Représentations de l'information</vt:lpstr>
      <vt:lpstr>Première partie / 3. Représentations de l'information</vt:lpstr>
      <vt:lpstr>Première partie / 3. Représentations de l'information</vt:lpstr>
      <vt:lpstr>Première partie / 3. Représentations de l'information</vt:lpstr>
      <vt:lpstr>Première partie / 3. Représentations de l'information</vt:lpstr>
      <vt:lpstr>Première partie / 3. Représentations de l'information</vt:lpstr>
      <vt:lpstr>Première partie / 3. Représentations de l'information</vt:lpstr>
      <vt:lpstr>Première partie / 3. Représentations de l'information</vt:lpstr>
      <vt:lpstr>Première partie / 3. Représentations de l'information</vt:lpstr>
      <vt:lpstr>Première partie / 3. Représentations de l'information</vt:lpstr>
      <vt:lpstr>Première partie / 3. Représentations de l'information</vt:lpstr>
      <vt:lpstr>Première partie / 3. Représentations de l'information</vt:lpstr>
      <vt:lpstr>Première partie / 3. Représentations de l'information</vt:lpstr>
      <vt:lpstr>Première partie / 3. Représentations de l'information</vt:lpstr>
      <vt:lpstr>Première partie / 3. Représentations de l'information</vt:lpstr>
      <vt:lpstr>Première partie / 3. Représentations de l'information</vt:lpstr>
      <vt:lpstr>Première partie / 3. Représentations de l'information</vt:lpstr>
      <vt:lpstr>Première partie / 3. Représentations de l'information</vt:lpstr>
      <vt:lpstr>Première partie / 3. Représentations de l'information</vt:lpstr>
      <vt:lpstr>Première partie / 3. Représentations de l'information</vt:lpstr>
      <vt:lpstr>Première partie / 3. Représentations de l'information</vt:lpstr>
      <vt:lpstr>Première partie / 3. Représentations de l'information</vt:lpstr>
      <vt:lpstr>Première partie / 3. Représentations de l'information</vt:lpstr>
      <vt:lpstr>Première partie / 3. Représentations de l'information</vt:lpstr>
      <vt:lpstr>Première partie / 3. Représentations de l'information</vt:lpstr>
      <vt:lpstr>Première partie / 3. Représentations de l'information</vt:lpstr>
      <vt:lpstr>Première partie / 3. Représentations de l'information</vt:lpstr>
      <vt:lpstr>Première partie / 3. Représentations de l'information</vt:lpstr>
      <vt:lpstr>Première partie / 3. Représentations de l'information</vt:lpstr>
      <vt:lpstr>Première partie / 3. Représentations de l'information</vt:lpstr>
      <vt:lpstr>Première partie / 3. Représentations de l'information</vt:lpstr>
      <vt:lpstr>Première partie / 3. Représentations de l'information</vt:lpstr>
      <vt:lpstr>Première partie / 3. Représentations de l'information</vt:lpstr>
      <vt:lpstr>Première partie / 3. Représentations de l'information</vt:lpstr>
      <vt:lpstr>Première partie / 3. Représentations de l'information</vt:lpstr>
      <vt:lpstr>Première partie / 3. Représentations de l'information</vt:lpstr>
      <vt:lpstr>Première partie / 3. Représentations de l'information</vt:lpstr>
      <vt:lpstr>Deuxième partie / 1. Le microprocesseur</vt:lpstr>
      <vt:lpstr>Deuxième partie / 1. Le microprocesseur</vt:lpstr>
      <vt:lpstr>Deuxième partie / 1. Le microprocesseur</vt:lpstr>
      <vt:lpstr>Deuxième partie / 1. Le microprocesseur</vt:lpstr>
      <vt:lpstr>Deuxième partie / 1. Le microprocesseur</vt:lpstr>
      <vt:lpstr>Deuxième partie / 1. Le microprocesseur</vt:lpstr>
      <vt:lpstr>Deuxième partie / 1. Le microprocesseur</vt:lpstr>
      <vt:lpstr>Deuxième partie / 1. Le microprocesseur</vt:lpstr>
      <vt:lpstr>Deuxième partie / 1. Le microprocesseur</vt:lpstr>
      <vt:lpstr>Deuxième partie / 1. Le microprocesseur</vt:lpstr>
      <vt:lpstr>Deuxième partie / 1. Le microprocesseur</vt:lpstr>
      <vt:lpstr>Deuxième partie / 1. Le microprocesseur</vt:lpstr>
      <vt:lpstr>Deuxième partie / 1. Le microprocesseur</vt:lpstr>
      <vt:lpstr>Deuxième partie / 1. Le microprocesseur</vt:lpstr>
      <vt:lpstr>Deuxième partie / 1. Le microprocesseur</vt:lpstr>
      <vt:lpstr>Deuxième partie / 1. Le microprocesseur</vt:lpstr>
      <vt:lpstr>Deuxième partie / 1. Le microprocesseur</vt:lpstr>
      <vt:lpstr>Deuxième partie / 1. Le microprocesseur</vt:lpstr>
      <vt:lpstr>Deuxième partie / 1. Le microprocesseur</vt:lpstr>
      <vt:lpstr>Deuxième partie / 1. Le microprocesseur</vt:lpstr>
      <vt:lpstr>Deuxième partie / 1. Le microprocesseur</vt:lpstr>
      <vt:lpstr>Deuxième partie / 1. Le microprocesseur</vt:lpstr>
      <vt:lpstr>Deuxième partie / 1. Le microprocesseur</vt:lpstr>
      <vt:lpstr>Deuxième partie / 1. Le microprocesseur</vt:lpstr>
      <vt:lpstr>Deuxième partie / 1. Le microprocesseur</vt:lpstr>
      <vt:lpstr>Deuxième partie / 1. Le microprocesseur</vt:lpstr>
      <vt:lpstr>Deuxième partie / 1. Le microprocesseur</vt:lpstr>
      <vt:lpstr>Deuxième partie / 1. Le microprocesseur</vt:lpstr>
      <vt:lpstr>Deuxième partie / 1. Le microprocesseur</vt:lpstr>
      <vt:lpstr>Deuxième partie / 1. Le microprocesseur</vt:lpstr>
      <vt:lpstr>Deuxième partie / 1. Le microprocesseur</vt:lpstr>
      <vt:lpstr>Deuxième partie / 1. Le microprocesseur</vt:lpstr>
      <vt:lpstr>Deuxième partie / 1. Le microprocesseur</vt:lpstr>
      <vt:lpstr>Deuxième partie / 1. Le microprocesseur</vt:lpstr>
      <vt:lpstr>Deuxième partie / 1. Le microprocesseur</vt:lpstr>
      <vt:lpstr>Deuxième partie / 1. Le microprocesseur</vt:lpstr>
      <vt:lpstr>Deuxième partie / 2. La mémoire</vt:lpstr>
      <vt:lpstr>Deuxième partie / 2. La mémoire</vt:lpstr>
      <vt:lpstr>Deuxième partie / 2. La mémoire</vt:lpstr>
      <vt:lpstr>Deuxième partie / 2. La mémoire</vt:lpstr>
      <vt:lpstr>Deuxième partie / 2. La mémoire</vt:lpstr>
      <vt:lpstr>Deuxième partie / 2. La mémoire</vt:lpstr>
      <vt:lpstr>Deuxième partie / 2. La mémoire</vt:lpstr>
      <vt:lpstr>Deuxième partie / 2. La mémoire</vt:lpstr>
      <vt:lpstr>Deuxième partie / 2. La mémoire</vt:lpstr>
      <vt:lpstr>Deuxième partie / 2. La mémoire</vt:lpstr>
      <vt:lpstr>Deuxième partie / 2. La mémoire</vt:lpstr>
      <vt:lpstr>Deuxième partie / 2. La mémoire</vt:lpstr>
      <vt:lpstr>Deuxième partie / 2. La mémoire</vt:lpstr>
      <vt:lpstr>Deuxième partie / 2. La mémoire</vt:lpstr>
      <vt:lpstr>Deuxième partie / 2. La mémoire</vt:lpstr>
      <vt:lpstr>Deuxième partie / 2. La mémoire</vt:lpstr>
      <vt:lpstr>Deuxième partie / 2. La mémoire</vt:lpstr>
      <vt:lpstr>Deuxième partie / 2. La mémoire</vt:lpstr>
      <vt:lpstr>Deuxième partie / 2. La mémoire</vt:lpstr>
      <vt:lpstr>Deuxième partie / 2. La mémoire</vt:lpstr>
      <vt:lpstr>Deuxième partie / 2. La mémoire</vt:lpstr>
      <vt:lpstr>Deuxième partie / 2. La mémoire</vt:lpstr>
      <vt:lpstr>Deuxième partie / 2. La mémoire</vt:lpstr>
      <vt:lpstr>Deuxième partie / 2. La mémoire</vt:lpstr>
      <vt:lpstr>Deuxième partie / 2. La mémoire</vt:lpstr>
      <vt:lpstr>Deuxième partie / 2. La mémoire</vt:lpstr>
      <vt:lpstr>Deuxième partie / 2. La mémoire</vt:lpstr>
      <vt:lpstr>Deuxième partie / 2. La mémoire</vt:lpstr>
      <vt:lpstr>Deuxième partie / 2. La mémoire</vt:lpstr>
      <vt:lpstr>Deuxième partie / 2. La mémoire</vt:lpstr>
      <vt:lpstr>Deuxième partie / 2. La mémoire</vt:lpstr>
      <vt:lpstr>Deuxième partie / 2. La mémoire</vt:lpstr>
      <vt:lpstr>Deuxième partie / 2. La mémoire</vt:lpstr>
      <vt:lpstr>Deuxième partie / 2. La mémoire</vt:lpstr>
      <vt:lpstr>Deuxième partie / 2. La mémoire</vt:lpstr>
      <vt:lpstr>Deuxième partie / 2. La mémoire</vt:lpstr>
      <vt:lpstr>Deuxième partie / 2. La mémoire</vt:lpstr>
      <vt:lpstr>Deuxième partie / 3. Les interruptions</vt:lpstr>
      <vt:lpstr>Deuxième partie / 3. Les interruptions</vt:lpstr>
      <vt:lpstr>Deuxième partie / 3. Les interruptions</vt:lpstr>
      <vt:lpstr>Deuxième partie / 3. Les interruptions</vt:lpstr>
      <vt:lpstr>Deuxième partie / 3. Les interruptions</vt:lpstr>
      <vt:lpstr>Deuxième partie / 3. Les interruptions</vt:lpstr>
      <vt:lpstr>Deuxième partie / 3. Les interruptions</vt:lpstr>
      <vt:lpstr>Deuxième partie / 3. Les interruptions</vt:lpstr>
      <vt:lpstr>Deuxième partie / 3. Les interruptions</vt:lpstr>
      <vt:lpstr>Deuxième partie / 3. Les interruptions</vt:lpstr>
      <vt:lpstr>Deuxième partie / 3. Les interruptions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2012-09-27T14:55:22Z</dcterms:created>
  <dcterms:modified xsi:type="dcterms:W3CDTF">2016-11-05T07:07:57Z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TC101671259990</vt:lpwstr>
  </property>
</Properties>
</file>